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handoutMasterIdLst>
    <p:handoutMasterId r:id="rId144"/>
  </p:handoutMasterIdLst>
  <p:sldIdLst>
    <p:sldId id="256" r:id="rId2"/>
    <p:sldId id="313" r:id="rId3"/>
    <p:sldId id="375" r:id="rId4"/>
    <p:sldId id="314" r:id="rId5"/>
    <p:sldId id="366" r:id="rId6"/>
    <p:sldId id="376" r:id="rId7"/>
    <p:sldId id="377" r:id="rId8"/>
    <p:sldId id="378" r:id="rId9"/>
    <p:sldId id="379" r:id="rId10"/>
    <p:sldId id="380" r:id="rId11"/>
    <p:sldId id="381" r:id="rId12"/>
    <p:sldId id="382" r:id="rId13"/>
    <p:sldId id="383" r:id="rId14"/>
    <p:sldId id="384" r:id="rId15"/>
    <p:sldId id="385" r:id="rId16"/>
    <p:sldId id="386" r:id="rId17"/>
    <p:sldId id="387" r:id="rId18"/>
    <p:sldId id="388" r:id="rId19"/>
    <p:sldId id="389" r:id="rId20"/>
    <p:sldId id="390" r:id="rId21"/>
    <p:sldId id="391" r:id="rId22"/>
    <p:sldId id="392" r:id="rId23"/>
    <p:sldId id="393" r:id="rId24"/>
    <p:sldId id="394" r:id="rId25"/>
    <p:sldId id="395" r:id="rId26"/>
    <p:sldId id="396" r:id="rId27"/>
    <p:sldId id="367" r:id="rId28"/>
    <p:sldId id="397" r:id="rId29"/>
    <p:sldId id="398" r:id="rId30"/>
    <p:sldId id="399" r:id="rId31"/>
    <p:sldId id="400" r:id="rId32"/>
    <p:sldId id="401" r:id="rId33"/>
    <p:sldId id="402" r:id="rId34"/>
    <p:sldId id="403" r:id="rId35"/>
    <p:sldId id="404" r:id="rId36"/>
    <p:sldId id="405" r:id="rId37"/>
    <p:sldId id="406" r:id="rId38"/>
    <p:sldId id="407" r:id="rId39"/>
    <p:sldId id="408" r:id="rId40"/>
    <p:sldId id="409" r:id="rId41"/>
    <p:sldId id="410" r:id="rId42"/>
    <p:sldId id="411" r:id="rId43"/>
    <p:sldId id="412" r:id="rId44"/>
    <p:sldId id="413" r:id="rId45"/>
    <p:sldId id="414" r:id="rId46"/>
    <p:sldId id="415" r:id="rId47"/>
    <p:sldId id="416" r:id="rId48"/>
    <p:sldId id="417" r:id="rId49"/>
    <p:sldId id="418" r:id="rId50"/>
    <p:sldId id="419" r:id="rId51"/>
    <p:sldId id="420" r:id="rId52"/>
    <p:sldId id="421" r:id="rId53"/>
    <p:sldId id="422" r:id="rId54"/>
    <p:sldId id="423" r:id="rId55"/>
    <p:sldId id="424" r:id="rId56"/>
    <p:sldId id="425" r:id="rId57"/>
    <p:sldId id="426" r:id="rId58"/>
    <p:sldId id="427" r:id="rId59"/>
    <p:sldId id="428" r:id="rId60"/>
    <p:sldId id="368" r:id="rId61"/>
    <p:sldId id="430" r:id="rId62"/>
    <p:sldId id="431" r:id="rId63"/>
    <p:sldId id="432" r:id="rId64"/>
    <p:sldId id="433" r:id="rId65"/>
    <p:sldId id="434" r:id="rId66"/>
    <p:sldId id="435" r:id="rId67"/>
    <p:sldId id="436" r:id="rId68"/>
    <p:sldId id="437" r:id="rId69"/>
    <p:sldId id="438" r:id="rId70"/>
    <p:sldId id="439" r:id="rId71"/>
    <p:sldId id="440" r:id="rId72"/>
    <p:sldId id="441" r:id="rId73"/>
    <p:sldId id="442" r:id="rId74"/>
    <p:sldId id="443" r:id="rId75"/>
    <p:sldId id="444" r:id="rId76"/>
    <p:sldId id="445" r:id="rId77"/>
    <p:sldId id="446" r:id="rId78"/>
    <p:sldId id="447" r:id="rId79"/>
    <p:sldId id="448" r:id="rId80"/>
    <p:sldId id="449" r:id="rId81"/>
    <p:sldId id="450" r:id="rId82"/>
    <p:sldId id="451" r:id="rId83"/>
    <p:sldId id="452" r:id="rId84"/>
    <p:sldId id="453" r:id="rId85"/>
    <p:sldId id="454" r:id="rId86"/>
    <p:sldId id="455" r:id="rId87"/>
    <p:sldId id="456" r:id="rId88"/>
    <p:sldId id="457" r:id="rId89"/>
    <p:sldId id="458" r:id="rId90"/>
    <p:sldId id="459" r:id="rId91"/>
    <p:sldId id="42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369" r:id="rId105"/>
    <p:sldId id="472" r:id="rId106"/>
    <p:sldId id="473" r:id="rId107"/>
    <p:sldId id="474" r:id="rId108"/>
    <p:sldId id="475" r:id="rId109"/>
    <p:sldId id="476" r:id="rId110"/>
    <p:sldId id="477" r:id="rId111"/>
    <p:sldId id="478" r:id="rId112"/>
    <p:sldId id="479" r:id="rId113"/>
    <p:sldId id="480" r:id="rId114"/>
    <p:sldId id="481" r:id="rId115"/>
    <p:sldId id="482" r:id="rId116"/>
    <p:sldId id="483" r:id="rId117"/>
    <p:sldId id="484" r:id="rId118"/>
    <p:sldId id="371" r:id="rId119"/>
    <p:sldId id="485" r:id="rId120"/>
    <p:sldId id="372" r:id="rId121"/>
    <p:sldId id="486" r:id="rId122"/>
    <p:sldId id="487" r:id="rId123"/>
    <p:sldId id="488" r:id="rId124"/>
    <p:sldId id="489" r:id="rId125"/>
    <p:sldId id="490" r:id="rId126"/>
    <p:sldId id="491" r:id="rId127"/>
    <p:sldId id="492" r:id="rId128"/>
    <p:sldId id="493" r:id="rId129"/>
    <p:sldId id="494" r:id="rId130"/>
    <p:sldId id="495" r:id="rId131"/>
    <p:sldId id="496" r:id="rId132"/>
    <p:sldId id="497" r:id="rId133"/>
    <p:sldId id="498" r:id="rId134"/>
    <p:sldId id="499" r:id="rId135"/>
    <p:sldId id="500" r:id="rId136"/>
    <p:sldId id="501" r:id="rId137"/>
    <p:sldId id="502" r:id="rId138"/>
    <p:sldId id="370" r:id="rId139"/>
    <p:sldId id="373" r:id="rId140"/>
    <p:sldId id="374" r:id="rId141"/>
    <p:sldId id="311"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5/27/2024</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27</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104</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141</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5/15/2024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Tutorial DGM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generative model</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a:t>
            </a:r>
            <a:r>
              <a:rPr lang="en-US" dirty="0"/>
              <a:t>PhD,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Date Placeholder 5"/>
          <p:cNvSpPr>
            <a:spLocks noGrp="1"/>
          </p:cNvSpPr>
          <p:nvPr>
            <p:ph type="dt" sz="half" idx="10"/>
          </p:nvPr>
        </p:nvSpPr>
        <p:spPr/>
        <p:txBody>
          <a:bodyPr/>
          <a:lstStyle/>
          <a:p>
            <a:r>
              <a:rPr lang="en-US" smtClean="0"/>
              <a:t>5/15/2024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050" dirty="0" smtClean="0"/>
                  <a:t>Because how to determine generator </a:t>
                </a:r>
                <a:r>
                  <a:rPr lang="en-US" sz="2050" i="1" dirty="0"/>
                  <a:t>g</a:t>
                </a:r>
                <a:r>
                  <a:rPr lang="en-US" sz="2050" dirty="0"/>
                  <a:t>(</a:t>
                </a:r>
                <a:r>
                  <a:rPr lang="en-US" sz="2050" b="1" dirty="0"/>
                  <a:t>z</a:t>
                </a:r>
                <a:r>
                  <a:rPr lang="en-US" sz="2050" dirty="0"/>
                  <a:t> | Φ) is to estimate parameter Φ, it is easy to calculate Φ as maximizer of likelihood </a:t>
                </a:r>
                <a:r>
                  <a:rPr lang="en-US" sz="2050" i="1" dirty="0"/>
                  <a:t>P</a:t>
                </a:r>
                <a:r>
                  <a:rPr lang="en-US" sz="2050" dirty="0"/>
                  <a:t>(</a:t>
                </a:r>
                <a:r>
                  <a:rPr lang="en-US" sz="2050" b="1" i="1" dirty="0"/>
                  <a:t>x</a:t>
                </a:r>
                <a:r>
                  <a:rPr lang="en-US" sz="2050" dirty="0"/>
                  <a:t> | Φ, </a:t>
                </a:r>
                <a:r>
                  <a:rPr lang="en-US" sz="2050" b="1" dirty="0"/>
                  <a:t>z</a:t>
                </a:r>
                <a:r>
                  <a:rPr lang="en-US" sz="2050" dirty="0"/>
                  <a:t>), which is the optimization problem as follows</a:t>
                </a:r>
                <a:r>
                  <a:rPr lang="en-US" sz="2050" dirty="0" smtClean="0"/>
                  <a:t>:</a:t>
                </a:r>
              </a:p>
              <a:p>
                <a:pPr marL="0" indent="0">
                  <a:buNone/>
                </a:pPr>
                <a14:m>
                  <m:oMathPara xmlns:m="http://schemas.openxmlformats.org/officeDocument/2006/math">
                    <m:oMathParaPr>
                      <m:jc m:val="right"/>
                    </m:oMathParaPr>
                    <m:oMath xmlns:m="http://schemas.openxmlformats.org/officeDocument/2006/math">
                      <m:sSup>
                        <m:sSupPr>
                          <m:ctrlPr>
                            <a:rPr lang="en-US" sz="2050" i="1">
                              <a:latin typeface="Cambria Math" panose="02040503050406030204" pitchFamily="18" charset="0"/>
                            </a:rPr>
                          </m:ctrlPr>
                        </m:sSupPr>
                        <m:e>
                          <m:r>
                            <m:rPr>
                              <m:sty m:val="p"/>
                            </m:rPr>
                            <a:rPr lang="en-US" sz="2050">
                              <a:latin typeface="Cambria Math" panose="02040503050406030204" pitchFamily="18" charset="0"/>
                            </a:rPr>
                            <m:t>Φ</m:t>
                          </m:r>
                        </m:e>
                        <m:sup>
                          <m:r>
                            <a:rPr lang="en-US" sz="2050" i="1">
                              <a:latin typeface="Cambria Math" panose="02040503050406030204" pitchFamily="18" charset="0"/>
                            </a:rPr>
                            <m:t>∗</m:t>
                          </m:r>
                        </m:sup>
                      </m:sSup>
                      <m:r>
                        <a:rPr lang="en-US" sz="2050" i="1">
                          <a:latin typeface="Cambria Math" panose="02040503050406030204" pitchFamily="18" charset="0"/>
                        </a:rPr>
                        <m:t>=</m:t>
                      </m:r>
                      <m:func>
                        <m:funcPr>
                          <m:ctrlPr>
                            <a:rPr lang="en-US" sz="2050" i="1">
                              <a:latin typeface="Cambria Math" panose="02040503050406030204" pitchFamily="18" charset="0"/>
                            </a:rPr>
                          </m:ctrlPr>
                        </m:funcPr>
                        <m:fName>
                          <m:limLow>
                            <m:limLowPr>
                              <m:ctrlPr>
                                <a:rPr lang="en-US" sz="2050" i="1">
                                  <a:latin typeface="Cambria Math" panose="02040503050406030204" pitchFamily="18" charset="0"/>
                                </a:rPr>
                              </m:ctrlPr>
                            </m:limLowPr>
                            <m:e>
                              <m:r>
                                <m:rPr>
                                  <m:sty m:val="p"/>
                                </m:rPr>
                                <a:rPr lang="en-US" sz="2050">
                                  <a:latin typeface="Cambria Math" panose="02040503050406030204" pitchFamily="18" charset="0"/>
                                </a:rPr>
                                <m:t>armax</m:t>
                              </m:r>
                            </m:e>
                            <m:lim>
                              <m:r>
                                <m:rPr>
                                  <m:sty m:val="p"/>
                                </m:rPr>
                                <a:rPr lang="en-US" sz="2050">
                                  <a:latin typeface="Cambria Math" panose="02040503050406030204" pitchFamily="18" charset="0"/>
                                </a:rPr>
                                <m:t>Φ</m:t>
                              </m:r>
                            </m:lim>
                          </m:limLow>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b="0" i="1" smtClean="0">
                          <a:latin typeface="Cambria Math" panose="02040503050406030204" pitchFamily="18" charset="0"/>
                        </a:rPr>
                        <m:t>    </m:t>
                      </m:r>
                      <m:d>
                        <m:dPr>
                          <m:ctrlPr>
                            <a:rPr lang="en-US" sz="2050" i="1" smtClean="0">
                              <a:latin typeface="Cambria Math" panose="02040503050406030204" pitchFamily="18" charset="0"/>
                            </a:rPr>
                          </m:ctrlPr>
                        </m:dPr>
                        <m:e>
                          <m:r>
                            <a:rPr lang="en-US" sz="2050" b="0" i="1" smtClean="0">
                              <a:latin typeface="Cambria Math" panose="02040503050406030204" pitchFamily="18" charset="0"/>
                            </a:rPr>
                            <m:t>1.2</m:t>
                          </m:r>
                        </m:e>
                      </m:d>
                    </m:oMath>
                  </m:oMathPara>
                </a14:m>
                <a:endParaRPr lang="en-US" sz="2050" dirty="0" smtClean="0"/>
              </a:p>
              <a:p>
                <a:pPr marL="0" indent="0">
                  <a:buNone/>
                </a:pPr>
                <a:r>
                  <a:rPr lang="en-US" sz="2050" dirty="0"/>
                  <a:t>Taking natural logarithm of likelihood </a:t>
                </a:r>
                <a:r>
                  <a:rPr lang="en-US" sz="2050" i="1" dirty="0"/>
                  <a:t>P</a:t>
                </a:r>
                <a:r>
                  <a:rPr lang="en-US" sz="2050" dirty="0"/>
                  <a:t>(</a:t>
                </a:r>
                <a:r>
                  <a:rPr lang="en-US" sz="2050" b="1" i="1" dirty="0"/>
                  <a:t>x</a:t>
                </a:r>
                <a:r>
                  <a:rPr lang="en-US" sz="2050" dirty="0"/>
                  <a:t> | Φ, </a:t>
                </a:r>
                <a:r>
                  <a:rPr lang="en-US" sz="2050" b="1" dirty="0"/>
                  <a:t>z</a:t>
                </a:r>
                <a:r>
                  <a:rPr lang="en-US" sz="2050" dirty="0"/>
                  <a:t>) aims to easily determine Φ by maximizing the log-likelihood function log(</a:t>
                </a:r>
                <a:r>
                  <a:rPr lang="en-US" sz="2050" i="1" dirty="0"/>
                  <a:t>P</a:t>
                </a:r>
                <a:r>
                  <a:rPr lang="en-US" sz="2050" dirty="0"/>
                  <a:t>(</a:t>
                </a:r>
                <a:r>
                  <a:rPr lang="en-US" sz="2050" b="1" i="1" dirty="0"/>
                  <a:t>x</a:t>
                </a:r>
                <a:r>
                  <a:rPr lang="en-US" sz="2050" dirty="0"/>
                  <a:t> | Φ, </a:t>
                </a:r>
                <a:r>
                  <a:rPr lang="en-US" sz="2050" b="1" dirty="0"/>
                  <a:t>z</a:t>
                </a:r>
                <a:r>
                  <a:rPr lang="en-US" sz="2050" dirty="0"/>
                  <a:t>)) as follows:</a:t>
                </a:r>
              </a:p>
              <a:p>
                <a:pPr marL="0" indent="0">
                  <a:buNone/>
                </a:pPr>
                <a14:m>
                  <m:oMathPara xmlns:m="http://schemas.openxmlformats.org/officeDocument/2006/math">
                    <m:oMathParaPr>
                      <m:jc m:val="centerGroup"/>
                    </m:oMathParaPr>
                    <m:oMath xmlns:m="http://schemas.openxmlformats.org/officeDocument/2006/math">
                      <m:sSup>
                        <m:sSupPr>
                          <m:ctrlPr>
                            <a:rPr lang="en-US" sz="2050" i="1">
                              <a:latin typeface="Cambria Math" panose="02040503050406030204" pitchFamily="18" charset="0"/>
                            </a:rPr>
                          </m:ctrlPr>
                        </m:sSupPr>
                        <m:e>
                          <m:r>
                            <m:rPr>
                              <m:sty m:val="p"/>
                            </m:rPr>
                            <a:rPr lang="en-US" sz="2050">
                              <a:latin typeface="Cambria Math" panose="02040503050406030204" pitchFamily="18" charset="0"/>
                            </a:rPr>
                            <m:t>Φ</m:t>
                          </m:r>
                        </m:e>
                        <m:sup>
                          <m:r>
                            <a:rPr lang="en-US" sz="2050" i="1">
                              <a:latin typeface="Cambria Math" panose="02040503050406030204" pitchFamily="18" charset="0"/>
                            </a:rPr>
                            <m:t>∗</m:t>
                          </m:r>
                        </m:sup>
                      </m:sSup>
                      <m:r>
                        <a:rPr lang="en-US" sz="2050" i="1">
                          <a:latin typeface="Cambria Math" panose="02040503050406030204" pitchFamily="18" charset="0"/>
                        </a:rPr>
                        <m:t>=</m:t>
                      </m:r>
                      <m:func>
                        <m:funcPr>
                          <m:ctrlPr>
                            <a:rPr lang="en-US" sz="2050" i="1">
                              <a:latin typeface="Cambria Math" panose="02040503050406030204" pitchFamily="18" charset="0"/>
                            </a:rPr>
                          </m:ctrlPr>
                        </m:funcPr>
                        <m:fName>
                          <m:limLow>
                            <m:limLowPr>
                              <m:ctrlPr>
                                <a:rPr lang="en-US" sz="2050" i="1">
                                  <a:latin typeface="Cambria Math" panose="02040503050406030204" pitchFamily="18" charset="0"/>
                                </a:rPr>
                              </m:ctrlPr>
                            </m:limLowPr>
                            <m:e>
                              <m:r>
                                <m:rPr>
                                  <m:sty m:val="p"/>
                                </m:rPr>
                                <a:rPr lang="en-US" sz="2050">
                                  <a:latin typeface="Cambria Math" panose="02040503050406030204" pitchFamily="18" charset="0"/>
                                </a:rPr>
                                <m:t>armax</m:t>
                              </m:r>
                            </m:e>
                            <m:lim>
                              <m:r>
                                <m:rPr>
                                  <m:sty m:val="p"/>
                                </m:rPr>
                                <a:rPr lang="en-US" sz="2050">
                                  <a:latin typeface="Cambria Math" panose="02040503050406030204" pitchFamily="18" charset="0"/>
                                </a:rPr>
                                <m:t>Φ</m:t>
                              </m:r>
                            </m:lim>
                          </m:limLow>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func>
                        <m:funcPr>
                          <m:ctrlPr>
                            <a:rPr lang="en-US" sz="2050" i="1">
                              <a:latin typeface="Cambria Math" panose="02040503050406030204" pitchFamily="18" charset="0"/>
                            </a:rPr>
                          </m:ctrlPr>
                        </m:funcPr>
                        <m:fName>
                          <m:limLow>
                            <m:limLowPr>
                              <m:ctrlPr>
                                <a:rPr lang="en-US" sz="2050" i="1">
                                  <a:latin typeface="Cambria Math" panose="02040503050406030204" pitchFamily="18" charset="0"/>
                                </a:rPr>
                              </m:ctrlPr>
                            </m:limLowPr>
                            <m:e>
                              <m:r>
                                <m:rPr>
                                  <m:sty m:val="p"/>
                                </m:rPr>
                                <a:rPr lang="en-US" sz="2050">
                                  <a:latin typeface="Cambria Math" panose="02040503050406030204" pitchFamily="18" charset="0"/>
                                </a:rPr>
                                <m:t>armax</m:t>
                              </m:r>
                            </m:e>
                            <m:lim>
                              <m:r>
                                <m:rPr>
                                  <m:sty m:val="p"/>
                                </m:rPr>
                                <a:rPr lang="en-US" sz="2050">
                                  <a:latin typeface="Cambria Math" panose="02040503050406030204" pitchFamily="18" charset="0"/>
                                </a:rPr>
                                <m:t>Φ</m:t>
                              </m:r>
                            </m:lim>
                          </m:limLow>
                        </m:fName>
                        <m:e>
                          <m:d>
                            <m:dPr>
                              <m:ctrlPr>
                                <a:rPr lang="en-US" sz="2050" i="1">
                                  <a:latin typeface="Cambria Math" panose="02040503050406030204" pitchFamily="18" charset="0"/>
                                </a:rPr>
                              </m:ctrlPr>
                            </m:dPr>
                            <m:e>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e>
                          </m:d>
                        </m:e>
                      </m:func>
                      <m:r>
                        <a:rPr lang="en-US" sz="2050" i="1">
                          <a:latin typeface="Cambria Math" panose="02040503050406030204" pitchFamily="18" charset="0"/>
                        </a:rPr>
                        <m:t>=</m:t>
                      </m:r>
                      <m:func>
                        <m:funcPr>
                          <m:ctrlPr>
                            <a:rPr lang="en-US" sz="2050" i="1">
                              <a:latin typeface="Cambria Math" panose="02040503050406030204" pitchFamily="18" charset="0"/>
                            </a:rPr>
                          </m:ctrlPr>
                        </m:funcPr>
                        <m:fName>
                          <m:limLow>
                            <m:limLowPr>
                              <m:ctrlPr>
                                <a:rPr lang="en-US" sz="2050" i="1">
                                  <a:latin typeface="Cambria Math" panose="02040503050406030204" pitchFamily="18" charset="0"/>
                                </a:rPr>
                              </m:ctrlPr>
                            </m:limLowPr>
                            <m:e>
                              <m:r>
                                <m:rPr>
                                  <m:sty m:val="p"/>
                                </m:rPr>
                                <a:rPr lang="en-US" sz="2050">
                                  <a:latin typeface="Cambria Math" panose="02040503050406030204" pitchFamily="18" charset="0"/>
                                </a:rPr>
                                <m:t>armax</m:t>
                              </m:r>
                            </m:e>
                            <m:lim>
                              <m:r>
                                <m:rPr>
                                  <m:sty m:val="p"/>
                                </m:rPr>
                                <a:rPr lang="en-US" sz="2050">
                                  <a:latin typeface="Cambria Math" panose="02040503050406030204" pitchFamily="18" charset="0"/>
                                </a:rPr>
                                <m:t>Φ</m:t>
                              </m:r>
                            </m:lim>
                          </m:limLow>
                        </m:fName>
                        <m:e>
                          <m:d>
                            <m:dPr>
                              <m:ctrlPr>
                                <a:rPr lang="en-US" sz="2050" i="1">
                                  <a:latin typeface="Cambria Math" panose="02040503050406030204" pitchFamily="18" charset="0"/>
                                </a:rPr>
                              </m:ctrlPr>
                            </m:dPr>
                            <m:e>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1</m:t>
                                  </m:r>
                                </m:num>
                                <m:den>
                                  <m:r>
                                    <a:rPr lang="en-US" sz="2050" i="1">
                                      <a:latin typeface="Cambria Math" panose="02040503050406030204" pitchFamily="18" charset="0"/>
                                    </a:rPr>
                                    <m:t>2</m:t>
                                  </m:r>
                                </m:den>
                              </m:f>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e>
                                  </m:d>
                                </m:e>
                                <m:sup>
                                  <m:r>
                                    <a:rPr lang="en-US" sz="2050" i="1">
                                      <a:latin typeface="Cambria Math" panose="02040503050406030204" pitchFamily="18" charset="0"/>
                                    </a:rPr>
                                    <m:t>2</m:t>
                                  </m:r>
                                </m:sup>
                              </m:sSup>
                            </m:e>
                          </m:d>
                        </m:e>
                      </m:func>
                    </m:oMath>
                  </m:oMathPara>
                </a14:m>
                <a:endParaRPr lang="en-US" sz="2050" dirty="0"/>
              </a:p>
              <a:p>
                <a:pPr marL="0" indent="0">
                  <a:buNone/>
                </a:pPr>
                <a:r>
                  <a:rPr lang="en-US" sz="2050" dirty="0"/>
                  <a:t>Note,</a:t>
                </a:r>
              </a:p>
              <a:p>
                <a:pPr marL="0" indent="0">
                  <a:buNone/>
                </a:pPr>
                <a14:m>
                  <m:oMathPara xmlns:m="http://schemas.openxmlformats.org/officeDocument/2006/math">
                    <m:oMathParaPr>
                      <m:jc m:val="centerGroup"/>
                    </m:oMathParaPr>
                    <m:oMath xmlns:m="http://schemas.openxmlformats.org/officeDocument/2006/math">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𝑚</m:t>
                          </m:r>
                        </m:num>
                        <m:den>
                          <m:r>
                            <a:rPr lang="en-US" sz="2050" i="1">
                              <a:latin typeface="Cambria Math" panose="02040503050406030204" pitchFamily="18" charset="0"/>
                            </a:rPr>
                            <m:t>2</m:t>
                          </m:r>
                        </m:den>
                      </m:f>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d>
                            <m:dPr>
                              <m:ctrlPr>
                                <a:rPr lang="en-US" sz="2050" i="1">
                                  <a:latin typeface="Cambria Math" panose="02040503050406030204" pitchFamily="18" charset="0"/>
                                </a:rPr>
                              </m:ctrlPr>
                            </m:dPr>
                            <m:e>
                              <m:r>
                                <a:rPr lang="en-US" sz="2050" i="1">
                                  <a:latin typeface="Cambria Math" panose="02040503050406030204" pitchFamily="18" charset="0"/>
                                </a:rPr>
                                <m:t>2</m:t>
                              </m:r>
                              <m:r>
                                <a:rPr lang="en-US" sz="2050" i="1">
                                  <a:latin typeface="Cambria Math" panose="02040503050406030204" pitchFamily="18" charset="0"/>
                                </a:rPr>
                                <m:t>𝜋</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e>
                          </m:d>
                        </m:e>
                      </m:func>
                      <m:r>
                        <a:rPr lang="en-US" sz="2050" i="1">
                          <a:latin typeface="Cambria Math" panose="02040503050406030204" pitchFamily="18" charset="0"/>
                        </a:rPr>
                        <m:t>−</m:t>
                      </m:r>
                      <m:f>
                        <m:fPr>
                          <m:ctrlPr>
                            <a:rPr lang="en-US" sz="2050" i="1">
                              <a:latin typeface="Cambria Math" panose="02040503050406030204" pitchFamily="18" charset="0"/>
                            </a:rPr>
                          </m:ctrlPr>
                        </m:fPr>
                        <m:num>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𝝁</m:t>
                                  </m:r>
                                </m:e>
                              </m:d>
                            </m:e>
                            <m:sup>
                              <m:r>
                                <a:rPr lang="en-US" sz="2050" i="1">
                                  <a:latin typeface="Cambria Math" panose="02040503050406030204" pitchFamily="18" charset="0"/>
                                </a:rPr>
                                <m:t>2</m:t>
                              </m:r>
                            </m:sup>
                          </m:sSup>
                        </m:num>
                        <m:den>
                          <m:r>
                            <a:rPr lang="en-US" sz="2050" i="1">
                              <a:latin typeface="Cambria Math" panose="02040503050406030204" pitchFamily="18" charset="0"/>
                            </a:rPr>
                            <m:t>2</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den>
                      </m:f>
                    </m:oMath>
                  </m:oMathPara>
                </a14:m>
                <a:endParaRPr lang="en-US" sz="2050" dirty="0"/>
              </a:p>
              <a:p>
                <a:pPr marL="0" indent="0">
                  <a:buNone/>
                </a:pPr>
                <a:r>
                  <a:rPr lang="en-US" sz="2050" dirty="0"/>
                  <a:t>Let </a:t>
                </a:r>
                <a:r>
                  <a:rPr lang="en-US" sz="2050" b="1" i="1" dirty="0"/>
                  <a:t>μ</a:t>
                </a:r>
                <a:r>
                  <a:rPr lang="en-US" sz="2050" dirty="0"/>
                  <a:t> = </a:t>
                </a:r>
                <a:r>
                  <a:rPr lang="en-US" sz="2050" b="1" dirty="0"/>
                  <a:t>0</a:t>
                </a:r>
                <a:r>
                  <a:rPr lang="en-US" sz="2050" dirty="0"/>
                  <a:t> and </a:t>
                </a:r>
                <a:r>
                  <a:rPr lang="en-US" sz="2050" i="1" dirty="0"/>
                  <a:t>σ</a:t>
                </a:r>
                <a:r>
                  <a:rPr lang="en-US" sz="2050" baseline="30000" dirty="0"/>
                  <a:t>2</a:t>
                </a:r>
                <a:r>
                  <a:rPr lang="en-US" sz="2050" dirty="0"/>
                  <a:t>=1 for optimization, we have:</a:t>
                </a:r>
              </a:p>
              <a:p>
                <a:pPr marL="0" indent="0">
                  <a:buNone/>
                </a:pPr>
                <a14:m>
                  <m:oMathPara xmlns:m="http://schemas.openxmlformats.org/officeDocument/2006/math">
                    <m:oMathParaPr>
                      <m:jc m:val="centerGroup"/>
                    </m:oMathParaPr>
                    <m:oMath xmlns:m="http://schemas.openxmlformats.org/officeDocument/2006/math">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𝑚</m:t>
                          </m:r>
                        </m:num>
                        <m:den>
                          <m:r>
                            <a:rPr lang="en-US" sz="2050" i="1">
                              <a:latin typeface="Cambria Math" panose="02040503050406030204" pitchFamily="18" charset="0"/>
                            </a:rPr>
                            <m:t>2</m:t>
                          </m:r>
                        </m:den>
                      </m:f>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d>
                            <m:dPr>
                              <m:ctrlPr>
                                <a:rPr lang="en-US" sz="2050" i="1">
                                  <a:latin typeface="Cambria Math" panose="02040503050406030204" pitchFamily="18" charset="0"/>
                                </a:rPr>
                              </m:ctrlPr>
                            </m:dPr>
                            <m:e>
                              <m:r>
                                <a:rPr lang="en-US" sz="2050" i="1">
                                  <a:latin typeface="Cambria Math" panose="02040503050406030204" pitchFamily="18" charset="0"/>
                                </a:rPr>
                                <m:t>2</m:t>
                              </m:r>
                              <m:r>
                                <a:rPr lang="en-US" sz="2050" i="1">
                                  <a:latin typeface="Cambria Math" panose="02040503050406030204" pitchFamily="18" charset="0"/>
                                </a:rPr>
                                <m:t>𝜋</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e>
                              </m:d>
                            </m:e>
                            <m:sup>
                              <m:r>
                                <a:rPr lang="en-US" sz="2050" i="1">
                                  <a:latin typeface="Cambria Math" panose="02040503050406030204" pitchFamily="18" charset="0"/>
                                </a:rPr>
                                <m:t>2</m:t>
                              </m:r>
                            </m:sup>
                          </m:sSup>
                        </m:num>
                        <m:den>
                          <m:r>
                            <a:rPr lang="en-US" sz="2050" i="1">
                              <a:latin typeface="Cambria Math" panose="02040503050406030204" pitchFamily="18" charset="0"/>
                            </a:rPr>
                            <m:t>2</m:t>
                          </m:r>
                        </m:den>
                      </m:f>
                    </m:oMath>
                  </m:oMathPara>
                </a14:m>
                <a:endParaRPr lang="en-US" sz="2050" dirty="0"/>
              </a:p>
              <a:p>
                <a:pPr marL="0" indent="0">
                  <a:buNone/>
                </a:pPr>
                <a:r>
                  <a:rPr lang="en-US" sz="2050" dirty="0"/>
                  <a:t>This implies the minimization problem as follows:</a:t>
                </a:r>
              </a:p>
              <a:p>
                <a:pPr marL="0" indent="0">
                  <a:buNone/>
                </a:pPr>
                <a14:m>
                  <m:oMathPara xmlns:m="http://schemas.openxmlformats.org/officeDocument/2006/math">
                    <m:oMathParaPr>
                      <m:jc m:val="centerGroup"/>
                    </m:oMathParaPr>
                    <m:oMath xmlns:m="http://schemas.openxmlformats.org/officeDocument/2006/math">
                      <m:sSup>
                        <m:sSupPr>
                          <m:ctrlPr>
                            <a:rPr lang="en-US" sz="2050" i="1">
                              <a:latin typeface="Cambria Math" panose="02040503050406030204" pitchFamily="18" charset="0"/>
                            </a:rPr>
                          </m:ctrlPr>
                        </m:sSupPr>
                        <m:e>
                          <m:r>
                            <m:rPr>
                              <m:sty m:val="p"/>
                            </m:rPr>
                            <a:rPr lang="en-US" sz="2050">
                              <a:latin typeface="Cambria Math" panose="02040503050406030204" pitchFamily="18" charset="0"/>
                            </a:rPr>
                            <m:t>Φ</m:t>
                          </m:r>
                        </m:e>
                        <m:sup>
                          <m:r>
                            <a:rPr lang="en-US" sz="2050" i="1">
                              <a:latin typeface="Cambria Math" panose="02040503050406030204" pitchFamily="18" charset="0"/>
                            </a:rPr>
                            <m:t>∗</m:t>
                          </m:r>
                        </m:sup>
                      </m:sSup>
                      <m:r>
                        <a:rPr lang="en-US" sz="2050" i="1">
                          <a:latin typeface="Cambria Math" panose="02040503050406030204" pitchFamily="18" charset="0"/>
                        </a:rPr>
                        <m:t>=</m:t>
                      </m:r>
                      <m:func>
                        <m:funcPr>
                          <m:ctrlPr>
                            <a:rPr lang="en-US" sz="2050" i="1">
                              <a:latin typeface="Cambria Math" panose="02040503050406030204" pitchFamily="18" charset="0"/>
                            </a:rPr>
                          </m:ctrlPr>
                        </m:funcPr>
                        <m:fName>
                          <m:limLow>
                            <m:limLowPr>
                              <m:ctrlPr>
                                <a:rPr lang="en-US" sz="2050" i="1">
                                  <a:latin typeface="Cambria Math" panose="02040503050406030204" pitchFamily="18" charset="0"/>
                                </a:rPr>
                              </m:ctrlPr>
                            </m:limLowPr>
                            <m:e>
                              <m:r>
                                <m:rPr>
                                  <m:sty m:val="p"/>
                                </m:rPr>
                                <a:rPr lang="en-US" sz="2050">
                                  <a:latin typeface="Cambria Math" panose="02040503050406030204" pitchFamily="18" charset="0"/>
                                </a:rPr>
                                <m:t>armin</m:t>
                              </m:r>
                            </m:e>
                            <m:lim>
                              <m:r>
                                <m:rPr>
                                  <m:sty m:val="p"/>
                                </m:rPr>
                                <a:rPr lang="en-US" sz="2050">
                                  <a:latin typeface="Cambria Math" panose="02040503050406030204" pitchFamily="18" charset="0"/>
                                </a:rPr>
                                <m:t>Φ</m:t>
                              </m:r>
                            </m:lim>
                          </m:limLow>
                        </m:fName>
                        <m:e>
                          <m:f>
                            <m:fPr>
                              <m:ctrlPr>
                                <a:rPr lang="en-US" sz="2050" i="1">
                                  <a:latin typeface="Cambria Math" panose="02040503050406030204" pitchFamily="18" charset="0"/>
                                </a:rPr>
                              </m:ctrlPr>
                            </m:fPr>
                            <m:num>
                              <m:r>
                                <a:rPr lang="en-US" sz="2050" i="1">
                                  <a:latin typeface="Cambria Math" panose="02040503050406030204" pitchFamily="18" charset="0"/>
                                </a:rPr>
                                <m:t>1</m:t>
                              </m:r>
                            </m:num>
                            <m:den>
                              <m:r>
                                <a:rPr lang="en-US" sz="2050" i="1">
                                  <a:latin typeface="Cambria Math" panose="02040503050406030204" pitchFamily="18" charset="0"/>
                                </a:rPr>
                                <m:t>2</m:t>
                              </m:r>
                            </m:den>
                          </m:f>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e>
                              </m:d>
                            </m:e>
                            <m:sup>
                              <m:r>
                                <a:rPr lang="en-US" sz="2050" i="1">
                                  <a:latin typeface="Cambria Math" panose="02040503050406030204" pitchFamily="18" charset="0"/>
                                </a:rPr>
                                <m:t>2</m:t>
                              </m:r>
                            </m:sup>
                          </m:sSup>
                        </m:e>
                      </m:func>
                    </m:oMath>
                  </m:oMathPara>
                </a14:m>
                <a:endParaRPr lang="en-US" sz="2050" dirty="0"/>
              </a:p>
              <a:p>
                <a:pPr marL="0" indent="0">
                  <a:buNone/>
                </a:pPr>
                <a:endParaRPr lang="en-US" sz="20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560" t="-824" r="-560"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21485323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rmAutofit/>
              </a:bodyPr>
              <a:lstStyle/>
              <a:p>
                <a:pPr marL="0" indent="0">
                  <a:buNone/>
                </a:pPr>
                <a:r>
                  <a:rPr lang="en-US" sz="2100" dirty="0"/>
                  <a:t>Initialize </a:t>
                </a:r>
                <a:r>
                  <a:rPr lang="en-US" sz="2100" b="1" i="1" dirty="0"/>
                  <a:t>W</a:t>
                </a:r>
                <a:r>
                  <a:rPr lang="en-US" sz="2100" dirty="0"/>
                  <a:t> and set </a:t>
                </a:r>
                <a:r>
                  <a:rPr lang="en-US" sz="2100" i="1" dirty="0"/>
                  <a:t>k</a:t>
                </a:r>
                <a:r>
                  <a:rPr lang="en-US" sz="2100" dirty="0"/>
                  <a:t> = 0.</a:t>
                </a:r>
              </a:p>
              <a:p>
                <a:pPr marL="0" indent="0">
                  <a:buNone/>
                </a:pPr>
                <a:r>
                  <a:rPr lang="en-US" sz="2100" dirty="0"/>
                  <a:t>Repeat</a:t>
                </a:r>
              </a:p>
              <a:p>
                <a:pPr indent="0">
                  <a:buNone/>
                </a:pPr>
                <a:r>
                  <a:rPr lang="en-US" sz="2100" dirty="0"/>
                  <a:t>Data (state) </a:t>
                </a:r>
                <a:r>
                  <a:rPr lang="en-US" sz="2100" b="1" i="1" dirty="0"/>
                  <a:t>x</a:t>
                </a:r>
                <a:r>
                  <a:rPr lang="en-US" sz="2100" dirty="0"/>
                  <a:t> is received from some real sample, or it can be kept intact.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𝑖𝑗</m:t>
                                </m:r>
                              </m:sub>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bSup>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𝑤</m:t>
                                </m:r>
                              </m:e>
                              <m:sub>
                                <m:r>
                                  <a:rPr lang="en-US" sz="2100" i="1">
                                    <a:latin typeface="Cambria Math" panose="02040503050406030204" pitchFamily="18" charset="0"/>
                                  </a:rPr>
                                  <m:t>𝑖𝑗</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r>
                              <a:rPr lang="en-US" sz="2100" i="1">
                                <a:latin typeface="Cambria Math" panose="02040503050406030204" pitchFamily="18" charset="0"/>
                              </a:rPr>
                              <m:t>𝛾</m:t>
                            </m:r>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𝑗</m:t>
                                    </m:r>
                                  </m:sub>
                                </m:sSub>
                              </m:num>
                              <m:den>
                                <m:r>
                                  <a:rPr lang="en-US" sz="2100" i="1">
                                    <a:latin typeface="Cambria Math" panose="02040503050406030204" pitchFamily="18" charset="0"/>
                                  </a:rPr>
                                  <m:t>𝜅</m:t>
                                </m:r>
                                <m:r>
                                  <a:rPr lang="en-US" sz="2100" i="1">
                                    <a:latin typeface="Cambria Math" panose="02040503050406030204" pitchFamily="18" charset="0"/>
                                  </a:rPr>
                                  <m:t>𝑇</m:t>
                                </m:r>
                              </m:den>
                            </m:f>
                          </m:e>
                        </m:mr>
                        <m:mr>
                          <m:e>
                            <m:sSubSup>
                              <m:sSubSupPr>
                                <m:ctrlPr>
                                  <a:rPr lang="en-US" sz="2100" i="1">
                                    <a:latin typeface="Cambria Math" panose="02040503050406030204" pitchFamily="18" charset="0"/>
                                  </a:rPr>
                                </m:ctrlPr>
                              </m:sSubSupPr>
                              <m:e>
                                <m:r>
                                  <a:rPr lang="en-US" sz="2100" i="1">
                                    <a:latin typeface="Cambria Math" panose="02040503050406030204" pitchFamily="18" charset="0"/>
                                  </a:rPr>
                                  <m:t>𝑏</m:t>
                                </m:r>
                              </m:e>
                              <m:sub>
                                <m:r>
                                  <a:rPr lang="en-US" sz="2100" i="1">
                                    <a:latin typeface="Cambria Math" panose="02040503050406030204" pitchFamily="18" charset="0"/>
                                  </a:rPr>
                                  <m:t>𝑖</m:t>
                                </m:r>
                              </m:sub>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bSup>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𝑏</m:t>
                                </m:r>
                              </m:e>
                              <m:sub>
                                <m:r>
                                  <a:rPr lang="en-US" sz="2100" i="1">
                                    <a:latin typeface="Cambria Math" panose="02040503050406030204" pitchFamily="18" charset="0"/>
                                  </a:rPr>
                                  <m:t>𝑖</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r>
                              <a:rPr lang="en-US" sz="2100" i="1">
                                <a:latin typeface="Cambria Math" panose="02040503050406030204" pitchFamily="18" charset="0"/>
                              </a:rPr>
                              <m:t>𝛾</m:t>
                            </m:r>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num>
                              <m:den>
                                <m:r>
                                  <a:rPr lang="en-US" sz="2100" i="1">
                                    <a:latin typeface="Cambria Math" panose="02040503050406030204" pitchFamily="18" charset="0"/>
                                  </a:rPr>
                                  <m:t>𝜅</m:t>
                                </m:r>
                                <m:r>
                                  <a:rPr lang="en-US" sz="2100" i="1">
                                    <a:latin typeface="Cambria Math" panose="02040503050406030204" pitchFamily="18" charset="0"/>
                                  </a:rPr>
                                  <m:t>𝑇</m:t>
                                </m:r>
                              </m:den>
                            </m:f>
                          </m:e>
                        </m:mr>
                      </m:m>
                    </m:oMath>
                  </m:oMathPara>
                </a14:m>
                <a:endParaRPr lang="en-US" sz="2100" dirty="0"/>
              </a:p>
              <a:p>
                <a:pPr indent="0">
                  <a:buNone/>
                </a:pPr>
                <a:r>
                  <a:rPr lang="en-US" sz="2100" dirty="0"/>
                  <a:t>Increase </a:t>
                </a:r>
                <a:r>
                  <a:rPr lang="en-US" sz="2100" i="1" dirty="0"/>
                  <a:t>k</a:t>
                </a:r>
                <a:r>
                  <a:rPr lang="en-US" sz="2100" dirty="0"/>
                  <a:t> = </a:t>
                </a:r>
                <a:r>
                  <a:rPr lang="en-US" sz="2100" i="1" dirty="0"/>
                  <a:t>k +</a:t>
                </a:r>
                <a:r>
                  <a:rPr lang="en-US" sz="2100" dirty="0"/>
                  <a:t> 1.</a:t>
                </a:r>
              </a:p>
              <a:p>
                <a:pPr marL="0" indent="0">
                  <a:buNone/>
                </a:pPr>
                <a:r>
                  <a:rPr lang="en-US" sz="2100" dirty="0"/>
                  <a:t>Until some terminating conditions are met.</a:t>
                </a:r>
              </a:p>
              <a:p>
                <a:pPr marL="0" indent="0">
                  <a:buNone/>
                </a:pPr>
                <a:r>
                  <a:rPr lang="en-US" sz="2100" dirty="0"/>
                  <a:t>Note, a terminating condition is customized, for example, parameters </a:t>
                </a:r>
                <a:r>
                  <a:rPr lang="en-US" sz="2100" b="1" i="1" dirty="0"/>
                  <a:t>W</a:t>
                </a:r>
                <a:r>
                  <a:rPr lang="en-US" sz="2100" dirty="0"/>
                  <a:t> and </a:t>
                </a:r>
                <a:r>
                  <a:rPr lang="en-US" sz="2100" b="1" i="1" dirty="0"/>
                  <a:t>b</a:t>
                </a:r>
                <a:r>
                  <a:rPr lang="en-US" sz="2100" dirty="0"/>
                  <a:t> are not changed significantly, the maximum number of iterations is reached, or Boltzmann machine gets stable. The terminating condition that Boltzmann machine gets stable receives more concerns because stability is important property of spinning glass process or annealing process that Boltzmann machine. However, checking the stability in which global energy </a:t>
                </a:r>
                <a:r>
                  <a:rPr lang="en-US" sz="2100" i="1" dirty="0"/>
                  <a:t>E</a:t>
                </a:r>
                <a:r>
                  <a:rPr lang="en-US" sz="2100" dirty="0"/>
                  <a:t>(</a:t>
                </a:r>
                <a:r>
                  <a:rPr lang="en-US" sz="2100" b="1" i="1" dirty="0"/>
                  <a:t>x</a:t>
                </a:r>
                <a:r>
                  <a:rPr lang="en-US" sz="2100" dirty="0"/>
                  <a:t>) is not changed may consume a lot of iterations. Fortunately, SA can be incorporated into SGD so as to derive a more effective estimation. Boltzmann machine trained with SGD and SA is specified as follows: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610" t="-707" r="-610"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100</a:t>
            </a:fld>
            <a:endParaRPr lang="en-US"/>
          </a:p>
        </p:txBody>
      </p:sp>
    </p:spTree>
    <p:extLst>
      <p:ext uri="{BB962C8B-B14F-4D97-AF65-F5344CB8AC3E}">
        <p14:creationId xmlns:p14="http://schemas.microsoft.com/office/powerpoint/2010/main" val="259775966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8"/>
                <a:ext cx="11978640" cy="5441951"/>
              </a:xfrm>
            </p:spPr>
            <p:txBody>
              <a:bodyPr>
                <a:noAutofit/>
              </a:bodyPr>
              <a:lstStyle/>
              <a:p>
                <a:pPr marL="0" indent="0">
                  <a:buNone/>
                </a:pPr>
                <a:r>
                  <a:rPr lang="en-US" sz="1900" dirty="0"/>
                  <a:t>Initialize current temperature </a:t>
                </a:r>
                <a:r>
                  <a:rPr lang="en-US" sz="1900" i="1" dirty="0"/>
                  <a:t>T</a:t>
                </a:r>
                <a:r>
                  <a:rPr lang="en-US" sz="1900" dirty="0"/>
                  <a:t> by highest temperature </a:t>
                </a:r>
                <a:r>
                  <a:rPr lang="en-US" sz="1900" i="1" dirty="0"/>
                  <a:t>T</a:t>
                </a:r>
                <a:r>
                  <a:rPr lang="en-US" sz="1900" baseline="-25000" dirty="0"/>
                  <a:t>0</a:t>
                </a:r>
                <a:r>
                  <a:rPr lang="en-US" sz="1900" dirty="0"/>
                  <a:t> as </a:t>
                </a:r>
                <a:r>
                  <a:rPr lang="en-US" sz="1900" i="1" dirty="0"/>
                  <a:t>T</a:t>
                </a:r>
                <a:r>
                  <a:rPr lang="en-US" sz="1900" dirty="0"/>
                  <a:t> = </a:t>
                </a:r>
                <a:r>
                  <a:rPr lang="en-US" sz="1900" i="1" dirty="0"/>
                  <a:t>T</a:t>
                </a:r>
                <a:r>
                  <a:rPr lang="en-US" sz="1900" baseline="-25000" dirty="0"/>
                  <a:t>0</a:t>
                </a:r>
                <a:r>
                  <a:rPr lang="en-US" sz="1900" dirty="0"/>
                  <a:t>.</a:t>
                </a:r>
              </a:p>
              <a:p>
                <a:pPr marL="0" indent="0">
                  <a:buNone/>
                </a:pPr>
                <a:r>
                  <a:rPr lang="en-US" sz="1900" dirty="0"/>
                  <a:t>Repeat</a:t>
                </a:r>
              </a:p>
              <a:p>
                <a:pPr indent="0">
                  <a:buNone/>
                </a:pPr>
                <a:r>
                  <a:rPr lang="en-US" sz="1900" dirty="0"/>
                  <a:t>Data (state) </a:t>
                </a:r>
                <a:r>
                  <a:rPr lang="en-US" sz="1900" b="1" i="1" dirty="0"/>
                  <a:t>x</a:t>
                </a:r>
                <a:r>
                  <a:rPr lang="en-US" sz="1900" dirty="0"/>
                  <a:t> is received from some real sample, or it can be kept intact.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r>
                                      <a:rPr lang="en-US" sz="1900" i="1">
                                        <a:latin typeface="Cambria Math" panose="02040503050406030204" pitchFamily="18" charset="0"/>
                                      </a:rPr>
                                      <m:t>+1</m:t>
                                    </m:r>
                                  </m:e>
                                </m:d>
                              </m:sup>
                            </m:sSubSup>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r>
                              <a:rPr lang="en-US" sz="1900" i="1">
                                <a:latin typeface="Cambria Math" panose="02040503050406030204" pitchFamily="18" charset="0"/>
                              </a:rPr>
                              <m:t>+</m:t>
                            </m:r>
                            <m:r>
                              <a:rPr lang="en-US" sz="1900" i="1">
                                <a:latin typeface="Cambria Math" panose="02040503050406030204" pitchFamily="18" charset="0"/>
                              </a:rPr>
                              <m:t>𝛾</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𝑗</m:t>
                                    </m:r>
                                  </m:sub>
                                </m:sSub>
                              </m:num>
                              <m:den>
                                <m:r>
                                  <a:rPr lang="en-US" sz="1900" i="1">
                                    <a:latin typeface="Cambria Math" panose="02040503050406030204" pitchFamily="18" charset="0"/>
                                  </a:rPr>
                                  <m:t>𝜅</m:t>
                                </m:r>
                                <m:r>
                                  <a:rPr lang="en-US" sz="1900" i="1">
                                    <a:latin typeface="Cambria Math" panose="02040503050406030204" pitchFamily="18" charset="0"/>
                                  </a:rPr>
                                  <m:t>𝑇</m:t>
                                </m:r>
                              </m:den>
                            </m:f>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𝑏</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r>
                                      <a:rPr lang="en-US" sz="1900" i="1">
                                        <a:latin typeface="Cambria Math" panose="02040503050406030204" pitchFamily="18" charset="0"/>
                                      </a:rPr>
                                      <m:t>+1</m:t>
                                    </m:r>
                                  </m:e>
                                </m:d>
                              </m:sup>
                            </m:sSubSup>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𝑏</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r>
                              <a:rPr lang="en-US" sz="1900" i="1">
                                <a:latin typeface="Cambria Math" panose="02040503050406030204" pitchFamily="18" charset="0"/>
                              </a:rPr>
                              <m:t>+</m:t>
                            </m:r>
                            <m:r>
                              <a:rPr lang="en-US" sz="1900" i="1">
                                <a:latin typeface="Cambria Math" panose="02040503050406030204" pitchFamily="18" charset="0"/>
                              </a:rPr>
                              <m:t>𝛾</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num>
                              <m:den>
                                <m:r>
                                  <a:rPr lang="en-US" sz="1900" i="1">
                                    <a:latin typeface="Cambria Math" panose="02040503050406030204" pitchFamily="18" charset="0"/>
                                  </a:rPr>
                                  <m:t>𝜅</m:t>
                                </m:r>
                                <m:r>
                                  <a:rPr lang="en-US" sz="1900" i="1">
                                    <a:latin typeface="Cambria Math" panose="02040503050406030204" pitchFamily="18" charset="0"/>
                                  </a:rPr>
                                  <m:t>𝑇</m:t>
                                </m:r>
                              </m:den>
                            </m:f>
                          </m:e>
                        </m:mr>
                      </m:m>
                    </m:oMath>
                  </m:oMathPara>
                </a14:m>
                <a:endParaRPr lang="en-US" sz="1900" dirty="0"/>
              </a:p>
              <a:p>
                <a:pPr indent="0">
                  <a:buNone/>
                </a:pPr>
                <a:r>
                  <a:rPr lang="en-US" sz="1900" dirty="0" smtClean="0"/>
                  <a:t>Evaluate </a:t>
                </a:r>
                <a:r>
                  <a:rPr lang="en-US" sz="1900" dirty="0"/>
                  <a:t>Boltzmann machine given current parameter </a:t>
                </a:r>
                <a:r>
                  <a:rPr lang="en-US" sz="1900" b="1" i="1" dirty="0"/>
                  <a:t>W</a:t>
                </a:r>
                <a:r>
                  <a:rPr lang="en-US" sz="1900" baseline="30000" dirty="0"/>
                  <a:t>(</a:t>
                </a:r>
                <a:r>
                  <a:rPr lang="en-US" sz="1900" i="1" baseline="30000" dirty="0"/>
                  <a:t>k</a:t>
                </a:r>
                <a:r>
                  <a:rPr lang="en-US" sz="1900" baseline="30000" dirty="0"/>
                  <a:t>+1)</a:t>
                </a:r>
                <a:r>
                  <a:rPr lang="en-US" sz="1900" dirty="0"/>
                  <a:t> and </a:t>
                </a:r>
                <a:r>
                  <a:rPr lang="en-US" sz="1900" b="1" i="1" dirty="0"/>
                  <a:t>b</a:t>
                </a:r>
                <a:r>
                  <a:rPr lang="en-US" sz="1900" baseline="30000" dirty="0"/>
                  <a:t>(</a:t>
                </a:r>
                <a:r>
                  <a:rPr lang="en-US" sz="1900" i="1" baseline="30000" dirty="0"/>
                  <a:t>k</a:t>
                </a:r>
                <a:r>
                  <a:rPr lang="en-US" sz="1900" baseline="30000" dirty="0"/>
                  <a:t>+1)</a:t>
                </a:r>
                <a:r>
                  <a:rPr lang="en-US" sz="1900" dirty="0"/>
                  <a:t> so as to produce a new state </a:t>
                </a:r>
                <a:r>
                  <a:rPr lang="en-US" sz="1900" b="1" i="1" dirty="0"/>
                  <a:t>x</a:t>
                </a:r>
                <a:r>
                  <a:rPr lang="en-US" sz="1900" dirty="0"/>
                  <a:t>’:</a:t>
                </a:r>
              </a:p>
              <a:p>
                <a:pPr marL="0" indent="0">
                  <a:buNone/>
                </a:pPr>
                <a14:m>
                  <m:oMathPara xmlns:m="http://schemas.openxmlformats.org/officeDocument/2006/math">
                    <m:oMathParaPr>
                      <m:jc m:val="centerGroup"/>
                    </m:oMathParaPr>
                    <m:oMath xmlns:m="http://schemas.openxmlformats.org/officeDocument/2006/math">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𝑖</m:t>
                          </m:r>
                        </m:sub>
                        <m:sup>
                          <m:r>
                            <a:rPr lang="en-US" sz="1900" i="1">
                              <a:latin typeface="Cambria Math" panose="02040503050406030204" pitchFamily="18" charset="0"/>
                            </a:rPr>
                            <m:t>′</m:t>
                          </m:r>
                        </m:sup>
                      </m:sSubSup>
                      <m:r>
                        <a:rPr lang="en-US" sz="1900" i="1">
                          <a:latin typeface="Cambria Math" panose="02040503050406030204" pitchFamily="18" charset="0"/>
                        </a:rPr>
                        <m:t>=</m:t>
                      </m:r>
                      <m:r>
                        <m:rPr>
                          <m:sty m:val="p"/>
                        </m:rPr>
                        <a:rPr lang="en-US" sz="1900">
                          <a:latin typeface="Cambria Math" panose="02040503050406030204" pitchFamily="18" charset="0"/>
                        </a:rPr>
                        <m:t>ReLU</m:t>
                      </m:r>
                      <m:d>
                        <m:dPr>
                          <m:ctrlPr>
                            <a:rPr lang="en-US" sz="1900" i="1">
                              <a:latin typeface="Cambria Math" panose="02040503050406030204" pitchFamily="18" charset="0"/>
                            </a:rPr>
                          </m:ctrlPr>
                        </m:dPr>
                        <m:e>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𝑗</m:t>
                              </m:r>
                              <m:r>
                                <a:rPr lang="en-US" sz="1900" i="1">
                                  <a:latin typeface="Cambria Math" panose="02040503050406030204" pitchFamily="18" charset="0"/>
                                </a:rPr>
                                <m:t>=1,</m:t>
                              </m:r>
                              <m:r>
                                <a:rPr lang="en-US" sz="1900" i="1">
                                  <a:latin typeface="Cambria Math" panose="02040503050406030204" pitchFamily="18" charset="0"/>
                                </a:rPr>
                                <m:t>𝑗</m:t>
                              </m:r>
                              <m:r>
                                <a:rPr lang="en-US" sz="1900" i="1">
                                  <a:latin typeface="Cambria Math" panose="02040503050406030204" pitchFamily="18" charset="0"/>
                                </a:rPr>
                                <m:t>≠</m:t>
                              </m:r>
                              <m:r>
                                <a:rPr lang="en-US" sz="1900" i="1">
                                  <a:latin typeface="Cambria Math" panose="02040503050406030204" pitchFamily="18" charset="0"/>
                                </a:rPr>
                                <m:t>𝑖</m:t>
                              </m:r>
                            </m:sub>
                            <m:sup>
                              <m:r>
                                <a:rPr lang="en-US" sz="1900" i="1">
                                  <a:latin typeface="Cambria Math" panose="02040503050406030204" pitchFamily="18" charset="0"/>
                                </a:rPr>
                                <m:t>𝑛</m:t>
                              </m:r>
                            </m:sup>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r>
                                        <a:rPr lang="en-US" sz="1900" i="1">
                                          <a:latin typeface="Cambria Math" panose="02040503050406030204" pitchFamily="18" charset="0"/>
                                        </a:rPr>
                                        <m:t>+1</m:t>
                                      </m:r>
                                    </m:e>
                                  </m:d>
                                </m:sup>
                              </m:sSubSup>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𝑗</m:t>
                                  </m:r>
                                </m:sub>
                              </m:sSub>
                            </m:e>
                          </m:nary>
                        </m:e>
                      </m:d>
                      <m:r>
                        <a:rPr lang="en-US" sz="1900" i="1">
                          <a:latin typeface="Cambria Math" panose="02040503050406030204" pitchFamily="18" charset="0"/>
                        </a:rPr>
                        <m:t>,</m:t>
                      </m:r>
                      <m:r>
                        <m:rPr>
                          <m:sty m:val="p"/>
                        </m:rPr>
                        <a:rPr lang="en-US" sz="1900">
                          <a:latin typeface="Cambria Math" panose="02040503050406030204" pitchFamily="18" charset="0"/>
                        </a:rPr>
                        <m:t>for</m:t>
                      </m:r>
                      <m:r>
                        <a:rPr lang="en-US" sz="1900" i="1">
                          <a:latin typeface="Cambria Math" panose="02040503050406030204" pitchFamily="18" charset="0"/>
                        </a:rPr>
                        <m:t> </m:t>
                      </m:r>
                      <m:r>
                        <m:rPr>
                          <m:sty m:val="p"/>
                        </m:rPr>
                        <a:rPr lang="en-US" sz="1900">
                          <a:latin typeface="Cambria Math" panose="02040503050406030204" pitchFamily="18" charset="0"/>
                        </a:rPr>
                        <m:t>all</m:t>
                      </m:r>
                      <m:r>
                        <a:rPr lang="en-US" sz="1900">
                          <a:latin typeface="Cambria Math" panose="02040503050406030204" pitchFamily="18" charset="0"/>
                        </a:rPr>
                        <m:t> </m:t>
                      </m:r>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𝑖</m:t>
                          </m:r>
                        </m:sub>
                        <m:sup>
                          <m:r>
                            <a:rPr lang="en-US" sz="1900" i="1">
                              <a:latin typeface="Cambria Math" panose="02040503050406030204" pitchFamily="18" charset="0"/>
                            </a:rPr>
                            <m:t>′</m:t>
                          </m:r>
                        </m:sup>
                      </m:sSubSup>
                      <m:r>
                        <a:rPr lang="en-US" sz="1900" i="1">
                          <a:latin typeface="Cambria Math" panose="02040503050406030204" pitchFamily="18" charset="0"/>
                        </a:rPr>
                        <m:t> </m:t>
                      </m:r>
                      <m:r>
                        <m:rPr>
                          <m:sty m:val="p"/>
                        </m:rPr>
                        <a:rPr lang="en-US" sz="1900">
                          <a:latin typeface="Cambria Math" panose="02040503050406030204" pitchFamily="18" charset="0"/>
                        </a:rPr>
                        <m:t>not</m:t>
                      </m:r>
                      <m:r>
                        <a:rPr lang="en-US" sz="1900">
                          <a:latin typeface="Cambria Math" panose="02040503050406030204" pitchFamily="18" charset="0"/>
                        </a:rPr>
                        <m:t> </m:t>
                      </m:r>
                      <m:r>
                        <m:rPr>
                          <m:sty m:val="p"/>
                        </m:rPr>
                        <a:rPr lang="en-US" sz="1900">
                          <a:latin typeface="Cambria Math" panose="02040503050406030204" pitchFamily="18" charset="0"/>
                        </a:rPr>
                        <m:t>from</m:t>
                      </m:r>
                      <m:r>
                        <a:rPr lang="en-US" sz="1900">
                          <a:latin typeface="Cambria Math" panose="02040503050406030204" pitchFamily="18" charset="0"/>
                        </a:rPr>
                        <m:t> </m:t>
                      </m:r>
                      <m:r>
                        <m:rPr>
                          <m:sty m:val="p"/>
                        </m:rPr>
                        <a:rPr lang="en-US" sz="1900">
                          <a:latin typeface="Cambria Math" panose="02040503050406030204" pitchFamily="18" charset="0"/>
                        </a:rPr>
                        <m:t>real</m:t>
                      </m:r>
                      <m:r>
                        <a:rPr lang="en-US" sz="1900">
                          <a:latin typeface="Cambria Math" panose="02040503050406030204" pitchFamily="18" charset="0"/>
                        </a:rPr>
                        <m:t> </m:t>
                      </m:r>
                      <m:r>
                        <m:rPr>
                          <m:sty m:val="p"/>
                        </m:rPr>
                        <a:rPr lang="en-US" sz="1900">
                          <a:latin typeface="Cambria Math" panose="02040503050406030204" pitchFamily="18" charset="0"/>
                        </a:rPr>
                        <m:t>sample</m:t>
                      </m:r>
                    </m:oMath>
                  </m:oMathPara>
                </a14:m>
                <a:endParaRPr lang="en-US" sz="1900" dirty="0"/>
              </a:p>
              <a:p>
                <a:pPr indent="0">
                  <a:buNone/>
                </a:pPr>
                <a:r>
                  <a:rPr lang="en-US" sz="1900" dirty="0"/>
                  <a:t>If </a:t>
                </a:r>
                <a:r>
                  <a:rPr lang="en-US" sz="1900" i="1" dirty="0"/>
                  <a:t>P</a:t>
                </a:r>
                <a:r>
                  <a:rPr lang="en-US" sz="1900" dirty="0"/>
                  <a:t>(</a:t>
                </a:r>
                <a:r>
                  <a:rPr lang="en-US" sz="1900" b="1" i="1" dirty="0"/>
                  <a:t>x</a:t>
                </a:r>
                <a:r>
                  <a:rPr lang="en-US" sz="1900" dirty="0"/>
                  <a:t>, </a:t>
                </a:r>
                <a:r>
                  <a:rPr lang="en-US" sz="1900" b="1" i="1" dirty="0"/>
                  <a:t>x</a:t>
                </a:r>
                <a:r>
                  <a:rPr lang="en-US" sz="1900" dirty="0"/>
                  <a:t>’, </a:t>
                </a:r>
                <a:r>
                  <a:rPr lang="en-US" sz="1900" i="1" dirty="0"/>
                  <a:t>T</a:t>
                </a:r>
                <a:r>
                  <a:rPr lang="en-US" sz="1900" dirty="0"/>
                  <a:t> | </a:t>
                </a:r>
                <a:r>
                  <a:rPr lang="en-US" sz="1900" b="1" i="1" dirty="0"/>
                  <a:t>W</a:t>
                </a:r>
                <a:r>
                  <a:rPr lang="en-US" sz="1900" baseline="30000" dirty="0"/>
                  <a:t>(</a:t>
                </a:r>
                <a:r>
                  <a:rPr lang="en-US" sz="1900" i="1" baseline="30000" dirty="0"/>
                  <a:t>k</a:t>
                </a:r>
                <a:r>
                  <a:rPr lang="en-US" sz="1900" baseline="30000" dirty="0"/>
                  <a:t>+1)</a:t>
                </a:r>
                <a:r>
                  <a:rPr lang="en-US" sz="1900" dirty="0"/>
                  <a:t>, </a:t>
                </a:r>
                <a:r>
                  <a:rPr lang="en-US" sz="1900" b="1" i="1" dirty="0"/>
                  <a:t>b</a:t>
                </a:r>
                <a:r>
                  <a:rPr lang="en-US" sz="1900" baseline="30000" dirty="0"/>
                  <a:t>(</a:t>
                </a:r>
                <a:r>
                  <a:rPr lang="en-US" sz="1900" i="1" baseline="30000" dirty="0"/>
                  <a:t>k</a:t>
                </a:r>
                <a:r>
                  <a:rPr lang="en-US" sz="1900" baseline="30000" dirty="0"/>
                  <a:t>+1</a:t>
                </a:r>
                <a:r>
                  <a:rPr lang="en-US" sz="1900" dirty="0"/>
                  <a:t>) is larger than a predefined threshold then</a:t>
                </a:r>
              </a:p>
              <a:p>
                <a:pPr marL="457200" indent="0">
                  <a:buNone/>
                </a:pPr>
                <a:r>
                  <a:rPr lang="en-US" sz="1900" b="1" i="1" dirty="0"/>
                  <a:t>x</a:t>
                </a:r>
                <a:r>
                  <a:rPr lang="en-US" sz="1900" dirty="0"/>
                  <a:t> = </a:t>
                </a:r>
                <a:r>
                  <a:rPr lang="en-US" sz="1900" b="1" i="1" dirty="0"/>
                  <a:t>x</a:t>
                </a:r>
                <a:r>
                  <a:rPr lang="en-US" sz="1900" dirty="0"/>
                  <a:t>’</a:t>
                </a:r>
              </a:p>
              <a:p>
                <a:pPr marL="457200" indent="0">
                  <a:buNone/>
                </a:pPr>
                <a:r>
                  <a:rPr lang="en-US" sz="1900" dirty="0"/>
                  <a:t>Decrease current temperature, for example, </a:t>
                </a:r>
                <a:r>
                  <a:rPr lang="en-US" sz="1900" i="1" dirty="0"/>
                  <a:t>T</a:t>
                </a:r>
                <a:r>
                  <a:rPr lang="en-US" sz="1900" dirty="0"/>
                  <a:t> = decrease(</a:t>
                </a:r>
                <a:r>
                  <a:rPr lang="en-US" sz="1900" i="1" dirty="0"/>
                  <a:t>T</a:t>
                </a:r>
                <a:r>
                  <a:rPr lang="en-US" sz="1900" dirty="0"/>
                  <a:t>).</a:t>
                </a:r>
              </a:p>
              <a:p>
                <a:pPr indent="0">
                  <a:buNone/>
                </a:pPr>
                <a:r>
                  <a:rPr lang="en-US" sz="1900" dirty="0"/>
                  <a:t>End if</a:t>
                </a:r>
              </a:p>
              <a:p>
                <a:pPr indent="0">
                  <a:buNone/>
                </a:pPr>
                <a:r>
                  <a:rPr lang="en-US" sz="1900" dirty="0"/>
                  <a:t>Increase </a:t>
                </a:r>
                <a:r>
                  <a:rPr lang="en-US" sz="1900" i="1" dirty="0"/>
                  <a:t>k</a:t>
                </a:r>
                <a:r>
                  <a:rPr lang="en-US" sz="1900" dirty="0"/>
                  <a:t> = </a:t>
                </a:r>
                <a:r>
                  <a:rPr lang="en-US" sz="1900" i="1" dirty="0"/>
                  <a:t>k +</a:t>
                </a:r>
                <a:r>
                  <a:rPr lang="en-US" sz="1900" dirty="0"/>
                  <a:t> 1.</a:t>
                </a:r>
              </a:p>
              <a:p>
                <a:pPr marL="0" indent="0">
                  <a:buNone/>
                </a:pPr>
                <a:r>
                  <a:rPr lang="en-US" sz="1900" dirty="0"/>
                  <a:t>Until terminating conditions are met.</a:t>
                </a:r>
              </a:p>
              <a:p>
                <a:pPr marL="0" indent="0">
                  <a:buNone/>
                </a:pPr>
                <a:r>
                  <a:rPr lang="en-US" sz="1900" dirty="0"/>
                  <a:t>The terminating conditions can be that best state (</a:t>
                </a:r>
                <a:r>
                  <a:rPr lang="en-US" sz="1900" b="1" i="1" dirty="0"/>
                  <a:t>x</a:t>
                </a:r>
                <a:r>
                  <a:rPr lang="en-US" sz="1900" dirty="0"/>
                  <a:t>’) is reached, the current state </a:t>
                </a:r>
                <a:r>
                  <a:rPr lang="en-US" sz="1900" b="1" i="1" dirty="0"/>
                  <a:t>x</a:t>
                </a:r>
                <a:r>
                  <a:rPr lang="en-US" sz="1900" dirty="0"/>
                  <a:t> is good enough, or the current temperature </a:t>
                </a:r>
                <a:r>
                  <a:rPr lang="en-US" sz="1900" i="1" dirty="0"/>
                  <a:t>T</a:t>
                </a:r>
                <a:r>
                  <a:rPr lang="en-US" sz="1900" dirty="0"/>
                  <a:t> is low enough. These terminating conditions reflect the stable state of Boltzmann machine.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8"/>
                <a:ext cx="11978640" cy="5441951"/>
              </a:xfrm>
              <a:blipFill>
                <a:blip r:embed="rId2"/>
                <a:stretch>
                  <a:fillRect l="-458" t="-560" r="-458" b="-38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101</a:t>
            </a:fld>
            <a:endParaRPr lang="en-US"/>
          </a:p>
        </p:txBody>
      </p:sp>
    </p:spTree>
    <p:extLst>
      <p:ext uri="{BB962C8B-B14F-4D97-AF65-F5344CB8AC3E}">
        <p14:creationId xmlns:p14="http://schemas.microsoft.com/office/powerpoint/2010/main" val="18501199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rmAutofit/>
              </a:bodyPr>
              <a:lstStyle/>
              <a:p>
                <a:pPr marL="0" indent="0">
                  <a:buNone/>
                </a:pPr>
                <a:r>
                  <a:rPr lang="en-US" sz="2400" dirty="0" smtClean="0"/>
                  <a:t>As usual, given a maximum iteration number </a:t>
                </a:r>
                <a:r>
                  <a:rPr lang="en-US" sz="2400" i="1" dirty="0"/>
                  <a:t>K</a:t>
                </a:r>
                <a:r>
                  <a:rPr lang="en-US" sz="2400" dirty="0"/>
                  <a:t> and the current iteration number </a:t>
                </a:r>
                <a:r>
                  <a:rPr lang="en-US" sz="2400" i="1" dirty="0"/>
                  <a:t>k</a:t>
                </a:r>
                <a:r>
                  <a:rPr lang="en-US" sz="2400" dirty="0"/>
                  <a:t>, the temperature decreasing function can be defined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decrease</m:t>
                      </m:r>
                      <m:d>
                        <m:dPr>
                          <m:ctrlPr>
                            <a:rPr lang="en-US" sz="2400" i="1">
                              <a:latin typeface="Cambria Math" panose="02040503050406030204" pitchFamily="18" charset="0"/>
                            </a:rPr>
                          </m:ctrlPr>
                        </m:dPr>
                        <m:e>
                          <m:r>
                            <a:rPr lang="en-US" sz="2400" i="1">
                              <a:latin typeface="Cambria Math" panose="02040503050406030204" pitchFamily="18" charset="0"/>
                            </a:rPr>
                            <m:t>𝑇</m:t>
                          </m:r>
                        </m:e>
                      </m:d>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𝑘</m:t>
                          </m:r>
                        </m:num>
                        <m:den>
                          <m:r>
                            <a:rPr lang="en-US" sz="2400" i="1">
                              <a:latin typeface="Cambria Math" panose="02040503050406030204" pitchFamily="18" charset="0"/>
                            </a:rPr>
                            <m:t>𝐾</m:t>
                          </m:r>
                        </m:den>
                      </m:f>
                      <m:r>
                        <a:rPr lang="en-US" sz="2400" i="1">
                          <a:latin typeface="Cambria Math" panose="02040503050406030204" pitchFamily="18" charset="0"/>
                        </a:rPr>
                        <m:t>𝑇</m:t>
                      </m:r>
                    </m:oMath>
                  </m:oMathPara>
                </a14:m>
                <a:endParaRPr lang="en-US" sz="2400" dirty="0"/>
              </a:p>
              <a:p>
                <a:pPr marL="0" indent="0">
                  <a:buNone/>
                </a:pPr>
                <a:r>
                  <a:rPr lang="en-US" sz="2400" dirty="0"/>
                  <a:t>Of course, the acceptance probability is</a:t>
                </a:r>
                <a:r>
                  <a:rPr lang="en-US" sz="2400" dirty="0" smtClean="0"/>
                  <a:t>:</a:t>
                </a:r>
              </a:p>
              <a:p>
                <a:pPr marL="0" indent="0">
                  <a:buNone/>
                </a:pPr>
                <a14:m>
                  <m:oMathPara xmlns:m="http://schemas.openxmlformats.org/officeDocument/2006/math">
                    <m:oMathParaPr>
                      <m:jc m:val="right"/>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r>
                                <a:rPr lang="en-US" sz="2400" i="1">
                                  <a:latin typeface="Cambria Math" panose="02040503050406030204" pitchFamily="18" charset="0"/>
                                </a:rPr>
                                <m:t>′</m:t>
                              </m:r>
                            </m:sup>
                          </m:sSup>
                          <m:r>
                            <a:rPr lang="en-US" sz="2400" i="1">
                              <a:latin typeface="Cambria Math" panose="02040503050406030204" pitchFamily="18" charset="0"/>
                            </a:rPr>
                            <m:t>,</m:t>
                          </m:r>
                          <m:r>
                            <a:rPr lang="en-US" sz="2400" i="1">
                              <a:latin typeface="Cambria Math" panose="02040503050406030204" pitchFamily="18" charset="0"/>
                            </a:rPr>
                            <m:t>𝑇</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1 </m:t>
                                </m:r>
                                <m:r>
                                  <m:rPr>
                                    <m:sty m:val="p"/>
                                  </m:rPr>
                                  <a:rPr lang="en-US" sz="2400">
                                    <a:latin typeface="Cambria Math" panose="02040503050406030204" pitchFamily="18" charset="0"/>
                                  </a:rPr>
                                  <m:t>if</m:t>
                                </m:r>
                                <m:r>
                                  <a:rPr lang="en-US" sz="2400" i="1">
                                    <a:latin typeface="Cambria Math" panose="02040503050406030204" pitchFamily="18" charset="0"/>
                                  </a:rPr>
                                  <m:t> ∆</m:t>
                                </m:r>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latin typeface="Cambria Math" panose="02040503050406030204" pitchFamily="18" charset="0"/>
                                      </a:rPr>
                                      <m:t>𝒙</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r>
                                          <a:rPr lang="en-US" sz="2400" i="1">
                                            <a:latin typeface="Cambria Math" panose="02040503050406030204" pitchFamily="18" charset="0"/>
                                          </a:rPr>
                                          <m:t>′</m:t>
                                        </m:r>
                                      </m:sup>
                                    </m:sSup>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r>
                                  <a:rPr lang="en-US" sz="2400" i="1">
                                    <a:latin typeface="Cambria Math" panose="02040503050406030204" pitchFamily="18" charset="0"/>
                                  </a:rPr>
                                  <m:t>&lt;0 </m:t>
                                </m:r>
                              </m:e>
                            </m:mr>
                            <m:m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exp</m:t>
                                    </m:r>
                                  </m:fName>
                                  <m:e>
                                    <m:d>
                                      <m:dPr>
                                        <m:ctrlPr>
                                          <a:rPr lang="en-US" sz="2400" i="1">
                                            <a:latin typeface="Cambria Math" panose="02040503050406030204" pitchFamily="18" charset="0"/>
                                          </a:rPr>
                                        </m:ctrlPr>
                                      </m:dP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latin typeface="Cambria Math" panose="02040503050406030204" pitchFamily="18" charset="0"/>
                                                  </a:rPr>
                                                  <m:t>𝒙</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r>
                                                      <a:rPr lang="en-US" sz="2400" i="1">
                                                        <a:latin typeface="Cambria Math" panose="02040503050406030204" pitchFamily="18" charset="0"/>
                                                      </a:rPr>
                                                      <m:t>′</m:t>
                                                    </m:r>
                                                  </m:sup>
                                                </m:sSup>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num>
                                          <m:den>
                                            <m:r>
                                              <a:rPr lang="en-US" sz="2400" i="1">
                                                <a:latin typeface="Cambria Math" panose="02040503050406030204" pitchFamily="18" charset="0"/>
                                              </a:rPr>
                                              <m:t>𝜅</m:t>
                                            </m:r>
                                            <m:r>
                                              <a:rPr lang="en-US" sz="2400" i="1">
                                                <a:latin typeface="Cambria Math" panose="02040503050406030204" pitchFamily="18" charset="0"/>
                                              </a:rPr>
                                              <m:t>𝑇</m:t>
                                            </m:r>
                                          </m:den>
                                        </m:f>
                                      </m:e>
                                    </m:d>
                                  </m:e>
                                </m:func>
                                <m:r>
                                  <a:rPr lang="en-US" sz="2400" i="1">
                                    <a:latin typeface="Cambria Math" panose="02040503050406030204" pitchFamily="18" charset="0"/>
                                  </a:rPr>
                                  <m:t> </m:t>
                                </m:r>
                                <m:r>
                                  <m:rPr>
                                    <m:sty m:val="p"/>
                                  </m:rPr>
                                  <a:rPr lang="en-US" sz="2400">
                                    <a:latin typeface="Cambria Math" panose="02040503050406030204" pitchFamily="18" charset="0"/>
                                  </a:rPr>
                                  <m:t>otherwise</m:t>
                                </m:r>
                              </m:e>
                            </m:mr>
                          </m:m>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3.19</m:t>
                          </m:r>
                        </m:e>
                      </m:d>
                    </m:oMath>
                  </m:oMathPara>
                </a14:m>
                <a:endParaRPr lang="en-US" sz="2400" dirty="0" smtClean="0"/>
              </a:p>
              <a:p>
                <a:pPr marL="0" indent="0">
                  <a:buNone/>
                </a:pPr>
                <a:r>
                  <a:rPr lang="en-US" sz="2400" dirty="0"/>
                  <a:t>Where,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latin typeface="Cambria Math" panose="02040503050406030204" pitchFamily="18" charset="0"/>
                            </a:rPr>
                            <m:t>𝒙</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r>
                                <a:rPr lang="en-US" sz="2400" i="1">
                                  <a:latin typeface="Cambria Math" panose="02040503050406030204" pitchFamily="18" charset="0"/>
                                </a:rPr>
                                <m:t>′</m:t>
                              </m:r>
                            </m:sup>
                          </m:sSup>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r>
                        <a:rPr lang="en-US" sz="2400" i="1">
                          <a:latin typeface="Cambria Math" panose="02040503050406030204" pitchFamily="18" charset="0"/>
                        </a:rPr>
                        <m:t>=</m:t>
                      </m:r>
                      <m:r>
                        <a:rPr lang="en-US" sz="2400" i="1">
                          <a:latin typeface="Cambria Math" panose="02040503050406030204" pitchFamily="18" charset="0"/>
                        </a:rPr>
                        <m:t>𝐸</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r>
                                <a:rPr lang="en-US" sz="2400" i="1">
                                  <a:latin typeface="Cambria Math" panose="02040503050406030204" pitchFamily="18" charset="0"/>
                                </a:rPr>
                                <m:t>′</m:t>
                              </m:r>
                            </m:sup>
                          </m:sSup>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r>
                        <a:rPr lang="en-US" sz="2400" i="1">
                          <a:latin typeface="Cambria Math" panose="02040503050406030204" pitchFamily="18" charset="0"/>
                        </a:rPr>
                        <m:t>−</m:t>
                      </m:r>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oMath>
                  </m:oMathPara>
                </a14:m>
                <a:endParaRPr lang="en-US" sz="2400" dirty="0"/>
              </a:p>
              <a:p>
                <a:pPr marL="0" indent="0">
                  <a:buNone/>
                </a:pPr>
                <a:r>
                  <a:rPr lang="en-US" sz="2400" dirty="0"/>
                  <a:t>There is a so-called restricted Boltzmann machine (RBM) in which neurons are separated into two groups such as input group denoted </a:t>
                </a:r>
                <a:r>
                  <a:rPr lang="en-US" sz="2400" b="1" i="1" dirty="0" err="1"/>
                  <a:t>x</a:t>
                </a:r>
                <a:r>
                  <a:rPr lang="en-US" sz="2400" i="1" baseline="-25000" dirty="0" err="1"/>
                  <a:t>z</a:t>
                </a:r>
                <a:r>
                  <a:rPr lang="en-US" sz="2400" dirty="0"/>
                  <a:t> and hidden group denoted </a:t>
                </a:r>
                <a:r>
                  <a:rPr lang="en-US" sz="2400" b="1" i="1" dirty="0"/>
                  <a:t>x</a:t>
                </a:r>
                <a:r>
                  <a:rPr lang="en-US" sz="2400" i="1" baseline="-25000" dirty="0"/>
                  <a:t>x</a:t>
                </a:r>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𝒙</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𝑧</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𝑥</m:t>
                                  </m:r>
                                </m:sub>
                              </m:sSub>
                            </m:e>
                          </m:d>
                        </m:e>
                        <m:sup>
                          <m:r>
                            <a:rPr lang="en-US" sz="2400" i="1">
                              <a:latin typeface="Cambria Math" panose="02040503050406030204" pitchFamily="18" charset="0"/>
                            </a:rPr>
                            <m:t>𝑇</m:t>
                          </m:r>
                        </m:sup>
                      </m:sSup>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814" t="-942" r="-7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102</a:t>
            </a:fld>
            <a:endParaRPr lang="en-US"/>
          </a:p>
        </p:txBody>
      </p:sp>
    </p:spTree>
    <p:extLst>
      <p:ext uri="{BB962C8B-B14F-4D97-AF65-F5344CB8AC3E}">
        <p14:creationId xmlns:p14="http://schemas.microsoft.com/office/powerpoint/2010/main" val="3388014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rmAutofit/>
              </a:bodyPr>
              <a:lstStyle/>
              <a:p>
                <a:pPr marL="0" indent="0">
                  <a:buNone/>
                </a:pPr>
                <a:r>
                  <a:rPr lang="en-US" sz="2200" dirty="0"/>
                  <a:t>The training algorithm by incorporation of SA and SGD is not changed except that there is neither connection between input neurons and input neurons nor connection between hidden neurons and hidden neurons. In other words, all connections are made between input group and hidden group, for instance, suppose cardinality of input group is </a:t>
                </a:r>
                <a:r>
                  <a:rPr lang="en-US" sz="2200" i="1" dirty="0"/>
                  <a:t>k</a:t>
                </a:r>
                <a:r>
                  <a:rPr lang="en-US" sz="2200" dirty="0"/>
                  <a:t> then, the number of connections is </a:t>
                </a:r>
                <a:r>
                  <a:rPr lang="en-US" sz="2200" i="1" dirty="0"/>
                  <a:t>k</a:t>
                </a:r>
                <a:r>
                  <a:rPr lang="en-US" sz="2200" dirty="0"/>
                  <a:t>(</a:t>
                </a:r>
                <a:r>
                  <a:rPr lang="en-US" sz="2200" i="1" dirty="0"/>
                  <a:t>n</a:t>
                </a:r>
                <a:r>
                  <a:rPr lang="en-US" sz="2200" dirty="0"/>
                  <a:t> – </a:t>
                </a:r>
                <a:r>
                  <a:rPr lang="en-US" sz="2200" i="1" dirty="0"/>
                  <a:t>k</a:t>
                </a:r>
                <a:r>
                  <a:rPr lang="en-US" sz="2200" dirty="0"/>
                  <a:t>). Therefore, the two groups are considered layers such as input layer and hidden layer. Of course, both layers are output layers because connections in Boltzmann machine are two-direction connections whereas feed-forward neural network accepts only one-direction connections. RBM is trained faster than traditional Boltzmann machine because its number of connections is smaller. Moreover, it is clear to apply RBM into DGM because generator function in DGM </a:t>
                </a:r>
                <a:r>
                  <a:rPr lang="en-US" sz="2200" b="1" i="1" dirty="0"/>
                  <a:t>x</a:t>
                </a:r>
                <a:r>
                  <a:rPr lang="en-US" sz="2200" dirty="0"/>
                  <a:t> = </a:t>
                </a:r>
                <a:r>
                  <a:rPr lang="en-US" sz="2200" i="1" dirty="0"/>
                  <a:t>g</a:t>
                </a:r>
                <a:r>
                  <a:rPr lang="en-US" sz="2200" dirty="0"/>
                  <a:t>(</a:t>
                </a:r>
                <a:r>
                  <a:rPr lang="en-US" sz="2200" b="1" dirty="0"/>
                  <a:t>z</a:t>
                </a:r>
                <a:r>
                  <a:rPr lang="en-US" sz="2200" dirty="0"/>
                  <a:t> | Φ) is modeled by RBM whose input is input group </a:t>
                </a:r>
                <a:r>
                  <a:rPr lang="en-US" sz="2200" b="1" i="1" dirty="0" err="1"/>
                  <a:t>x</a:t>
                </a:r>
                <a:r>
                  <a:rPr lang="en-US" sz="2200" i="1" baseline="-25000" dirty="0" err="1"/>
                  <a:t>z</a:t>
                </a:r>
                <a:r>
                  <a:rPr lang="en-US" sz="2200" dirty="0"/>
                  <a:t> and whose output is output group </a:t>
                </a:r>
                <a:r>
                  <a:rPr lang="en-US" sz="2200" b="1" i="1" dirty="0"/>
                  <a:t>x</a:t>
                </a:r>
                <a:r>
                  <a:rPr lang="en-US" sz="2200" i="1" baseline="-25000" dirty="0"/>
                  <a:t>x</a:t>
                </a:r>
                <a:r>
                  <a:rPr lang="en-US" sz="2200" dirty="0"/>
                  <a:t> such as </a:t>
                </a:r>
                <a:r>
                  <a:rPr lang="en-US" sz="2200" b="1" i="1" dirty="0"/>
                  <a:t>x</a:t>
                </a:r>
                <a:r>
                  <a:rPr lang="en-US" sz="2200" i="1" baseline="-25000" dirty="0"/>
                  <a:t>x</a:t>
                </a:r>
                <a:r>
                  <a:rPr lang="en-US" sz="2200" dirty="0"/>
                  <a:t> = </a:t>
                </a:r>
                <a:r>
                  <a:rPr lang="en-US" sz="2200" i="1" dirty="0"/>
                  <a:t>g</a:t>
                </a:r>
                <a:r>
                  <a:rPr lang="en-US" sz="2200" dirty="0"/>
                  <a:t>(</a:t>
                </a:r>
                <a:r>
                  <a:rPr lang="en-US" sz="2200" b="1" i="1" dirty="0" err="1"/>
                  <a:t>x</a:t>
                </a:r>
                <a:r>
                  <a:rPr lang="en-US" sz="2200" i="1" baseline="-25000" dirty="0" err="1"/>
                  <a:t>z</a:t>
                </a:r>
                <a:r>
                  <a:rPr lang="en-US" sz="2200" dirty="0"/>
                  <a:t> | </a:t>
                </a:r>
                <a:r>
                  <a:rPr lang="en-US" sz="2200" b="1" i="1" dirty="0"/>
                  <a:t>W</a:t>
                </a:r>
                <a:r>
                  <a:rPr lang="en-US" sz="2200" dirty="0"/>
                  <a:t>, </a:t>
                </a:r>
                <a:r>
                  <a:rPr lang="en-US" sz="2200" b="1" i="1" dirty="0"/>
                  <a:t>b</a:t>
                </a:r>
                <a:r>
                  <a:rPr lang="en-US" sz="2200" dirty="0"/>
                  <a:t>) where </a:t>
                </a:r>
                <a:r>
                  <a:rPr lang="en-US" sz="2200" b="1" i="1" dirty="0"/>
                  <a:t>x</a:t>
                </a:r>
                <a:r>
                  <a:rPr lang="en-US" sz="2200" i="1" baseline="-25000" dirty="0"/>
                  <a:t>x</a:t>
                </a:r>
                <a:r>
                  <a:rPr lang="en-US" sz="2200" dirty="0"/>
                  <a:t> is calculated by evaluating RBM given input </a:t>
                </a:r>
                <a:r>
                  <a:rPr lang="en-US" sz="2200" b="1" i="1" dirty="0" err="1"/>
                  <a:t>x</a:t>
                </a:r>
                <a:r>
                  <a:rPr lang="en-US" sz="2200" i="1" baseline="-25000" dirty="0" err="1"/>
                  <a:t>z</a:t>
                </a:r>
                <a:r>
                  <a:rPr lang="en-US" sz="2200" dirty="0"/>
                  <a:t>.</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𝑥</m:t>
                          </m:r>
                        </m:sub>
                      </m:sSub>
                      <m:r>
                        <a:rPr lang="en-US" sz="2200" i="1">
                          <a:latin typeface="Cambria Math" panose="02040503050406030204" pitchFamily="18" charset="0"/>
                        </a:rPr>
                        <m:t>=</m:t>
                      </m:r>
                      <m:r>
                        <a:rPr lang="en-US" sz="2200" i="1">
                          <a:latin typeface="Cambria Math" panose="02040503050406030204" pitchFamily="18" charset="0"/>
                        </a:rPr>
                        <m:t>𝑔</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𝑧</m:t>
                              </m:r>
                            </m:sub>
                          </m:sSub>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r>
                        <a:rPr lang="en-US" sz="2200" i="1">
                          <a:latin typeface="Cambria Math" panose="02040503050406030204" pitchFamily="18" charset="0"/>
                        </a:rPr>
                        <m:t>≝</m:t>
                      </m:r>
                      <m:r>
                        <m:rPr>
                          <m:sty m:val="p"/>
                        </m:rPr>
                        <a:rPr lang="en-US" sz="2200">
                          <a:latin typeface="Cambria Math" panose="02040503050406030204" pitchFamily="18" charset="0"/>
                        </a:rPr>
                        <m:t>evaluate</m:t>
                      </m:r>
                      <m:r>
                        <a:rPr lang="en-US" sz="2200">
                          <a:latin typeface="Cambria Math" panose="02040503050406030204" pitchFamily="18" charset="0"/>
                        </a:rPr>
                        <m:t> </m:t>
                      </m:r>
                      <m:r>
                        <m:rPr>
                          <m:sty m:val="p"/>
                        </m:rPr>
                        <a:rPr lang="en-US" sz="2200">
                          <a:latin typeface="Cambria Math" panose="02040503050406030204" pitchFamily="18" charset="0"/>
                        </a:rPr>
                        <m:t>RBM</m:t>
                      </m:r>
                      <m:r>
                        <a:rPr lang="en-US" sz="2200">
                          <a:latin typeface="Cambria Math" panose="02040503050406030204" pitchFamily="18" charset="0"/>
                        </a:rPr>
                        <m:t> </m:t>
                      </m:r>
                      <m:r>
                        <m:rPr>
                          <m:sty m:val="p"/>
                        </m:rPr>
                        <a:rPr lang="en-US" sz="2200">
                          <a:latin typeface="Cambria Math" panose="02040503050406030204" pitchFamily="18" charset="0"/>
                        </a:rPr>
                        <m:t>at</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𝑧</m:t>
                          </m:r>
                        </m:sub>
                      </m:sSub>
                      <m:r>
                        <a:rPr lang="en-US" sz="2200" i="1">
                          <a:latin typeface="Cambria Math" panose="02040503050406030204" pitchFamily="18" charset="0"/>
                        </a:rPr>
                        <m:t> </m:t>
                      </m:r>
                      <m:r>
                        <m:rPr>
                          <m:sty m:val="p"/>
                        </m:rPr>
                        <a:rPr lang="en-US" sz="2200">
                          <a:latin typeface="Cambria Math" panose="02040503050406030204" pitchFamily="18" charset="0"/>
                        </a:rPr>
                        <m:t>to</m:t>
                      </m:r>
                      <m:r>
                        <a:rPr lang="en-US" sz="2200">
                          <a:latin typeface="Cambria Math" panose="02040503050406030204" pitchFamily="18" charset="0"/>
                        </a:rPr>
                        <m:t> </m:t>
                      </m:r>
                      <m:r>
                        <m:rPr>
                          <m:sty m:val="p"/>
                        </m:rPr>
                        <a:rPr lang="en-US" sz="2200">
                          <a:latin typeface="Cambria Math" panose="02040503050406030204" pitchFamily="18" charset="0"/>
                        </a:rPr>
                        <m:t>produce</m:t>
                      </m:r>
                      <m:r>
                        <a:rPr lang="en-US" sz="2200" i="1">
                          <a:latin typeface="Cambria Math" panose="02040503050406030204" pitchFamily="18" charset="0"/>
                        </a:rPr>
                        <m:t> </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𝑥</m:t>
                          </m:r>
                        </m:sub>
                      </m:sSub>
                    </m:oMath>
                  </m:oMathPara>
                </a14:m>
                <a:endParaRPr lang="en-US" sz="2200" dirty="0"/>
              </a:p>
              <a:p>
                <a:pPr marL="0" indent="0">
                  <a:buNone/>
                </a:pPr>
                <a:r>
                  <a:rPr lang="en-US" sz="2200" dirty="0"/>
                  <a:t>The reason that the RBM approach for DGM is classified into approximate density DGM is that generator likelihood </a:t>
                </a:r>
                <a:r>
                  <a:rPr lang="en-US" sz="2200" i="1" dirty="0"/>
                  <a:t>P</a:t>
                </a:r>
                <a:r>
                  <a:rPr lang="en-US" sz="2200" dirty="0"/>
                  <a:t>(</a:t>
                </a:r>
                <a:r>
                  <a:rPr lang="en-US" sz="2200" b="1" i="1" dirty="0"/>
                  <a:t>x</a:t>
                </a:r>
                <a:r>
                  <a:rPr lang="en-US" sz="2200" dirty="0"/>
                  <a:t> | </a:t>
                </a:r>
                <a:r>
                  <a:rPr lang="en-US" sz="2200" b="1" i="1" dirty="0"/>
                  <a:t>W</a:t>
                </a:r>
                <a:r>
                  <a:rPr lang="en-US" sz="2200" dirty="0"/>
                  <a:t>, </a:t>
                </a:r>
                <a:r>
                  <a:rPr lang="en-US" sz="2200" b="1" i="1" dirty="0"/>
                  <a:t>b</a:t>
                </a:r>
                <a:r>
                  <a:rPr lang="en-US" sz="2200" dirty="0"/>
                  <a:t>) is defined indirectly based on the energy </a:t>
                </a:r>
                <a:r>
                  <a:rPr lang="en-US" sz="2200" i="1" dirty="0"/>
                  <a:t>E</a:t>
                </a:r>
                <a:r>
                  <a:rPr lang="en-US" sz="2200" dirty="0"/>
                  <a:t>(</a:t>
                </a:r>
                <a:r>
                  <a:rPr lang="en-US" sz="2200" b="1" i="1" dirty="0"/>
                  <a:t>x</a:t>
                </a:r>
                <a:r>
                  <a:rPr lang="en-US" sz="2200" dirty="0"/>
                  <a:t> | </a:t>
                </a:r>
                <a:r>
                  <a:rPr lang="en-US" sz="2200" b="1" i="1" dirty="0"/>
                  <a:t>W</a:t>
                </a:r>
                <a:r>
                  <a:rPr lang="en-US" sz="2200" dirty="0"/>
                  <a:t>, </a:t>
                </a:r>
                <a:r>
                  <a:rPr lang="en-US" sz="2200" b="1" i="1" dirty="0"/>
                  <a:t>b</a:t>
                </a:r>
                <a:r>
                  <a:rPr lang="en-US" sz="2200" dirty="0"/>
                  <a:t>). Of course, </a:t>
                </a:r>
                <a:r>
                  <a:rPr lang="en-US" sz="2200" b="1" i="1" dirty="0" err="1"/>
                  <a:t>x</a:t>
                </a:r>
                <a:r>
                  <a:rPr lang="en-US" sz="2200" i="1" baseline="-25000" dirty="0" err="1"/>
                  <a:t>z</a:t>
                </a:r>
                <a:r>
                  <a:rPr lang="en-US" sz="2200" dirty="0"/>
                  <a:t> is randomized such that </a:t>
                </a:r>
                <a:r>
                  <a:rPr lang="en-US" sz="2200" b="1" i="1" dirty="0"/>
                  <a:t>x</a:t>
                </a:r>
                <a:r>
                  <a:rPr lang="en-US" sz="2200" i="1" baseline="-25000" dirty="0"/>
                  <a:t>x</a:t>
                </a:r>
                <a:r>
                  <a:rPr lang="en-US" sz="2200" dirty="0"/>
                  <a:t> is generated data.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662" t="-824" r="-662" b="-1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103</a:t>
            </a:fld>
            <a:endParaRPr lang="en-US"/>
          </a:p>
        </p:txBody>
      </p:sp>
    </p:spTree>
    <p:extLst>
      <p:ext uri="{BB962C8B-B14F-4D97-AF65-F5344CB8AC3E}">
        <p14:creationId xmlns:p14="http://schemas.microsoft.com/office/powerpoint/2010/main" val="10737452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150" dirty="0" smtClean="0"/>
                  <a:t>According to implicit density approach, DGMs do not specify explicitly generator PDF </a:t>
                </a:r>
                <a:r>
                  <a:rPr lang="en-US" sz="2150" i="1" dirty="0"/>
                  <a:t>P</a:t>
                </a:r>
                <a:r>
                  <a:rPr lang="en-US" sz="2150" dirty="0"/>
                  <a:t>(</a:t>
                </a:r>
                <a:r>
                  <a:rPr lang="en-US" sz="2150" b="1" i="1" dirty="0"/>
                  <a:t>x</a:t>
                </a:r>
                <a:r>
                  <a:rPr lang="en-US" sz="2150" dirty="0"/>
                  <a:t> | Φ, </a:t>
                </a:r>
                <a:r>
                  <a:rPr lang="en-US" sz="2150" b="1" dirty="0"/>
                  <a:t>z</a:t>
                </a:r>
                <a:r>
                  <a:rPr lang="en-US" sz="2150" dirty="0"/>
                  <a:t>), which does not means that such PDF is not existent but it is simple that such PDF is not concerned. Note, PDF is abbreviation of probability density function</a:t>
                </a:r>
                <a:r>
                  <a:rPr lang="en-US" sz="2150" dirty="0" smtClean="0"/>
                  <a:t>. Recall </a:t>
                </a:r>
                <a:r>
                  <a:rPr lang="en-US" sz="2150" dirty="0"/>
                  <a:t>that there are two problems related to construct a DGM: 1) how to define likelihood or error to train generator DNN </a:t>
                </a:r>
                <a:r>
                  <a:rPr lang="en-US" sz="2150" i="1" dirty="0"/>
                  <a:t>g</a:t>
                </a:r>
                <a:r>
                  <a:rPr lang="en-US" sz="2150" dirty="0"/>
                  <a:t>(</a:t>
                </a:r>
                <a:r>
                  <a:rPr lang="en-US" sz="2150" b="1" dirty="0"/>
                  <a:t>z</a:t>
                </a:r>
                <a:r>
                  <a:rPr lang="en-US" sz="2150" dirty="0"/>
                  <a:t> | Φ) and 2) how to define tractable PDF </a:t>
                </a:r>
                <a:r>
                  <a:rPr lang="en-US" sz="2150" i="1" dirty="0"/>
                  <a:t>P</a:t>
                </a:r>
                <a:r>
                  <a:rPr lang="en-US" sz="2150" dirty="0"/>
                  <a:t>(</a:t>
                </a:r>
                <a:r>
                  <a:rPr lang="en-US" sz="2150" b="1" dirty="0"/>
                  <a:t>z</a:t>
                </a:r>
                <a:r>
                  <a:rPr lang="en-US" sz="2150" dirty="0"/>
                  <a:t>) which implies the way to randomize </a:t>
                </a:r>
                <a:r>
                  <a:rPr lang="en-US" sz="2150" b="1" dirty="0"/>
                  <a:t>z</a:t>
                </a:r>
                <a:r>
                  <a:rPr lang="en-US" sz="2150" dirty="0"/>
                  <a:t>. The second problem relates to assert qualification of random data </a:t>
                </a:r>
                <a:r>
                  <a:rPr lang="en-US" sz="2150" b="1" dirty="0"/>
                  <a:t>z</a:t>
                </a:r>
                <a:r>
                  <a:rPr lang="en-US" sz="2150" dirty="0"/>
                  <a:t>’ and hence, the second problem is stated as qualification problem of how to qualify random data. However, it is essential that the qualification problem aims to improve generator DNN </a:t>
                </a:r>
                <a:r>
                  <a:rPr lang="en-US" sz="2150" i="1" dirty="0"/>
                  <a:t>g</a:t>
                </a:r>
                <a:r>
                  <a:rPr lang="en-US" sz="2150" dirty="0"/>
                  <a:t>(</a:t>
                </a:r>
                <a:r>
                  <a:rPr lang="en-US" sz="2150" b="1" dirty="0"/>
                  <a:t>z</a:t>
                </a:r>
                <a:r>
                  <a:rPr lang="en-US" sz="2150" dirty="0"/>
                  <a:t> | Φ) because </a:t>
                </a:r>
                <a:r>
                  <a:rPr lang="en-US" sz="2150" i="1" dirty="0"/>
                  <a:t>g</a:t>
                </a:r>
                <a:r>
                  <a:rPr lang="en-US" sz="2150" dirty="0"/>
                  <a:t>(</a:t>
                </a:r>
                <a:r>
                  <a:rPr lang="en-US" sz="2150" b="1" dirty="0"/>
                  <a:t>z</a:t>
                </a:r>
                <a:r>
                  <a:rPr lang="en-US" sz="2150" dirty="0"/>
                  <a:t> | Φ) translate intractable </a:t>
                </a:r>
                <a:r>
                  <a:rPr lang="en-US" sz="2150" b="1" dirty="0"/>
                  <a:t>z</a:t>
                </a:r>
                <a:r>
                  <a:rPr lang="en-US" sz="2150" dirty="0"/>
                  <a:t> into tractable </a:t>
                </a:r>
                <a:r>
                  <a:rPr lang="en-US" sz="2150" b="1" i="1" dirty="0"/>
                  <a:t>x</a:t>
                </a:r>
                <a:r>
                  <a:rPr lang="en-US" sz="2150" dirty="0"/>
                  <a:t>. </a:t>
                </a:r>
                <a:r>
                  <a:rPr lang="en-US" sz="2150" b="1" dirty="0"/>
                  <a:t>Generative Adversarial Network (GAN)</a:t>
                </a:r>
                <a:r>
                  <a:rPr lang="en-US" sz="2150" dirty="0"/>
                  <a:t> developed by </a:t>
                </a:r>
                <a:r>
                  <a:rPr lang="en-US" sz="2150" dirty="0" err="1"/>
                  <a:t>Goodfellow</a:t>
                </a:r>
                <a:r>
                  <a:rPr lang="en-US" sz="2150" dirty="0"/>
                  <a:t> et al. (</a:t>
                </a:r>
                <a:r>
                  <a:rPr lang="en-US" sz="2150" dirty="0" err="1"/>
                  <a:t>Goodfellow</a:t>
                </a:r>
                <a:r>
                  <a:rPr lang="en-US" sz="2150" dirty="0"/>
                  <a:t>, et al., 2014) aims to reinforcing quality of generator DNN </a:t>
                </a:r>
                <a:r>
                  <a:rPr lang="en-US" sz="2150" i="1" dirty="0"/>
                  <a:t>g</a:t>
                </a:r>
                <a:r>
                  <a:rPr lang="en-US" sz="2150" dirty="0"/>
                  <a:t>(</a:t>
                </a:r>
                <a:r>
                  <a:rPr lang="en-US" sz="2150" b="1" dirty="0"/>
                  <a:t>z</a:t>
                </a:r>
                <a:r>
                  <a:rPr lang="en-US" sz="2150" dirty="0"/>
                  <a:t> | Φ) = </a:t>
                </a:r>
                <a:r>
                  <a:rPr lang="en-US" sz="2150" b="1" i="1" dirty="0"/>
                  <a:t>x</a:t>
                </a:r>
                <a:r>
                  <a:rPr lang="en-US" sz="2150" dirty="0"/>
                  <a:t>’ ≈ </a:t>
                </a:r>
                <a:r>
                  <a:rPr lang="en-US" sz="2150" b="1" i="1" dirty="0"/>
                  <a:t>x</a:t>
                </a:r>
                <a:r>
                  <a:rPr lang="en-US" sz="2150" dirty="0"/>
                  <a:t> by adding a so-called discriminator which is a discrimination function </a:t>
                </a:r>
                <a:r>
                  <a:rPr lang="en-US" sz="2150" i="1" dirty="0"/>
                  <a:t>d</a:t>
                </a:r>
                <a:r>
                  <a:rPr lang="en-US" sz="2150" dirty="0"/>
                  <a:t>(</a:t>
                </a:r>
                <a:r>
                  <a:rPr lang="en-US" sz="2150" b="1" i="1" dirty="0"/>
                  <a:t>x</a:t>
                </a:r>
                <a:r>
                  <a:rPr lang="en-US" sz="2150" dirty="0"/>
                  <a:t> | Ψ): </a:t>
                </a:r>
                <a:r>
                  <a:rPr lang="en-US" sz="2150" b="1" i="1" dirty="0"/>
                  <a:t>x</a:t>
                </a:r>
                <a:r>
                  <a:rPr lang="en-US" sz="2150" dirty="0"/>
                  <a:t> → [0, 1] from concerned data </a:t>
                </a:r>
                <a:r>
                  <a:rPr lang="en-US" sz="2150" b="1" i="1" dirty="0"/>
                  <a:t>x</a:t>
                </a:r>
                <a:r>
                  <a:rPr lang="en-US" sz="2150" dirty="0"/>
                  <a:t> or </a:t>
                </a:r>
                <a:r>
                  <a:rPr lang="en-US" sz="2150" b="1" i="1" dirty="0"/>
                  <a:t>x</a:t>
                </a:r>
                <a:r>
                  <a:rPr lang="en-US" sz="2150" dirty="0"/>
                  <a:t>’ to range [0, 1] in which </a:t>
                </a:r>
                <a:r>
                  <a:rPr lang="en-US" sz="2150" i="1" dirty="0"/>
                  <a:t>d</a:t>
                </a:r>
                <a:r>
                  <a:rPr lang="en-US" sz="2150" dirty="0"/>
                  <a:t>(</a:t>
                </a:r>
                <a:r>
                  <a:rPr lang="en-US" sz="2150" b="1" i="1" dirty="0"/>
                  <a:t>x</a:t>
                </a:r>
                <a:r>
                  <a:rPr lang="en-US" sz="2150" dirty="0"/>
                  <a:t> | Ψ) can distinguish fake data from real data. In other words, the larger result the discriminator </a:t>
                </a:r>
                <a:r>
                  <a:rPr lang="en-US" sz="2150" i="1" dirty="0"/>
                  <a:t>d</a:t>
                </a:r>
                <a:r>
                  <a:rPr lang="en-US" sz="2150" dirty="0"/>
                  <a:t>(</a:t>
                </a:r>
                <a:r>
                  <a:rPr lang="en-US" sz="2150" b="1" i="1" dirty="0"/>
                  <a:t>x</a:t>
                </a:r>
                <a:r>
                  <a:rPr lang="en-US" sz="2150" dirty="0"/>
                  <a:t>’ | Ψ) derives, the more realistic the generated data </a:t>
                </a:r>
                <a:r>
                  <a:rPr lang="en-US" sz="2150" b="1" i="1" dirty="0"/>
                  <a:t>x</a:t>
                </a:r>
                <a:r>
                  <a:rPr lang="en-US" sz="2150" dirty="0"/>
                  <a:t>’ is. Obviously, discriminator </a:t>
                </a:r>
                <a:r>
                  <a:rPr lang="en-US" sz="2150" i="1" dirty="0"/>
                  <a:t>d</a:t>
                </a:r>
                <a:r>
                  <a:rPr lang="en-US" sz="2150" dirty="0"/>
                  <a:t>(</a:t>
                </a:r>
                <a:r>
                  <a:rPr lang="en-US" sz="2150" b="1" i="1" dirty="0"/>
                  <a:t>x</a:t>
                </a:r>
                <a:r>
                  <a:rPr lang="en-US" sz="2150" dirty="0"/>
                  <a:t> | Ψ) is implemented by a DNN whose weights are Ψ called discriminator parameter with note that this discriminator DNN has only one output neuron denoted </a:t>
                </a:r>
                <a:r>
                  <a:rPr lang="en-US" sz="2150" i="1" dirty="0"/>
                  <a:t>d</a:t>
                </a:r>
                <a:r>
                  <a:rPr lang="en-US" sz="2150" b="1" baseline="-25000" dirty="0"/>
                  <a:t>0</a:t>
                </a:r>
                <a:r>
                  <a:rPr lang="en-US" sz="2150" dirty="0" smtClean="0"/>
                  <a:t>.</a:t>
                </a:r>
              </a:p>
              <a:p>
                <a:pPr marL="0" indent="0">
                  <a:buNone/>
                </a:pPr>
                <a14:m>
                  <m:oMathPara xmlns:m="http://schemas.openxmlformats.org/officeDocument/2006/math">
                    <m:oMathParaPr>
                      <m:jc m:val="right"/>
                    </m:oMathParaPr>
                    <m:oMath xmlns:m="http://schemas.openxmlformats.org/officeDocument/2006/math">
                      <m:r>
                        <a:rPr lang="en-US" sz="2150" i="1">
                          <a:latin typeface="Cambria Math" panose="02040503050406030204" pitchFamily="18" charset="0"/>
                        </a:rPr>
                        <m:t>𝑑</m:t>
                      </m:r>
                      <m:r>
                        <a:rPr lang="en-US" sz="2150" i="1">
                          <a:latin typeface="Cambria Math" panose="02040503050406030204" pitchFamily="18" charset="0"/>
                        </a:rPr>
                        <m:t>:</m:t>
                      </m:r>
                      <m:sSup>
                        <m:sSupPr>
                          <m:ctrlPr>
                            <a:rPr lang="en-US" sz="2150" i="1">
                              <a:latin typeface="Cambria Math" panose="02040503050406030204" pitchFamily="18" charset="0"/>
                            </a:rPr>
                          </m:ctrlPr>
                        </m:sSupPr>
                        <m:e>
                          <m:r>
                            <a:rPr lang="en-US" sz="2150" i="1">
                              <a:latin typeface="Cambria Math" panose="02040503050406030204" pitchFamily="18" charset="0"/>
                            </a:rPr>
                            <m:t>𝑅</m:t>
                          </m:r>
                        </m:e>
                        <m:sup>
                          <m:r>
                            <a:rPr lang="en-US" sz="2150" i="1">
                              <a:latin typeface="Cambria Math" panose="02040503050406030204" pitchFamily="18" charset="0"/>
                            </a:rPr>
                            <m:t>𝑚</m:t>
                          </m:r>
                        </m:sup>
                      </m:sSup>
                      <m:r>
                        <a:rPr lang="en-US" sz="2150" i="1">
                          <a:latin typeface="Cambria Math" panose="02040503050406030204" pitchFamily="18" charset="0"/>
                        </a:rPr>
                        <m:t>→</m:t>
                      </m:r>
                      <m:d>
                        <m:dPr>
                          <m:begChr m:val="["/>
                          <m:endChr m:val="]"/>
                          <m:ctrlPr>
                            <a:rPr lang="en-US" sz="2150" i="1">
                              <a:latin typeface="Cambria Math" panose="02040503050406030204" pitchFamily="18" charset="0"/>
                            </a:rPr>
                          </m:ctrlPr>
                        </m:dPr>
                        <m:e>
                          <m:r>
                            <a:rPr lang="en-US" sz="2150" i="1">
                              <a:latin typeface="Cambria Math" panose="02040503050406030204" pitchFamily="18" charset="0"/>
                            </a:rPr>
                            <m:t>0,1</m:t>
                          </m:r>
                        </m:e>
                      </m:d>
                      <m:r>
                        <a:rPr lang="en-US" sz="2150" i="1">
                          <a:latin typeface="Cambria Math" panose="02040503050406030204" pitchFamily="18" charset="0"/>
                        </a:rPr>
                        <m:t> </m:t>
                      </m:r>
                      <m:r>
                        <m:rPr>
                          <m:sty m:val="p"/>
                        </m:rPr>
                        <a:rPr lang="en-US" sz="2150">
                          <a:latin typeface="Cambria Math" panose="02040503050406030204" pitchFamily="18" charset="0"/>
                        </a:rPr>
                        <m:t>such</m:t>
                      </m:r>
                      <m:r>
                        <a:rPr lang="en-US" sz="2150">
                          <a:latin typeface="Cambria Math" panose="02040503050406030204" pitchFamily="18" charset="0"/>
                        </a:rPr>
                        <m:t> </m:t>
                      </m:r>
                      <m:r>
                        <m:rPr>
                          <m:sty m:val="p"/>
                        </m:rPr>
                        <a:rPr lang="en-US" sz="2150">
                          <a:latin typeface="Cambria Math" panose="02040503050406030204" pitchFamily="18" charset="0"/>
                        </a:rPr>
                        <m:t>that</m:t>
                      </m:r>
                      <m:r>
                        <a:rPr lang="en-US" sz="2150" i="1">
                          <a:latin typeface="Cambria Math" panose="02040503050406030204" pitchFamily="18" charset="0"/>
                        </a:rPr>
                        <m:t> </m:t>
                      </m:r>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0</m:t>
                          </m:r>
                        </m:sub>
                      </m:sSub>
                      <m:r>
                        <a:rPr lang="en-US" sz="2150" i="1">
                          <a:latin typeface="Cambria Math" panose="02040503050406030204" pitchFamily="18" charset="0"/>
                        </a:rPr>
                        <m:t>=</m:t>
                      </m:r>
                      <m:r>
                        <a:rPr lang="en-US" sz="2150" i="1">
                          <a:latin typeface="Cambria Math" panose="02040503050406030204" pitchFamily="18" charset="0"/>
                        </a:rPr>
                        <m:t>𝑑</m:t>
                      </m:r>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Ψ</m:t>
                          </m:r>
                        </m:e>
                      </m:d>
                      <m:r>
                        <a:rPr lang="en-US" sz="2150" i="1">
                          <a:latin typeface="Cambria Math" panose="02040503050406030204" pitchFamily="18" charset="0"/>
                        </a:rPr>
                        <m:t> </m:t>
                      </m:r>
                      <m:r>
                        <m:rPr>
                          <m:sty m:val="p"/>
                        </m:rPr>
                        <a:rPr lang="en-US" sz="2150">
                          <a:latin typeface="Cambria Math" panose="02040503050406030204" pitchFamily="18" charset="0"/>
                        </a:rPr>
                        <m:t>where</m:t>
                      </m:r>
                      <m:r>
                        <a:rPr lang="en-US" sz="2150" i="1">
                          <a:latin typeface="Cambria Math" panose="02040503050406030204" pitchFamily="18" charset="0"/>
                        </a:rPr>
                        <m:t> </m:t>
                      </m:r>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0</m:t>
                          </m:r>
                        </m:sub>
                      </m:sSub>
                      <m:r>
                        <a:rPr lang="en-US" sz="2150" i="1">
                          <a:latin typeface="Cambria Math" panose="02040503050406030204" pitchFamily="18" charset="0"/>
                        </a:rPr>
                        <m:t>∈</m:t>
                      </m:r>
                      <m:d>
                        <m:dPr>
                          <m:begChr m:val="["/>
                          <m:endChr m:val="]"/>
                          <m:ctrlPr>
                            <a:rPr lang="en-US" sz="2150" i="1">
                              <a:latin typeface="Cambria Math" panose="02040503050406030204" pitchFamily="18" charset="0"/>
                            </a:rPr>
                          </m:ctrlPr>
                        </m:dPr>
                        <m:e>
                          <m:r>
                            <a:rPr lang="en-US" sz="2150" i="1">
                              <a:latin typeface="Cambria Math" panose="02040503050406030204" pitchFamily="18" charset="0"/>
                            </a:rPr>
                            <m:t>0,1</m:t>
                          </m:r>
                        </m:e>
                      </m:d>
                      <m:r>
                        <a:rPr lang="en-US" sz="2150" i="1">
                          <a:latin typeface="Cambria Math" panose="02040503050406030204" pitchFamily="18" charset="0"/>
                        </a:rPr>
                        <m:t>,</m:t>
                      </m:r>
                      <m:r>
                        <a:rPr lang="en-US" sz="2150" b="1" i="1">
                          <a:latin typeface="Cambria Math" panose="02040503050406030204" pitchFamily="18" charset="0"/>
                        </a:rPr>
                        <m:t>𝒙</m:t>
                      </m:r>
                      <m:r>
                        <a:rPr lang="en-US" sz="2150" i="1">
                          <a:latin typeface="Cambria Math" panose="02040503050406030204" pitchFamily="18" charset="0"/>
                        </a:rPr>
                        <m:t>∈</m:t>
                      </m:r>
                      <m:r>
                        <a:rPr lang="en-US" sz="2150" i="1">
                          <a:latin typeface="Cambria Math" panose="02040503050406030204" pitchFamily="18" charset="0"/>
                        </a:rPr>
                        <m:t>𝑋</m:t>
                      </m:r>
                      <m:r>
                        <a:rPr lang="en-US" sz="2150" i="1">
                          <a:latin typeface="Cambria Math" panose="02040503050406030204" pitchFamily="18" charset="0"/>
                        </a:rPr>
                        <m:t>⊆</m:t>
                      </m:r>
                      <m:sSup>
                        <m:sSupPr>
                          <m:ctrlPr>
                            <a:rPr lang="en-US" sz="2150" i="1">
                              <a:latin typeface="Cambria Math" panose="02040503050406030204" pitchFamily="18" charset="0"/>
                            </a:rPr>
                          </m:ctrlPr>
                        </m:sSupPr>
                        <m:e>
                          <m:r>
                            <a:rPr lang="en-US" sz="2150" i="1">
                              <a:latin typeface="Cambria Math" panose="02040503050406030204" pitchFamily="18" charset="0"/>
                            </a:rPr>
                            <m:t>𝑅</m:t>
                          </m:r>
                        </m:e>
                        <m:sup>
                          <m:r>
                            <a:rPr lang="en-US" sz="2150" i="1">
                              <a:latin typeface="Cambria Math" panose="02040503050406030204" pitchFamily="18" charset="0"/>
                            </a:rPr>
                            <m:t>𝑚</m:t>
                          </m:r>
                        </m:sup>
                      </m:sSup>
                      <m:r>
                        <a:rPr lang="en-US" sz="2150" b="0" i="1" smtClean="0">
                          <a:latin typeface="Cambria Math" panose="02040503050406030204" pitchFamily="18" charset="0"/>
                        </a:rPr>
                        <m:t>    </m:t>
                      </m:r>
                      <m:d>
                        <m:dPr>
                          <m:ctrlPr>
                            <a:rPr lang="en-US" sz="2150" b="0" i="1" smtClean="0">
                              <a:latin typeface="Cambria Math" panose="02040503050406030204" pitchFamily="18" charset="0"/>
                            </a:rPr>
                          </m:ctrlPr>
                        </m:dPr>
                        <m:e>
                          <m:r>
                            <a:rPr lang="en-US" sz="2150" b="0" i="1" smtClean="0">
                              <a:latin typeface="Cambria Math" panose="02040503050406030204" pitchFamily="18" charset="0"/>
                            </a:rPr>
                            <m:t>4.1</m:t>
                          </m:r>
                        </m:e>
                      </m:d>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662" t="-707" r="-6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104</a:t>
            </a:fld>
            <a:endParaRPr lang="en-US"/>
          </a:p>
        </p:txBody>
      </p:sp>
    </p:spTree>
    <p:extLst>
      <p:ext uri="{BB962C8B-B14F-4D97-AF65-F5344CB8AC3E}">
        <p14:creationId xmlns:p14="http://schemas.microsoft.com/office/powerpoint/2010/main" val="34142568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48160" cy="5176066"/>
              </a:xfrm>
            </p:spPr>
            <p:txBody>
              <a:bodyPr>
                <a:noAutofit/>
              </a:bodyPr>
              <a:lstStyle/>
              <a:p>
                <a:pPr marL="0" indent="0">
                  <a:buNone/>
                </a:pPr>
                <a:r>
                  <a:rPr lang="en-US" sz="1850" dirty="0" smtClean="0"/>
                  <a:t>Actually, the task of discriminator </a:t>
                </a:r>
                <a:r>
                  <a:rPr lang="en-US" sz="1850" i="1" dirty="0"/>
                  <a:t>d</a:t>
                </a:r>
                <a:r>
                  <a:rPr lang="en-US" sz="1850" dirty="0"/>
                  <a:t>(</a:t>
                </a:r>
                <a:r>
                  <a:rPr lang="en-US" sz="1850" b="1" i="1" dirty="0"/>
                  <a:t>x</a:t>
                </a:r>
                <a:r>
                  <a:rPr lang="en-US" sz="1850" dirty="0"/>
                  <a:t> | Ψ) is classification task with regard to class </a:t>
                </a:r>
                <a:r>
                  <a:rPr lang="en-US" sz="1850" i="1" dirty="0"/>
                  <a:t>d</a:t>
                </a:r>
                <a:r>
                  <a:rPr lang="en-US" sz="1850" baseline="-25000" dirty="0"/>
                  <a:t>0</a:t>
                </a:r>
                <a:r>
                  <a:rPr lang="en-US" sz="1850" dirty="0"/>
                  <a:t> belonging to interval [0, 1]. GAN does not establish explicitly PDFs of generator </a:t>
                </a:r>
                <a:r>
                  <a:rPr lang="en-US" sz="1850" i="1" dirty="0"/>
                  <a:t>g</a:t>
                </a:r>
                <a:r>
                  <a:rPr lang="en-US" sz="1850" dirty="0"/>
                  <a:t>(</a:t>
                </a:r>
                <a:r>
                  <a:rPr lang="en-US" sz="1850" b="1" dirty="0"/>
                  <a:t>z</a:t>
                </a:r>
                <a:r>
                  <a:rPr lang="en-US" sz="1850" dirty="0"/>
                  <a:t> | Φ) and discriminator </a:t>
                </a:r>
                <a:r>
                  <a:rPr lang="en-US" sz="1850" i="1" dirty="0"/>
                  <a:t>d</a:t>
                </a:r>
                <a:r>
                  <a:rPr lang="en-US" sz="1850" dirty="0"/>
                  <a:t>(</a:t>
                </a:r>
                <a:r>
                  <a:rPr lang="en-US" sz="1850" b="1" i="1" dirty="0"/>
                  <a:t>x</a:t>
                </a:r>
                <a:r>
                  <a:rPr lang="en-US" sz="1850" dirty="0"/>
                  <a:t> | Ψ) such as </a:t>
                </a:r>
                <a:r>
                  <a:rPr lang="en-US" sz="1850" i="1" dirty="0"/>
                  <a:t>P</a:t>
                </a:r>
                <a:r>
                  <a:rPr lang="en-US" sz="1850" dirty="0"/>
                  <a:t>(</a:t>
                </a:r>
                <a:r>
                  <a:rPr lang="en-US" sz="1850" b="1" i="1" dirty="0"/>
                  <a:t>x</a:t>
                </a:r>
                <a:r>
                  <a:rPr lang="en-US" sz="1850" dirty="0"/>
                  <a:t> | Φ, </a:t>
                </a:r>
                <a:r>
                  <a:rPr lang="en-US" sz="1850" b="1" dirty="0"/>
                  <a:t>z</a:t>
                </a:r>
                <a:r>
                  <a:rPr lang="en-US" sz="1850" dirty="0"/>
                  <a:t>) and </a:t>
                </a:r>
                <a:r>
                  <a:rPr lang="en-US" sz="1850" i="1" dirty="0"/>
                  <a:t>P</a:t>
                </a:r>
                <a:r>
                  <a:rPr lang="en-US" sz="1850" dirty="0"/>
                  <a:t>(</a:t>
                </a:r>
                <a:r>
                  <a:rPr lang="en-US" sz="1850" i="1" dirty="0"/>
                  <a:t>d</a:t>
                </a:r>
                <a:r>
                  <a:rPr lang="en-US" sz="1850" baseline="-25000" dirty="0"/>
                  <a:t>0</a:t>
                </a:r>
                <a:r>
                  <a:rPr lang="en-US" sz="1850" dirty="0"/>
                  <a:t> | Ψ, </a:t>
                </a:r>
                <a:r>
                  <a:rPr lang="en-US" sz="1850" b="1" i="1" dirty="0"/>
                  <a:t>x</a:t>
                </a:r>
                <a:r>
                  <a:rPr lang="en-US" sz="1850" dirty="0"/>
                  <a:t>) and hence, GAN does not define explicitly and separately likelihoods / errors of </a:t>
                </a:r>
                <a:r>
                  <a:rPr lang="en-US" sz="1850" i="1" dirty="0"/>
                  <a:t>g</a:t>
                </a:r>
                <a:r>
                  <a:rPr lang="en-US" sz="1850" dirty="0"/>
                  <a:t>(</a:t>
                </a:r>
                <a:r>
                  <a:rPr lang="en-US" sz="1850" b="1" dirty="0"/>
                  <a:t>z</a:t>
                </a:r>
                <a:r>
                  <a:rPr lang="en-US" sz="1850" dirty="0"/>
                  <a:t> | Φ) and </a:t>
                </a:r>
                <a:r>
                  <a:rPr lang="en-US" sz="1850" i="1" dirty="0"/>
                  <a:t>d</a:t>
                </a:r>
                <a:r>
                  <a:rPr lang="en-US" sz="1850" dirty="0"/>
                  <a:t>(</a:t>
                </a:r>
                <a:r>
                  <a:rPr lang="en-US" sz="1850" b="1" i="1" dirty="0"/>
                  <a:t>x</a:t>
                </a:r>
                <a:r>
                  <a:rPr lang="en-US" sz="1850" dirty="0"/>
                  <a:t> | Ψ) too. Indeed, GAN instead unifies optimization constraints of </a:t>
                </a:r>
                <a:r>
                  <a:rPr lang="en-US" sz="1850" i="1" dirty="0"/>
                  <a:t>g</a:t>
                </a:r>
                <a:r>
                  <a:rPr lang="en-US" sz="1850" dirty="0"/>
                  <a:t>(</a:t>
                </a:r>
                <a:r>
                  <a:rPr lang="en-US" sz="1850" b="1" dirty="0"/>
                  <a:t>z</a:t>
                </a:r>
                <a:r>
                  <a:rPr lang="en-US" sz="1850" dirty="0"/>
                  <a:t> | Φ) and </a:t>
                </a:r>
                <a:r>
                  <a:rPr lang="en-US" sz="1850" i="1" dirty="0"/>
                  <a:t>d</a:t>
                </a:r>
                <a:r>
                  <a:rPr lang="en-US" sz="1850" dirty="0"/>
                  <a:t>(</a:t>
                </a:r>
                <a:r>
                  <a:rPr lang="en-US" sz="1850" b="1" i="1" dirty="0"/>
                  <a:t>x</a:t>
                </a:r>
                <a:r>
                  <a:rPr lang="en-US" sz="1850" dirty="0"/>
                  <a:t> | Ψ) into a target function </a:t>
                </a:r>
                <a:r>
                  <a:rPr lang="en-US" sz="1850" i="1" dirty="0"/>
                  <a:t>l</a:t>
                </a:r>
                <a:r>
                  <a:rPr lang="en-US" sz="1850" dirty="0"/>
                  <a:t>(Φ, Ψ | </a:t>
                </a:r>
                <a:r>
                  <a:rPr lang="en-US" sz="1850" b="1" i="1" dirty="0"/>
                  <a:t>x</a:t>
                </a:r>
                <a:r>
                  <a:rPr lang="en-US" sz="1850" dirty="0"/>
                  <a:t>, </a:t>
                </a:r>
                <a:r>
                  <a:rPr lang="en-US" sz="1850" b="1" dirty="0"/>
                  <a:t>z</a:t>
                </a:r>
                <a:r>
                  <a:rPr lang="en-US" sz="1850" dirty="0" smtClean="0"/>
                  <a:t>).</a:t>
                </a:r>
              </a:p>
              <a:p>
                <a:pPr marL="0" indent="0">
                  <a:buNone/>
                </a:pPr>
                <a14:m>
                  <m:oMathPara xmlns:m="http://schemas.openxmlformats.org/officeDocument/2006/math">
                    <m:oMathParaPr>
                      <m:jc m:val="right"/>
                    </m:oMathParaPr>
                    <m:oMath xmlns:m="http://schemas.openxmlformats.org/officeDocument/2006/math">
                      <m:r>
                        <a:rPr lang="en-US" sz="1850" i="1">
                          <a:latin typeface="Cambria Math" panose="02040503050406030204" pitchFamily="18" charset="0"/>
                        </a:rPr>
                        <m:t>𝑙</m:t>
                      </m:r>
                      <m:d>
                        <m:dPr>
                          <m:ctrlPr>
                            <a:rPr lang="en-US" sz="1850" i="1">
                              <a:latin typeface="Cambria Math" panose="02040503050406030204" pitchFamily="18" charset="0"/>
                            </a:rPr>
                          </m:ctrlPr>
                        </m:dPr>
                        <m:e>
                          <m:r>
                            <m:rPr>
                              <m:sty m:val="p"/>
                            </m:rPr>
                            <a:rPr lang="en-US" sz="1850">
                              <a:latin typeface="Cambria Math" panose="02040503050406030204" pitchFamily="18" charset="0"/>
                            </a:rPr>
                            <m:t>Φ</m:t>
                          </m:r>
                          <m:r>
                            <a:rPr lang="en-US" sz="1850">
                              <a:latin typeface="Cambria Math" panose="02040503050406030204" pitchFamily="18" charset="0"/>
                            </a:rPr>
                            <m:t>,</m:t>
                          </m:r>
                          <m:r>
                            <m:rPr>
                              <m:sty m:val="p"/>
                            </m:rPr>
                            <a:rPr lang="en-US" sz="1850">
                              <a:latin typeface="Cambria Math" panose="02040503050406030204" pitchFamily="18" charset="0"/>
                            </a:rPr>
                            <m:t>Ψ</m:t>
                          </m:r>
                        </m:e>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𝒛</m:t>
                          </m:r>
                        </m:e>
                      </m:d>
                      <m:r>
                        <a:rPr lang="en-US" sz="1850" i="1">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d>
                            <m:dPr>
                              <m:ctrlPr>
                                <a:rPr lang="en-US" sz="1850" i="1">
                                  <a:latin typeface="Cambria Math" panose="02040503050406030204" pitchFamily="18" charset="0"/>
                                </a:rPr>
                              </m:ctrlPr>
                            </m:dPr>
                            <m:e>
                              <m:r>
                                <a:rPr lang="en-US" sz="1850" i="1">
                                  <a:latin typeface="Cambria Math" panose="02040503050406030204" pitchFamily="18" charset="0"/>
                                </a:rPr>
                                <m:t>𝑑</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Ψ</m:t>
                                  </m:r>
                                </m:e>
                              </m:d>
                            </m:e>
                          </m:d>
                        </m:e>
                      </m:func>
                      <m:r>
                        <a:rPr lang="en-US" sz="1850" i="1">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d>
                            <m:dPr>
                              <m:ctrlPr>
                                <a:rPr lang="en-US" sz="1850" i="1">
                                  <a:latin typeface="Cambria Math" panose="02040503050406030204" pitchFamily="18" charset="0"/>
                                </a:rPr>
                              </m:ctrlPr>
                            </m:dPr>
                            <m:e>
                              <m:r>
                                <a:rPr lang="en-US" sz="1850" i="1">
                                  <a:latin typeface="Cambria Math" panose="02040503050406030204" pitchFamily="18" charset="0"/>
                                </a:rPr>
                                <m:t>1−</m:t>
                              </m:r>
                              <m:r>
                                <a:rPr lang="en-US" sz="1850" i="1">
                                  <a:latin typeface="Cambria Math" panose="02040503050406030204" pitchFamily="18" charset="0"/>
                                </a:rPr>
                                <m:t>𝑑</m:t>
                              </m:r>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e>
                                <m:e>
                                  <m:r>
                                    <m:rPr>
                                      <m:sty m:val="p"/>
                                    </m:rPr>
                                    <a:rPr lang="en-US" sz="1850">
                                      <a:latin typeface="Cambria Math" panose="02040503050406030204" pitchFamily="18" charset="0"/>
                                    </a:rPr>
                                    <m:t>Ψ</m:t>
                                  </m:r>
                                </m:e>
                              </m:d>
                            </m:e>
                          </m:d>
                        </m:e>
                      </m:func>
                      <m:r>
                        <a:rPr lang="en-US" sz="1850" b="0" i="1" smtClean="0">
                          <a:latin typeface="Cambria Math" panose="02040503050406030204" pitchFamily="18" charset="0"/>
                        </a:rPr>
                        <m:t>    </m:t>
                      </m:r>
                      <m:d>
                        <m:dPr>
                          <m:ctrlPr>
                            <a:rPr lang="en-US" sz="1850" b="0" i="1" smtClean="0">
                              <a:latin typeface="Cambria Math" panose="02040503050406030204" pitchFamily="18" charset="0"/>
                            </a:rPr>
                          </m:ctrlPr>
                        </m:dPr>
                        <m:e>
                          <m:r>
                            <a:rPr lang="en-US" sz="1850" b="0" i="1" smtClean="0">
                              <a:latin typeface="Cambria Math" panose="02040503050406030204" pitchFamily="18" charset="0"/>
                            </a:rPr>
                            <m:t>4.2</m:t>
                          </m:r>
                        </m:e>
                      </m:d>
                    </m:oMath>
                  </m:oMathPara>
                </a14:m>
                <a:endParaRPr lang="en-US" sz="1850" dirty="0" smtClean="0"/>
              </a:p>
              <a:p>
                <a:pPr marL="0" indent="0">
                  <a:buNone/>
                </a:pPr>
                <a:r>
                  <a:rPr lang="en-US" sz="1850" dirty="0"/>
                  <a:t>Indeed, target function </a:t>
                </a:r>
                <a:r>
                  <a:rPr lang="en-US" sz="1850" i="1" dirty="0"/>
                  <a:t>l</a:t>
                </a:r>
                <a:r>
                  <a:rPr lang="en-US" sz="1850" dirty="0"/>
                  <a:t>(Φ, Ψ | </a:t>
                </a:r>
                <a:r>
                  <a:rPr lang="en-US" sz="1850" b="1" i="1" dirty="0"/>
                  <a:t>x</a:t>
                </a:r>
                <a:r>
                  <a:rPr lang="en-US" sz="1850" dirty="0"/>
                  <a:t>, </a:t>
                </a:r>
                <a:r>
                  <a:rPr lang="en-US" sz="1850" b="1" dirty="0"/>
                  <a:t>z</a:t>
                </a:r>
                <a:r>
                  <a:rPr lang="en-US" sz="1850" dirty="0"/>
                  <a:t>) is error function and so it is called loss function in literature. As a result, GAN tries to optimize dually generator parameter Φ and discriminator parameter Ψ so that optimal estimate Φ</a:t>
                </a:r>
                <a:r>
                  <a:rPr lang="en-US" sz="1850" baseline="30000" dirty="0"/>
                  <a:t>*</a:t>
                </a:r>
                <a:r>
                  <a:rPr lang="en-US" sz="1850" dirty="0"/>
                  <a:t> and optimal estimate Ψ</a:t>
                </a:r>
                <a:r>
                  <a:rPr lang="en-US" sz="1850" baseline="30000" dirty="0"/>
                  <a:t>*</a:t>
                </a:r>
                <a:r>
                  <a:rPr lang="en-US" sz="1850" dirty="0"/>
                  <a:t> are minimizer and maximizer of loss function </a:t>
                </a:r>
                <a:r>
                  <a:rPr lang="en-US" sz="1850" i="1" dirty="0"/>
                  <a:t>l</a:t>
                </a:r>
                <a:r>
                  <a:rPr lang="en-US" sz="1850" dirty="0"/>
                  <a:t>(Φ, Ψ | </a:t>
                </a:r>
                <a:r>
                  <a:rPr lang="en-US" sz="1850" b="1" i="1" dirty="0"/>
                  <a:t>x</a:t>
                </a:r>
                <a:r>
                  <a:rPr lang="en-US" sz="1850" dirty="0"/>
                  <a:t>, </a:t>
                </a:r>
                <a:r>
                  <a:rPr lang="en-US" sz="1850" b="1" dirty="0"/>
                  <a:t>z</a:t>
                </a:r>
                <a:r>
                  <a:rPr lang="en-US" sz="1850" dirty="0"/>
                  <a:t>) with expectation that Nash equilibrium will be achieved at the saddle point (Φ</a:t>
                </a:r>
                <a:r>
                  <a:rPr lang="en-US" sz="1850" baseline="30000" dirty="0"/>
                  <a:t>*</a:t>
                </a:r>
                <a:r>
                  <a:rPr lang="en-US" sz="1850" dirty="0"/>
                  <a:t>, Ψ</a:t>
                </a:r>
                <a:r>
                  <a:rPr lang="en-US" sz="1850" baseline="30000" dirty="0"/>
                  <a:t>*</a:t>
                </a:r>
                <a:r>
                  <a:rPr lang="en-US" sz="1850" dirty="0"/>
                  <a:t>) with note that loss function </a:t>
                </a:r>
                <a:r>
                  <a:rPr lang="en-US" sz="1850" i="1" dirty="0"/>
                  <a:t>l</a:t>
                </a:r>
                <a:r>
                  <a:rPr lang="en-US" sz="1850" dirty="0"/>
                  <a:t>(Φ, Ψ | </a:t>
                </a:r>
                <a:r>
                  <a:rPr lang="en-US" sz="1850" b="1" i="1" dirty="0"/>
                  <a:t>x</a:t>
                </a:r>
                <a:r>
                  <a:rPr lang="en-US" sz="1850" dirty="0"/>
                  <a:t>, </a:t>
                </a:r>
                <a:r>
                  <a:rPr lang="en-US" sz="1850" b="1" dirty="0"/>
                  <a:t>z</a:t>
                </a:r>
                <a:r>
                  <a:rPr lang="en-US" sz="1850" dirty="0"/>
                  <a:t>) is function of Φ and Ψ given data </a:t>
                </a:r>
                <a:r>
                  <a:rPr lang="en-US" sz="1850" b="1" i="1" dirty="0"/>
                  <a:t>x</a:t>
                </a:r>
                <a:r>
                  <a:rPr lang="en-US" sz="1850" dirty="0"/>
                  <a:t> and </a:t>
                </a:r>
                <a:r>
                  <a:rPr lang="en-US" sz="1850" b="1" dirty="0"/>
                  <a:t>z</a:t>
                </a:r>
                <a:r>
                  <a:rPr lang="en-US" sz="185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850" i="1" smtClean="0">
                              <a:latin typeface="Cambria Math" panose="02040503050406030204" pitchFamily="18" charset="0"/>
                            </a:rPr>
                          </m:ctrlPr>
                        </m:mPr>
                        <m:mr>
                          <m:e>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Φ</m:t>
                                </m:r>
                              </m:e>
                              <m:sup>
                                <m:r>
                                  <a:rPr lang="en-US" sz="1850" i="1">
                                    <a:latin typeface="Cambria Math" panose="02040503050406030204" pitchFamily="18" charset="0"/>
                                  </a:rPr>
                                  <m:t>∗</m:t>
                                </m:r>
                              </m:sup>
                            </m:sSup>
                            <m:r>
                              <m:rPr>
                                <m:aln/>
                              </m:rPr>
                              <a:rPr lang="en-US" sz="1850" i="1">
                                <a:latin typeface="Cambria Math" panose="02040503050406030204" pitchFamily="18" charset="0"/>
                              </a:rPr>
                              <m:t>=</m:t>
                            </m:r>
                            <m:func>
                              <m:funcPr>
                                <m:ctrlPr>
                                  <a:rPr lang="en-US" sz="1850" i="1">
                                    <a:latin typeface="Cambria Math" panose="02040503050406030204" pitchFamily="18" charset="0"/>
                                  </a:rPr>
                                </m:ctrlPr>
                              </m:funcPr>
                              <m:fName>
                                <m:limLow>
                                  <m:limLowPr>
                                    <m:ctrlPr>
                                      <a:rPr lang="en-US" sz="1850" i="1">
                                        <a:latin typeface="Cambria Math" panose="02040503050406030204" pitchFamily="18" charset="0"/>
                                      </a:rPr>
                                    </m:ctrlPr>
                                  </m:limLowPr>
                                  <m:e>
                                    <m:r>
                                      <m:rPr>
                                        <m:sty m:val="p"/>
                                      </m:rPr>
                                      <a:rPr lang="en-US" sz="1850">
                                        <a:latin typeface="Cambria Math" panose="02040503050406030204" pitchFamily="18" charset="0"/>
                                      </a:rPr>
                                      <m:t>argmin</m:t>
                                    </m:r>
                                  </m:e>
                                  <m:lim>
                                    <m:r>
                                      <m:rPr>
                                        <m:sty m:val="p"/>
                                      </m:rPr>
                                      <a:rPr lang="en-US" sz="1850">
                                        <a:latin typeface="Cambria Math" panose="02040503050406030204" pitchFamily="18" charset="0"/>
                                      </a:rPr>
                                      <m:t>Φ</m:t>
                                    </m:r>
                                  </m:lim>
                                </m:limLow>
                              </m:fName>
                              <m:e>
                                <m:r>
                                  <a:rPr lang="en-US" sz="1850" i="1">
                                    <a:latin typeface="Cambria Math" panose="02040503050406030204" pitchFamily="18" charset="0"/>
                                  </a:rPr>
                                  <m:t>𝑙</m:t>
                                </m:r>
                                <m:d>
                                  <m:dPr>
                                    <m:ctrlPr>
                                      <a:rPr lang="en-US" sz="1850" i="1">
                                        <a:latin typeface="Cambria Math" panose="02040503050406030204" pitchFamily="18" charset="0"/>
                                      </a:rPr>
                                    </m:ctrlPr>
                                  </m:dPr>
                                  <m:e>
                                    <m:r>
                                      <m:rPr>
                                        <m:sty m:val="p"/>
                                      </m:rPr>
                                      <a:rPr lang="en-US" sz="1850">
                                        <a:latin typeface="Cambria Math" panose="02040503050406030204" pitchFamily="18" charset="0"/>
                                      </a:rPr>
                                      <m:t>Φ</m:t>
                                    </m:r>
                                    <m:r>
                                      <a:rPr lang="en-US" sz="1850">
                                        <a:latin typeface="Cambria Math" panose="02040503050406030204" pitchFamily="18" charset="0"/>
                                      </a:rPr>
                                      <m:t>,</m:t>
                                    </m:r>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Ψ</m:t>
                                        </m:r>
                                      </m:e>
                                      <m:sup>
                                        <m:r>
                                          <a:rPr lang="en-US" sz="1850" i="1">
                                            <a:latin typeface="Cambria Math" panose="02040503050406030204" pitchFamily="18" charset="0"/>
                                          </a:rPr>
                                          <m:t>∗</m:t>
                                        </m:r>
                                      </m:sup>
                                    </m:sSup>
                                  </m:e>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𝒛</m:t>
                                    </m:r>
                                  </m:e>
                                </m:d>
                              </m:e>
                            </m:func>
                            <m:r>
                              <a:rPr lang="en-US" sz="1850" i="1">
                                <a:latin typeface="Cambria Math" panose="02040503050406030204" pitchFamily="18" charset="0"/>
                              </a:rPr>
                              <m:t>=</m:t>
                            </m:r>
                            <m:func>
                              <m:funcPr>
                                <m:ctrlPr>
                                  <a:rPr lang="en-US" sz="1850" i="1">
                                    <a:latin typeface="Cambria Math" panose="02040503050406030204" pitchFamily="18" charset="0"/>
                                  </a:rPr>
                                </m:ctrlPr>
                              </m:funcPr>
                              <m:fName>
                                <m:limLow>
                                  <m:limLowPr>
                                    <m:ctrlPr>
                                      <a:rPr lang="en-US" sz="1850" i="1">
                                        <a:latin typeface="Cambria Math" panose="02040503050406030204" pitchFamily="18" charset="0"/>
                                      </a:rPr>
                                    </m:ctrlPr>
                                  </m:limLowPr>
                                  <m:e>
                                    <m:r>
                                      <m:rPr>
                                        <m:sty m:val="p"/>
                                      </m:rPr>
                                      <a:rPr lang="en-US" sz="1850">
                                        <a:latin typeface="Cambria Math" panose="02040503050406030204" pitchFamily="18" charset="0"/>
                                      </a:rPr>
                                      <m:t>argmin</m:t>
                                    </m:r>
                                  </m:e>
                                  <m:lim>
                                    <m:r>
                                      <m:rPr>
                                        <m:sty m:val="p"/>
                                      </m:rPr>
                                      <a:rPr lang="en-US" sz="1850">
                                        <a:latin typeface="Cambria Math" panose="02040503050406030204" pitchFamily="18" charset="0"/>
                                      </a:rPr>
                                      <m:t>Φ</m:t>
                                    </m:r>
                                  </m:lim>
                                </m:limLow>
                              </m:fName>
                              <m:e>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d>
                                      <m:dPr>
                                        <m:ctrlPr>
                                          <a:rPr lang="en-US" sz="1850" i="1">
                                            <a:latin typeface="Cambria Math" panose="02040503050406030204" pitchFamily="18" charset="0"/>
                                          </a:rPr>
                                        </m:ctrlPr>
                                      </m:dPr>
                                      <m:e>
                                        <m:r>
                                          <a:rPr lang="en-US" sz="1850" i="1">
                                            <a:latin typeface="Cambria Math" panose="02040503050406030204" pitchFamily="18" charset="0"/>
                                          </a:rPr>
                                          <m:t>1−</m:t>
                                        </m:r>
                                        <m:r>
                                          <a:rPr lang="en-US" sz="1850" i="1">
                                            <a:latin typeface="Cambria Math" panose="02040503050406030204" pitchFamily="18" charset="0"/>
                                          </a:rPr>
                                          <m:t>𝑑</m:t>
                                        </m:r>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e>
                                          <m:e>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Ψ</m:t>
                                                </m:r>
                                              </m:e>
                                              <m:sup>
                                                <m:r>
                                                  <a:rPr lang="en-US" sz="1850" i="1">
                                                    <a:latin typeface="Cambria Math" panose="02040503050406030204" pitchFamily="18" charset="0"/>
                                                  </a:rPr>
                                                  <m:t>∗</m:t>
                                                </m:r>
                                              </m:sup>
                                            </m:sSup>
                                          </m:e>
                                        </m:d>
                                      </m:e>
                                    </m:d>
                                  </m:e>
                                </m:func>
                              </m:e>
                            </m:func>
                          </m:e>
                        </m:mr>
                        <m:mr>
                          <m:e>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Ψ</m:t>
                                </m:r>
                              </m:e>
                              <m:sup>
                                <m:r>
                                  <a:rPr lang="en-US" sz="1850" i="1">
                                    <a:latin typeface="Cambria Math" panose="02040503050406030204" pitchFamily="18" charset="0"/>
                                  </a:rPr>
                                  <m:t>∗</m:t>
                                </m:r>
                              </m:sup>
                            </m:sSup>
                            <m:r>
                              <m:rPr>
                                <m:aln/>
                              </m:rPr>
                              <a:rPr lang="en-US" sz="1850" i="1">
                                <a:latin typeface="Cambria Math" panose="02040503050406030204" pitchFamily="18" charset="0"/>
                              </a:rPr>
                              <m:t>=</m:t>
                            </m:r>
                            <m:func>
                              <m:funcPr>
                                <m:ctrlPr>
                                  <a:rPr lang="en-US" sz="1850" i="1">
                                    <a:latin typeface="Cambria Math" panose="02040503050406030204" pitchFamily="18" charset="0"/>
                                  </a:rPr>
                                </m:ctrlPr>
                              </m:funcPr>
                              <m:fName>
                                <m:limLow>
                                  <m:limLowPr>
                                    <m:ctrlPr>
                                      <a:rPr lang="en-US" sz="1850" i="1">
                                        <a:latin typeface="Cambria Math" panose="02040503050406030204" pitchFamily="18" charset="0"/>
                                      </a:rPr>
                                    </m:ctrlPr>
                                  </m:limLowPr>
                                  <m:e>
                                    <m:r>
                                      <m:rPr>
                                        <m:sty m:val="p"/>
                                      </m:rPr>
                                      <a:rPr lang="en-US" sz="1850">
                                        <a:latin typeface="Cambria Math" panose="02040503050406030204" pitchFamily="18" charset="0"/>
                                      </a:rPr>
                                      <m:t>argmax</m:t>
                                    </m:r>
                                  </m:e>
                                  <m:lim>
                                    <m:r>
                                      <m:rPr>
                                        <m:sty m:val="p"/>
                                      </m:rPr>
                                      <a:rPr lang="en-US" sz="1850">
                                        <a:latin typeface="Cambria Math" panose="02040503050406030204" pitchFamily="18" charset="0"/>
                                      </a:rPr>
                                      <m:t>Ψ</m:t>
                                    </m:r>
                                  </m:lim>
                                </m:limLow>
                              </m:fName>
                              <m:e>
                                <m:r>
                                  <a:rPr lang="en-US" sz="1850" i="1">
                                    <a:latin typeface="Cambria Math" panose="02040503050406030204" pitchFamily="18" charset="0"/>
                                  </a:rPr>
                                  <m:t>𝑙</m:t>
                                </m:r>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Φ</m:t>
                                        </m:r>
                                      </m:e>
                                      <m:sup>
                                        <m:r>
                                          <a:rPr lang="en-US" sz="1850" i="1">
                                            <a:latin typeface="Cambria Math" panose="02040503050406030204" pitchFamily="18" charset="0"/>
                                          </a:rPr>
                                          <m:t>∗</m:t>
                                        </m:r>
                                      </m:sup>
                                    </m:sSup>
                                    <m:r>
                                      <a:rPr lang="en-US" sz="1850">
                                        <a:latin typeface="Cambria Math" panose="02040503050406030204" pitchFamily="18" charset="0"/>
                                      </a:rPr>
                                      <m:t>,</m:t>
                                    </m:r>
                                    <m:r>
                                      <m:rPr>
                                        <m:sty m:val="p"/>
                                      </m:rPr>
                                      <a:rPr lang="en-US" sz="1850">
                                        <a:latin typeface="Cambria Math" panose="02040503050406030204" pitchFamily="18" charset="0"/>
                                      </a:rPr>
                                      <m:t>Ψ</m:t>
                                    </m:r>
                                  </m:e>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𝒛</m:t>
                                    </m:r>
                                  </m:e>
                                </m:d>
                              </m:e>
                            </m:func>
                            <m:r>
                              <a:rPr lang="en-US" sz="1850" i="1">
                                <a:latin typeface="Cambria Math" panose="02040503050406030204" pitchFamily="18" charset="0"/>
                              </a:rPr>
                              <m:t>=</m:t>
                            </m:r>
                            <m:func>
                              <m:funcPr>
                                <m:ctrlPr>
                                  <a:rPr lang="en-US" sz="1850" i="1">
                                    <a:latin typeface="Cambria Math" panose="02040503050406030204" pitchFamily="18" charset="0"/>
                                  </a:rPr>
                                </m:ctrlPr>
                              </m:funcPr>
                              <m:fName>
                                <m:limLow>
                                  <m:limLowPr>
                                    <m:ctrlPr>
                                      <a:rPr lang="en-US" sz="1850" i="1">
                                        <a:latin typeface="Cambria Math" panose="02040503050406030204" pitchFamily="18" charset="0"/>
                                      </a:rPr>
                                    </m:ctrlPr>
                                  </m:limLowPr>
                                  <m:e>
                                    <m:r>
                                      <m:rPr>
                                        <m:sty m:val="p"/>
                                      </m:rPr>
                                      <a:rPr lang="en-US" sz="1850">
                                        <a:latin typeface="Cambria Math" panose="02040503050406030204" pitchFamily="18" charset="0"/>
                                      </a:rPr>
                                      <m:t>argmax</m:t>
                                    </m:r>
                                  </m:e>
                                  <m:lim>
                                    <m:r>
                                      <m:rPr>
                                        <m:sty m:val="p"/>
                                      </m:rPr>
                                      <a:rPr lang="en-US" sz="1850">
                                        <a:latin typeface="Cambria Math" panose="02040503050406030204" pitchFamily="18" charset="0"/>
                                      </a:rPr>
                                      <m:t>Ψ</m:t>
                                    </m:r>
                                  </m:lim>
                                </m:limLow>
                              </m:fName>
                              <m:e>
                                <m:d>
                                  <m:dPr>
                                    <m:ctrlPr>
                                      <a:rPr lang="en-US" sz="1850" i="1">
                                        <a:latin typeface="Cambria Math" panose="02040503050406030204" pitchFamily="18" charset="0"/>
                                      </a:rPr>
                                    </m:ctrlPr>
                                  </m:dPr>
                                  <m:e>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d>
                                          <m:dPr>
                                            <m:ctrlPr>
                                              <a:rPr lang="en-US" sz="1850" i="1">
                                                <a:latin typeface="Cambria Math" panose="02040503050406030204" pitchFamily="18" charset="0"/>
                                              </a:rPr>
                                            </m:ctrlPr>
                                          </m:dPr>
                                          <m:e>
                                            <m:r>
                                              <a:rPr lang="en-US" sz="1850" i="1">
                                                <a:latin typeface="Cambria Math" panose="02040503050406030204" pitchFamily="18" charset="0"/>
                                              </a:rPr>
                                              <m:t>𝑑</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Ψ</m:t>
                                                </m:r>
                                              </m:e>
                                            </m:d>
                                          </m:e>
                                        </m:d>
                                      </m:e>
                                    </m:func>
                                    <m:r>
                                      <a:rPr lang="en-US" sz="1850" i="1">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d>
                                          <m:dPr>
                                            <m:ctrlPr>
                                              <a:rPr lang="en-US" sz="1850" i="1">
                                                <a:latin typeface="Cambria Math" panose="02040503050406030204" pitchFamily="18" charset="0"/>
                                              </a:rPr>
                                            </m:ctrlPr>
                                          </m:dPr>
                                          <m:e>
                                            <m:r>
                                              <a:rPr lang="en-US" sz="1850" i="1">
                                                <a:latin typeface="Cambria Math" panose="02040503050406030204" pitchFamily="18" charset="0"/>
                                              </a:rPr>
                                              <m:t>1−</m:t>
                                            </m:r>
                                            <m:r>
                                              <a:rPr lang="en-US" sz="1850" i="1">
                                                <a:latin typeface="Cambria Math" panose="02040503050406030204" pitchFamily="18" charset="0"/>
                                              </a:rPr>
                                              <m:t>𝑑</m:t>
                                            </m:r>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Φ</m:t>
                                                        </m:r>
                                                      </m:e>
                                                      <m:sup>
                                                        <m:r>
                                                          <a:rPr lang="en-US" sz="1850" i="1">
                                                            <a:latin typeface="Cambria Math" panose="02040503050406030204" pitchFamily="18" charset="0"/>
                                                          </a:rPr>
                                                          <m:t>∗</m:t>
                                                        </m:r>
                                                      </m:sup>
                                                    </m:sSup>
                                                  </m:e>
                                                </m:d>
                                              </m:e>
                                              <m:e>
                                                <m:r>
                                                  <m:rPr>
                                                    <m:sty m:val="p"/>
                                                  </m:rPr>
                                                  <a:rPr lang="en-US" sz="1850">
                                                    <a:latin typeface="Cambria Math" panose="02040503050406030204" pitchFamily="18" charset="0"/>
                                                  </a:rPr>
                                                  <m:t>Ψ</m:t>
                                                </m:r>
                                              </m:e>
                                            </m:d>
                                          </m:e>
                                        </m:d>
                                      </m:e>
                                    </m:func>
                                  </m:e>
                                </m:d>
                              </m:e>
                            </m:func>
                          </m:e>
                        </m:mr>
                      </m:m>
                      <m:r>
                        <a:rPr lang="en-US" sz="1850" b="0" i="1" smtClean="0">
                          <a:latin typeface="Cambria Math" panose="02040503050406030204" pitchFamily="18" charset="0"/>
                        </a:rPr>
                        <m:t>    </m:t>
                      </m:r>
                      <m:d>
                        <m:dPr>
                          <m:ctrlPr>
                            <a:rPr lang="en-US" sz="1850" b="0" i="1" smtClean="0">
                              <a:latin typeface="Cambria Math" panose="02040503050406030204" pitchFamily="18" charset="0"/>
                            </a:rPr>
                          </m:ctrlPr>
                        </m:dPr>
                        <m:e>
                          <m:r>
                            <a:rPr lang="en-US" sz="1850" b="0" i="1" smtClean="0">
                              <a:latin typeface="Cambria Math" panose="02040503050406030204" pitchFamily="18" charset="0"/>
                            </a:rPr>
                            <m:t>4.3</m:t>
                          </m:r>
                        </m:e>
                      </m:d>
                    </m:oMath>
                  </m:oMathPara>
                </a14:m>
                <a:endParaRPr lang="en-US" sz="1850" dirty="0" smtClean="0"/>
              </a:p>
              <a:p>
                <a:pPr marL="0" indent="0">
                  <a:buNone/>
                </a:pPr>
                <a:r>
                  <a:rPr lang="en-US" sz="1850" dirty="0"/>
                  <a:t>This is min-max problem in game theory (</a:t>
                </a:r>
                <a:r>
                  <a:rPr lang="en-US" sz="1850" dirty="0" err="1"/>
                  <a:t>Goodfellow</a:t>
                </a:r>
                <a:r>
                  <a:rPr lang="en-US" sz="1850" dirty="0"/>
                  <a:t>, et al., 2014):</a:t>
                </a:r>
              </a:p>
              <a:p>
                <a:pPr marL="0" indent="0">
                  <a:buNone/>
                </a:pPr>
                <a14:m>
                  <m:oMathPara xmlns:m="http://schemas.openxmlformats.org/officeDocument/2006/math">
                    <m:oMathParaPr>
                      <m:jc m:val="centerGroup"/>
                    </m:oMathParaPr>
                    <m:oMath xmlns:m="http://schemas.openxmlformats.org/officeDocument/2006/math">
                      <m:func>
                        <m:funcPr>
                          <m:ctrlPr>
                            <a:rPr lang="en-US" sz="1850" i="1">
                              <a:latin typeface="Cambria Math" panose="02040503050406030204" pitchFamily="18" charset="0"/>
                            </a:rPr>
                          </m:ctrlPr>
                        </m:funcPr>
                        <m:fName>
                          <m:limLow>
                            <m:limLowPr>
                              <m:ctrlPr>
                                <a:rPr lang="en-US" sz="1850" i="1">
                                  <a:latin typeface="Cambria Math" panose="02040503050406030204" pitchFamily="18" charset="0"/>
                                </a:rPr>
                              </m:ctrlPr>
                            </m:limLowPr>
                            <m:e>
                              <m:r>
                                <m:rPr>
                                  <m:sty m:val="p"/>
                                </m:rPr>
                                <a:rPr lang="en-US" sz="1850">
                                  <a:latin typeface="Cambria Math" panose="02040503050406030204" pitchFamily="18" charset="0"/>
                                </a:rPr>
                                <m:t>min</m:t>
                              </m:r>
                            </m:e>
                            <m:lim>
                              <m:r>
                                <m:rPr>
                                  <m:sty m:val="p"/>
                                </m:rPr>
                                <a:rPr lang="en-US" sz="1850">
                                  <a:latin typeface="Cambria Math" panose="02040503050406030204" pitchFamily="18" charset="0"/>
                                </a:rPr>
                                <m:t>Φ</m:t>
                              </m:r>
                            </m:lim>
                          </m:limLow>
                        </m:fName>
                        <m:e>
                          <m:func>
                            <m:funcPr>
                              <m:ctrlPr>
                                <a:rPr lang="en-US" sz="1850" i="1">
                                  <a:latin typeface="Cambria Math" panose="02040503050406030204" pitchFamily="18" charset="0"/>
                                </a:rPr>
                              </m:ctrlPr>
                            </m:funcPr>
                            <m:fName>
                              <m:limLow>
                                <m:limLowPr>
                                  <m:ctrlPr>
                                    <a:rPr lang="en-US" sz="1850" i="1">
                                      <a:latin typeface="Cambria Math" panose="02040503050406030204" pitchFamily="18" charset="0"/>
                                    </a:rPr>
                                  </m:ctrlPr>
                                </m:limLowPr>
                                <m:e>
                                  <m:r>
                                    <m:rPr>
                                      <m:sty m:val="p"/>
                                    </m:rPr>
                                    <a:rPr lang="en-US" sz="1850">
                                      <a:latin typeface="Cambria Math" panose="02040503050406030204" pitchFamily="18" charset="0"/>
                                    </a:rPr>
                                    <m:t>max</m:t>
                                  </m:r>
                                </m:e>
                                <m:lim>
                                  <m:r>
                                    <m:rPr>
                                      <m:sty m:val="p"/>
                                    </m:rPr>
                                    <a:rPr lang="en-US" sz="1850">
                                      <a:latin typeface="Cambria Math" panose="02040503050406030204" pitchFamily="18" charset="0"/>
                                    </a:rPr>
                                    <m:t>Ψ</m:t>
                                  </m:r>
                                </m:lim>
                              </m:limLow>
                            </m:fName>
                            <m:e>
                              <m:r>
                                <a:rPr lang="en-US" sz="1850" i="1">
                                  <a:latin typeface="Cambria Math" panose="02040503050406030204" pitchFamily="18" charset="0"/>
                                </a:rPr>
                                <m:t>𝑙</m:t>
                              </m:r>
                              <m:d>
                                <m:dPr>
                                  <m:ctrlPr>
                                    <a:rPr lang="en-US" sz="1850" i="1">
                                      <a:latin typeface="Cambria Math" panose="02040503050406030204" pitchFamily="18" charset="0"/>
                                    </a:rPr>
                                  </m:ctrlPr>
                                </m:dPr>
                                <m:e>
                                  <m:r>
                                    <m:rPr>
                                      <m:sty m:val="p"/>
                                    </m:rPr>
                                    <a:rPr lang="en-US" sz="1850">
                                      <a:latin typeface="Cambria Math" panose="02040503050406030204" pitchFamily="18" charset="0"/>
                                    </a:rPr>
                                    <m:t>Φ</m:t>
                                  </m:r>
                                  <m:r>
                                    <a:rPr lang="en-US" sz="1850">
                                      <a:latin typeface="Cambria Math" panose="02040503050406030204" pitchFamily="18" charset="0"/>
                                    </a:rPr>
                                    <m:t>,</m:t>
                                  </m:r>
                                  <m:r>
                                    <m:rPr>
                                      <m:sty m:val="p"/>
                                    </m:rPr>
                                    <a:rPr lang="en-US" sz="1850">
                                      <a:latin typeface="Cambria Math" panose="02040503050406030204" pitchFamily="18" charset="0"/>
                                    </a:rPr>
                                    <m:t>Ψ</m:t>
                                  </m:r>
                                </m:e>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𝒛</m:t>
                                  </m:r>
                                </m:e>
                              </m:d>
                            </m:e>
                          </m:func>
                        </m:e>
                      </m:func>
                    </m:oMath>
                  </m:oMathPara>
                </a14:m>
                <a:endParaRPr lang="en-US" sz="1850" dirty="0"/>
              </a:p>
              <a:p>
                <a:pPr marL="0" indent="0">
                  <a:buNone/>
                </a:pPr>
                <a:r>
                  <a:rPr lang="en-US" sz="1850" dirty="0"/>
                  <a:t>Which results estimation equation according to stochastic gradient descent (SGD) method:</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sSub>
                        <m:sSubPr>
                          <m:ctrlPr>
                            <a:rPr lang="en-US" sz="1850" i="1">
                              <a:latin typeface="Cambria Math" panose="02040503050406030204" pitchFamily="18" charset="0"/>
                            </a:rPr>
                          </m:ctrlPr>
                        </m:sSubPr>
                        <m:e>
                          <m:r>
                            <a:rPr lang="en-US" sz="1850">
                              <a:latin typeface="Cambria Math" panose="02040503050406030204" pitchFamily="18" charset="0"/>
                            </a:rPr>
                            <m:t>𝛻</m:t>
                          </m:r>
                        </m:e>
                        <m:sub>
                          <m:r>
                            <m:rPr>
                              <m:sty m:val="p"/>
                            </m:rPr>
                            <a:rPr lang="en-US" sz="1850">
                              <a:latin typeface="Cambria Math" panose="02040503050406030204" pitchFamily="18" charset="0"/>
                            </a:rPr>
                            <m:t>Φ</m:t>
                          </m:r>
                        </m:sub>
                      </m:sSub>
                      <m:r>
                        <a:rPr lang="en-US" sz="1850" i="1">
                          <a:latin typeface="Cambria Math" panose="02040503050406030204" pitchFamily="18" charset="0"/>
                        </a:rPr>
                        <m:t>𝑙</m:t>
                      </m:r>
                      <m:d>
                        <m:dPr>
                          <m:ctrlPr>
                            <a:rPr lang="en-US" sz="1850" i="1">
                              <a:latin typeface="Cambria Math" panose="02040503050406030204" pitchFamily="18" charset="0"/>
                            </a:rPr>
                          </m:ctrlPr>
                        </m:dPr>
                        <m:e>
                          <m:r>
                            <m:rPr>
                              <m:sty m:val="p"/>
                            </m:rPr>
                            <a:rPr lang="en-US" sz="1850">
                              <a:latin typeface="Cambria Math" panose="02040503050406030204" pitchFamily="18" charset="0"/>
                            </a:rPr>
                            <m:t>Φ</m:t>
                          </m:r>
                          <m:r>
                            <a:rPr lang="en-US" sz="1850">
                              <a:latin typeface="Cambria Math" panose="02040503050406030204" pitchFamily="18" charset="0"/>
                            </a:rPr>
                            <m:t>,</m:t>
                          </m:r>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Ψ</m:t>
                              </m:r>
                            </m:e>
                            <m:sup>
                              <m:r>
                                <a:rPr lang="en-US" sz="1850" i="1">
                                  <a:latin typeface="Cambria Math" panose="02040503050406030204" pitchFamily="18" charset="0"/>
                                </a:rPr>
                                <m:t>∗</m:t>
                              </m:r>
                            </m:sup>
                          </m:sSup>
                        </m:e>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𝒛</m:t>
                          </m:r>
                        </m:e>
                      </m:d>
                    </m:oMath>
                  </m:oMathPara>
                </a14:m>
                <a:endParaRPr lang="en-US" sz="1850" dirty="0"/>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Ψ</m:t>
                      </m:r>
                      <m:r>
                        <a:rPr lang="en-US" sz="1850">
                          <a:latin typeface="Cambria Math" panose="02040503050406030204" pitchFamily="18" charset="0"/>
                        </a:rPr>
                        <m:t>=</m:t>
                      </m:r>
                      <m:r>
                        <m:rPr>
                          <m:sty m:val="p"/>
                        </m:rPr>
                        <a:rPr lang="en-US" sz="1850">
                          <a:latin typeface="Cambria Math" panose="02040503050406030204" pitchFamily="18" charset="0"/>
                        </a:rPr>
                        <m:t>Ψ</m:t>
                      </m:r>
                      <m:r>
                        <a:rPr lang="en-US" sz="1850">
                          <a:latin typeface="Cambria Math" panose="02040503050406030204" pitchFamily="18" charset="0"/>
                        </a:rPr>
                        <m:t>+</m:t>
                      </m:r>
                      <m:r>
                        <a:rPr lang="en-US" sz="1850" i="1">
                          <a:latin typeface="Cambria Math" panose="02040503050406030204" pitchFamily="18" charset="0"/>
                        </a:rPr>
                        <m:t>𝛾</m:t>
                      </m:r>
                      <m:sSub>
                        <m:sSubPr>
                          <m:ctrlPr>
                            <a:rPr lang="en-US" sz="1850" i="1">
                              <a:latin typeface="Cambria Math" panose="02040503050406030204" pitchFamily="18" charset="0"/>
                            </a:rPr>
                          </m:ctrlPr>
                        </m:sSubPr>
                        <m:e>
                          <m:r>
                            <a:rPr lang="en-US" sz="1850">
                              <a:latin typeface="Cambria Math" panose="02040503050406030204" pitchFamily="18" charset="0"/>
                            </a:rPr>
                            <m:t>𝛻</m:t>
                          </m:r>
                        </m:e>
                        <m:sub>
                          <m:r>
                            <m:rPr>
                              <m:sty m:val="p"/>
                            </m:rPr>
                            <a:rPr lang="en-US" sz="1850">
                              <a:latin typeface="Cambria Math" panose="02040503050406030204" pitchFamily="18" charset="0"/>
                            </a:rPr>
                            <m:t>Ψ</m:t>
                          </m:r>
                        </m:sub>
                      </m:sSub>
                      <m:r>
                        <a:rPr lang="en-US" sz="1850" i="1">
                          <a:latin typeface="Cambria Math" panose="02040503050406030204" pitchFamily="18" charset="0"/>
                        </a:rPr>
                        <m:t>𝑙</m:t>
                      </m:r>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m:rPr>
                                  <m:sty m:val="p"/>
                                </m:rPr>
                                <a:rPr lang="en-US" sz="1850">
                                  <a:latin typeface="Cambria Math" panose="02040503050406030204" pitchFamily="18" charset="0"/>
                                </a:rPr>
                                <m:t>Φ</m:t>
                              </m:r>
                            </m:e>
                            <m:sup>
                              <m:r>
                                <a:rPr lang="en-US" sz="1850" i="1">
                                  <a:latin typeface="Cambria Math" panose="02040503050406030204" pitchFamily="18" charset="0"/>
                                </a:rPr>
                                <m:t>∗</m:t>
                              </m:r>
                            </m:sup>
                          </m:sSup>
                          <m:r>
                            <a:rPr lang="en-US" sz="1850">
                              <a:latin typeface="Cambria Math" panose="02040503050406030204" pitchFamily="18" charset="0"/>
                            </a:rPr>
                            <m:t>,</m:t>
                          </m:r>
                          <m:r>
                            <m:rPr>
                              <m:sty m:val="p"/>
                            </m:rPr>
                            <a:rPr lang="en-US" sz="1850">
                              <a:latin typeface="Cambria Math" panose="02040503050406030204" pitchFamily="18" charset="0"/>
                            </a:rPr>
                            <m:t>Ψ</m:t>
                          </m:r>
                        </m:e>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𝒛</m:t>
                          </m:r>
                        </m:e>
                      </m:d>
                    </m:oMath>
                  </m:oMathPara>
                </a14:m>
                <a:endParaRPr lang="en-US" sz="1850" dirty="0"/>
              </a:p>
              <a:p>
                <a:pPr marL="0" indent="0">
                  <a:buNone/>
                </a:pPr>
                <a:r>
                  <a:rPr lang="en-US" sz="1850" dirty="0"/>
                  <a:t>Where </a:t>
                </a:r>
                <a:r>
                  <a:rPr lang="en-US" sz="1850" i="1" dirty="0"/>
                  <a:t>γ</a:t>
                </a:r>
                <a:r>
                  <a:rPr lang="en-US" sz="1850" dirty="0"/>
                  <a:t>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48160" cy="5176066"/>
              </a:xfrm>
              <a:blipFill>
                <a:blip r:embed="rId2"/>
                <a:stretch>
                  <a:fillRect l="-459" t="-707" r="-459"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105</a:t>
            </a:fld>
            <a:endParaRPr lang="en-US"/>
          </a:p>
        </p:txBody>
      </p:sp>
    </p:spTree>
    <p:extLst>
      <p:ext uri="{BB962C8B-B14F-4D97-AF65-F5344CB8AC3E}">
        <p14:creationId xmlns:p14="http://schemas.microsoft.com/office/powerpoint/2010/main" val="267973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1900" dirty="0" smtClean="0"/>
                  <a:t>Recall that SGD, which is an iterative process, pushes candidate solution at each iteration along the direction which is opposite to gradient of target function for minimization or has the same direction to gradient of target function for maximization with note that the step length is represented by learning rate. Note, ∇</a:t>
                </a:r>
                <a:r>
                  <a:rPr lang="en-US" sz="1900" baseline="-25000" dirty="0" err="1"/>
                  <a:t>Φ</a:t>
                </a:r>
                <a:r>
                  <a:rPr lang="en-US" sz="1900" i="1" dirty="0" err="1"/>
                  <a:t>l</a:t>
                </a:r>
                <a:r>
                  <a:rPr lang="en-US" sz="1900" dirty="0"/>
                  <a:t>(Φ, Ψ</a:t>
                </a:r>
                <a:r>
                  <a:rPr lang="en-US" sz="1900" baseline="30000" dirty="0"/>
                  <a:t>*</a:t>
                </a:r>
                <a:r>
                  <a:rPr lang="en-US" sz="1900" dirty="0"/>
                  <a:t> | </a:t>
                </a:r>
                <a:r>
                  <a:rPr lang="en-US" sz="1900" b="1" i="1" dirty="0"/>
                  <a:t>x</a:t>
                </a:r>
                <a:r>
                  <a:rPr lang="en-US" sz="1900" dirty="0"/>
                  <a:t>, </a:t>
                </a:r>
                <a:r>
                  <a:rPr lang="en-US" sz="1900" b="1" dirty="0"/>
                  <a:t>z</a:t>
                </a:r>
                <a:r>
                  <a:rPr lang="en-US" sz="1900" dirty="0"/>
                  <a:t>) is gradient of loss function </a:t>
                </a:r>
                <a:r>
                  <a:rPr lang="en-US" sz="1900" i="1" dirty="0"/>
                  <a:t>l</a:t>
                </a:r>
                <a:r>
                  <a:rPr lang="en-US" sz="1900" dirty="0"/>
                  <a:t>(Φ, Ψ</a:t>
                </a:r>
                <a:r>
                  <a:rPr lang="en-US" sz="1900" baseline="30000" dirty="0"/>
                  <a:t>*</a:t>
                </a:r>
                <a:r>
                  <a:rPr lang="en-US" sz="1900" dirty="0"/>
                  <a:t> | </a:t>
                </a:r>
                <a:r>
                  <a:rPr lang="en-US" sz="1900" b="1" i="1" dirty="0"/>
                  <a:t>x</a:t>
                </a:r>
                <a:r>
                  <a:rPr lang="en-US" sz="1900" dirty="0"/>
                  <a:t>, </a:t>
                </a:r>
                <a:r>
                  <a:rPr lang="en-US" sz="1900" b="1" dirty="0"/>
                  <a:t>z</a:t>
                </a:r>
                <a:r>
                  <a:rPr lang="en-US" sz="1900" dirty="0"/>
                  <a:t>) fixed Ψ</a:t>
                </a:r>
                <a:r>
                  <a:rPr lang="en-US" sz="1900" baseline="30000" dirty="0"/>
                  <a:t>*</a:t>
                </a:r>
                <a:r>
                  <a:rPr lang="en-US" sz="1900" dirty="0"/>
                  <a:t> with regard to generator parameter Φ and ∇</a:t>
                </a:r>
                <a:r>
                  <a:rPr lang="en-US" sz="1900" baseline="-25000" dirty="0" err="1"/>
                  <a:t>Ψ</a:t>
                </a:r>
                <a:r>
                  <a:rPr lang="en-US" sz="1900" i="1" dirty="0" err="1"/>
                  <a:t>l</a:t>
                </a:r>
                <a:r>
                  <a:rPr lang="en-US" sz="1900" dirty="0"/>
                  <a:t>(Φ</a:t>
                </a:r>
                <a:r>
                  <a:rPr lang="en-US" sz="1900" baseline="30000" dirty="0"/>
                  <a:t>*</a:t>
                </a:r>
                <a:r>
                  <a:rPr lang="en-US" sz="1900" dirty="0"/>
                  <a:t>, Ψ | </a:t>
                </a:r>
                <a:r>
                  <a:rPr lang="en-US" sz="1900" b="1" i="1" dirty="0"/>
                  <a:t>x</a:t>
                </a:r>
                <a:r>
                  <a:rPr lang="en-US" sz="1900" dirty="0"/>
                  <a:t>, </a:t>
                </a:r>
                <a:r>
                  <a:rPr lang="en-US" sz="1900" b="1" dirty="0"/>
                  <a:t>z</a:t>
                </a:r>
                <a:r>
                  <a:rPr lang="en-US" sz="1900" dirty="0"/>
                  <a:t>) is gradient of loss function </a:t>
                </a:r>
                <a:r>
                  <a:rPr lang="en-US" sz="1900" i="1" dirty="0"/>
                  <a:t>l</a:t>
                </a:r>
                <a:r>
                  <a:rPr lang="en-US" sz="1900" dirty="0"/>
                  <a:t>(Φ</a:t>
                </a:r>
                <a:r>
                  <a:rPr lang="en-US" sz="1900" baseline="30000" dirty="0"/>
                  <a:t>*</a:t>
                </a:r>
                <a:r>
                  <a:rPr lang="en-US" sz="1900" dirty="0"/>
                  <a:t>, Ψ | </a:t>
                </a:r>
                <a:r>
                  <a:rPr lang="en-US" sz="1900" b="1" i="1" dirty="0"/>
                  <a:t>x</a:t>
                </a:r>
                <a:r>
                  <a:rPr lang="en-US" sz="1900" dirty="0"/>
                  <a:t>, </a:t>
                </a:r>
                <a:r>
                  <a:rPr lang="en-US" sz="1900" b="1" dirty="0"/>
                  <a:t>z</a:t>
                </a:r>
                <a:r>
                  <a:rPr lang="en-US" sz="1900" dirty="0"/>
                  <a:t>) fixed Φ</a:t>
                </a:r>
                <a:r>
                  <a:rPr lang="en-US" sz="1900" baseline="30000" dirty="0"/>
                  <a:t>*</a:t>
                </a:r>
                <a:r>
                  <a:rPr lang="en-US" sz="1900" dirty="0"/>
                  <a:t> with regard to discriminator parameter Ψ as follows</a:t>
                </a:r>
                <a:r>
                  <a:rPr lang="en-US" sz="1900"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a:latin typeface="Cambria Math" panose="02040503050406030204" pitchFamily="18" charset="0"/>
                            </a:rPr>
                            <m:t>𝛻</m:t>
                          </m:r>
                        </m:e>
                        <m:sub>
                          <m:r>
                            <m:rPr>
                              <m:sty m:val="p"/>
                            </m:rPr>
                            <a:rPr lang="en-US" sz="1900">
                              <a:latin typeface="Cambria Math" panose="02040503050406030204" pitchFamily="18" charset="0"/>
                            </a:rPr>
                            <m:t>Φ</m:t>
                          </m:r>
                        </m:sub>
                      </m:sSub>
                      <m:r>
                        <a:rPr lang="en-US" sz="1900" i="1">
                          <a:latin typeface="Cambria Math" panose="02040503050406030204" pitchFamily="18" charset="0"/>
                        </a:rPr>
                        <m:t>𝑙</m:t>
                      </m:r>
                      <m:d>
                        <m:dPr>
                          <m:ctrlPr>
                            <a:rPr lang="en-US" sz="1900" i="1">
                              <a:latin typeface="Cambria Math" panose="02040503050406030204" pitchFamily="18" charset="0"/>
                            </a:rPr>
                          </m:ctrlPr>
                        </m:dPr>
                        <m:e>
                          <m:r>
                            <m:rPr>
                              <m:sty m:val="p"/>
                            </m:rPr>
                            <a:rPr lang="en-US" sz="1900">
                              <a:latin typeface="Cambria Math" panose="02040503050406030204" pitchFamily="18" charset="0"/>
                            </a:rPr>
                            <m:t>Φ</m:t>
                          </m:r>
                          <m:r>
                            <a:rPr lang="en-US" sz="1900">
                              <a:latin typeface="Cambria Math" panose="02040503050406030204" pitchFamily="18" charset="0"/>
                            </a:rPr>
                            <m:t>,</m:t>
                          </m:r>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Ψ</m:t>
                              </m:r>
                            </m:e>
                            <m:sup>
                              <m:r>
                                <a:rPr lang="en-US" sz="1900" i="1">
                                  <a:latin typeface="Cambria Math" panose="02040503050406030204" pitchFamily="18" charset="0"/>
                                </a:rPr>
                                <m:t>∗</m:t>
                              </m:r>
                            </m:sup>
                          </m:sSup>
                        </m:e>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𝑑𝑙</m:t>
                          </m:r>
                          <m:d>
                            <m:dPr>
                              <m:ctrlPr>
                                <a:rPr lang="en-US" sz="1900" i="1">
                                  <a:latin typeface="Cambria Math" panose="02040503050406030204" pitchFamily="18" charset="0"/>
                                </a:rPr>
                              </m:ctrlPr>
                            </m:dPr>
                            <m:e>
                              <m:r>
                                <m:rPr>
                                  <m:sty m:val="p"/>
                                </m:rPr>
                                <a:rPr lang="en-US" sz="1900">
                                  <a:latin typeface="Cambria Math" panose="02040503050406030204" pitchFamily="18" charset="0"/>
                                </a:rPr>
                                <m:t>Φ</m:t>
                              </m:r>
                              <m:r>
                                <a:rPr lang="en-US" sz="1900">
                                  <a:latin typeface="Cambria Math" panose="02040503050406030204" pitchFamily="18" charset="0"/>
                                </a:rPr>
                                <m:t>,</m:t>
                              </m:r>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Ψ</m:t>
                                  </m:r>
                                </m:e>
                                <m:sup>
                                  <m:r>
                                    <a:rPr lang="en-US" sz="1900" i="1">
                                      <a:latin typeface="Cambria Math" panose="02040503050406030204" pitchFamily="18" charset="0"/>
                                    </a:rPr>
                                    <m:t>∗</m:t>
                                  </m:r>
                                </m:sup>
                              </m:sSup>
                            </m:e>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num>
                        <m:den>
                          <m:r>
                            <a:rPr lang="en-US" sz="1900" i="1">
                              <a:latin typeface="Cambria Math" panose="02040503050406030204" pitchFamily="18" charset="0"/>
                            </a:rPr>
                            <m:t>𝑑</m:t>
                          </m:r>
                          <m:r>
                            <m:rPr>
                              <m:sty m:val="p"/>
                            </m:rPr>
                            <a:rPr lang="en-US" sz="1900">
                              <a:latin typeface="Cambria Math" panose="02040503050406030204" pitchFamily="18" charset="0"/>
                            </a:rPr>
                            <m:t>Φ</m:t>
                          </m:r>
                        </m:den>
                      </m:f>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1−</m:t>
                                  </m:r>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Ψ</m:t>
                                          </m:r>
                                        </m:e>
                                        <m:sup>
                                          <m:r>
                                            <a:rPr lang="en-US" sz="1900" i="1">
                                              <a:latin typeface="Cambria Math" panose="02040503050406030204" pitchFamily="18" charset="0"/>
                                            </a:rPr>
                                            <m:t>∗</m:t>
                                          </m:r>
                                        </m:sup>
                                      </m:sSup>
                                    </m:e>
                                  </m:d>
                                </m:e>
                              </m:d>
                            </m:e>
                          </m:func>
                        </m:num>
                        <m:den>
                          <m:r>
                            <a:rPr lang="en-US" sz="1900" i="1">
                              <a:latin typeface="Cambria Math" panose="02040503050406030204" pitchFamily="18" charset="0"/>
                            </a:rPr>
                            <m:t>𝜕</m:t>
                          </m:r>
                          <m:r>
                            <m:rPr>
                              <m:sty m:val="p"/>
                            </m:rPr>
                            <a:rPr lang="en-US" sz="1900">
                              <a:latin typeface="Cambria Math" panose="02040503050406030204" pitchFamily="18" charset="0"/>
                            </a:rPr>
                            <m:t>Φ</m:t>
                          </m:r>
                        </m:den>
                      </m:f>
                    </m:oMath>
                    <m:oMath xmlns:m="http://schemas.openxmlformats.org/officeDocument/2006/math">
                      <m:sSub>
                        <m:sSubPr>
                          <m:ctrlPr>
                            <a:rPr lang="en-US" sz="1900" i="1">
                              <a:latin typeface="Cambria Math" panose="02040503050406030204" pitchFamily="18" charset="0"/>
                            </a:rPr>
                          </m:ctrlPr>
                        </m:sSubPr>
                        <m:e>
                          <m:r>
                            <a:rPr lang="en-US" sz="1900">
                              <a:latin typeface="Cambria Math" panose="02040503050406030204" pitchFamily="18" charset="0"/>
                            </a:rPr>
                            <m:t>𝛻</m:t>
                          </m:r>
                        </m:e>
                        <m:sub>
                          <m:r>
                            <m:rPr>
                              <m:sty m:val="p"/>
                            </m:rPr>
                            <a:rPr lang="en-US" sz="1900">
                              <a:latin typeface="Cambria Math" panose="02040503050406030204" pitchFamily="18" charset="0"/>
                            </a:rPr>
                            <m:t>Ψ</m:t>
                          </m:r>
                        </m:sub>
                      </m:sSub>
                      <m:r>
                        <a:rPr lang="en-US" sz="1900" i="1">
                          <a:latin typeface="Cambria Math" panose="02040503050406030204" pitchFamily="18" charset="0"/>
                        </a:rPr>
                        <m:t>𝑙</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r>
                            <a:rPr lang="en-US" sz="1900">
                              <a:latin typeface="Cambria Math" panose="02040503050406030204" pitchFamily="18" charset="0"/>
                            </a:rPr>
                            <m:t>,</m:t>
                          </m:r>
                          <m:r>
                            <m:rPr>
                              <m:sty m:val="p"/>
                            </m:rPr>
                            <a:rPr lang="en-US" sz="1900">
                              <a:latin typeface="Cambria Math" panose="02040503050406030204" pitchFamily="18" charset="0"/>
                            </a:rPr>
                            <m:t>Ψ</m:t>
                          </m:r>
                        </m:e>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𝑑𝑙</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r>
                                <a:rPr lang="en-US" sz="1900">
                                  <a:latin typeface="Cambria Math" panose="02040503050406030204" pitchFamily="18" charset="0"/>
                                </a:rPr>
                                <m:t>,</m:t>
                              </m:r>
                              <m:r>
                                <m:rPr>
                                  <m:sty m:val="p"/>
                                </m:rPr>
                                <a:rPr lang="en-US" sz="1900">
                                  <a:latin typeface="Cambria Math" panose="02040503050406030204" pitchFamily="18" charset="0"/>
                                </a:rPr>
                                <m:t>Ψ</m:t>
                              </m:r>
                            </m:e>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num>
                        <m:den>
                          <m:r>
                            <a:rPr lang="en-US" sz="1900" i="1">
                              <a:latin typeface="Cambria Math" panose="02040503050406030204" pitchFamily="18" charset="0"/>
                            </a:rPr>
                            <m:t>𝑑</m:t>
                          </m:r>
                          <m:r>
                            <m:rPr>
                              <m:sty m:val="p"/>
                            </m:rPr>
                            <a:rPr lang="en-US" sz="1900">
                              <a:latin typeface="Cambria Math" panose="02040503050406030204" pitchFamily="18" charset="0"/>
                            </a:rPr>
                            <m:t>Ψ</m:t>
                          </m:r>
                        </m:den>
                      </m:f>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m:t>
                          </m:r>
                          <m:d>
                            <m:dPr>
                              <m:ctrlPr>
                                <a:rPr lang="en-US" sz="1900" i="1">
                                  <a:latin typeface="Cambria Math" panose="02040503050406030204" pitchFamily="18" charset="0"/>
                                </a:rPr>
                              </m:ctrlPr>
                            </m:dPr>
                            <m:e>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Ψ</m:t>
                                          </m:r>
                                        </m:e>
                                      </m:d>
                                    </m:e>
                                  </m:d>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1−</m:t>
                                      </m:r>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e>
                                          </m:d>
                                        </m:e>
                                        <m:e>
                                          <m:r>
                                            <m:rPr>
                                              <m:sty m:val="p"/>
                                            </m:rPr>
                                            <a:rPr lang="en-US" sz="1900">
                                              <a:latin typeface="Cambria Math" panose="02040503050406030204" pitchFamily="18" charset="0"/>
                                            </a:rPr>
                                            <m:t>Ψ</m:t>
                                          </m:r>
                                        </m:e>
                                      </m:d>
                                    </m:e>
                                  </m:d>
                                </m:e>
                              </m:func>
                            </m:e>
                          </m:d>
                        </m:num>
                        <m:den>
                          <m:r>
                            <a:rPr lang="en-US" sz="1900" i="1">
                              <a:latin typeface="Cambria Math" panose="02040503050406030204" pitchFamily="18" charset="0"/>
                            </a:rPr>
                            <m:t>𝜕</m:t>
                          </m:r>
                          <m:r>
                            <m:rPr>
                              <m:sty m:val="p"/>
                            </m:rPr>
                            <a:rPr lang="en-US" sz="1900">
                              <a:latin typeface="Cambria Math" panose="02040503050406030204" pitchFamily="18" charset="0"/>
                            </a:rPr>
                            <m:t>Ψ</m:t>
                          </m:r>
                        </m:den>
                      </m:f>
                    </m:oMath>
                  </m:oMathPara>
                </a14:m>
                <a:endParaRPr lang="en-US" sz="1900" dirty="0"/>
              </a:p>
              <a:p>
                <a:pPr marL="0" indent="0">
                  <a:buNone/>
                </a:pPr>
                <a:r>
                  <a:rPr lang="en-US" sz="1900" dirty="0"/>
                  <a:t>Therefore, the estimation equation is rewritten as follows</a:t>
                </a:r>
                <a:r>
                  <a:rPr lang="en-US" sz="19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rPr>
                          </m:ctrlPr>
                        </m:mPr>
                        <m:mr>
                          <m:e>
                            <m:r>
                              <m:rPr>
                                <m:sty m:val="p"/>
                              </m:rPr>
                              <a:rPr lang="en-US" sz="1900">
                                <a:latin typeface="Cambria Math" panose="02040503050406030204" pitchFamily="18" charset="0"/>
                              </a:rPr>
                              <m:t>Φ</m:t>
                            </m:r>
                            <m:r>
                              <a:rPr lang="en-US" sz="1900">
                                <a:latin typeface="Cambria Math" panose="02040503050406030204" pitchFamily="18" charset="0"/>
                              </a:rPr>
                              <m:t>=</m:t>
                            </m:r>
                            <m:r>
                              <m:rPr>
                                <m:sty m:val="p"/>
                              </m:rPr>
                              <a:rPr lang="en-US" sz="1900">
                                <a:latin typeface="Cambria Math" panose="02040503050406030204" pitchFamily="18" charset="0"/>
                              </a:rPr>
                              <m:t>Φ</m:t>
                            </m:r>
                            <m:r>
                              <a:rPr lang="en-US" sz="1900" i="1">
                                <a:latin typeface="Cambria Math" panose="02040503050406030204" pitchFamily="18" charset="0"/>
                              </a:rPr>
                              <m:t>−</m:t>
                            </m:r>
                            <m:r>
                              <a:rPr lang="en-US" sz="1900" i="1">
                                <a:latin typeface="Cambria Math" panose="02040503050406030204" pitchFamily="18" charset="0"/>
                              </a:rPr>
                              <m:t>𝛾</m:t>
                            </m:r>
                            <m:sSub>
                              <m:sSubPr>
                                <m:ctrlPr>
                                  <a:rPr lang="en-US" sz="1900" i="1">
                                    <a:latin typeface="Cambria Math" panose="02040503050406030204" pitchFamily="18" charset="0"/>
                                  </a:rPr>
                                </m:ctrlPr>
                              </m:sSubPr>
                              <m:e>
                                <m:r>
                                  <a:rPr lang="en-US" sz="1900">
                                    <a:latin typeface="Cambria Math" panose="02040503050406030204" pitchFamily="18" charset="0"/>
                                  </a:rPr>
                                  <m:t>𝛻</m:t>
                                </m:r>
                              </m:e>
                              <m:sub>
                                <m:r>
                                  <m:rPr>
                                    <m:sty m:val="p"/>
                                  </m:rPr>
                                  <a:rPr lang="en-US" sz="1900">
                                    <a:latin typeface="Cambria Math" panose="02040503050406030204" pitchFamily="18" charset="0"/>
                                  </a:rPr>
                                  <m:t>Φ</m:t>
                                </m:r>
                              </m:sub>
                            </m:sSub>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1−</m:t>
                                    </m:r>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Ψ</m:t>
                                            </m:r>
                                          </m:e>
                                          <m:sup>
                                            <m:r>
                                              <a:rPr lang="en-US" sz="1900" i="1">
                                                <a:latin typeface="Cambria Math" panose="02040503050406030204" pitchFamily="18" charset="0"/>
                                              </a:rPr>
                                              <m:t>∗</m:t>
                                            </m:r>
                                          </m:sup>
                                        </m:sSup>
                                      </m:e>
                                    </m:d>
                                  </m:e>
                                </m:d>
                              </m:e>
                            </m:func>
                          </m:e>
                        </m:mr>
                        <m:mr>
                          <m:e>
                            <m:r>
                              <m:rPr>
                                <m:sty m:val="p"/>
                              </m:rPr>
                              <a:rPr lang="en-US" sz="1900">
                                <a:latin typeface="Cambria Math" panose="02040503050406030204" pitchFamily="18" charset="0"/>
                              </a:rPr>
                              <m:t>Ψ</m:t>
                            </m:r>
                            <m:r>
                              <a:rPr lang="en-US" sz="1900">
                                <a:latin typeface="Cambria Math" panose="02040503050406030204" pitchFamily="18" charset="0"/>
                              </a:rPr>
                              <m:t>=</m:t>
                            </m:r>
                            <m:r>
                              <m:rPr>
                                <m:sty m:val="p"/>
                              </m:rPr>
                              <a:rPr lang="en-US" sz="1900">
                                <a:latin typeface="Cambria Math" panose="02040503050406030204" pitchFamily="18" charset="0"/>
                              </a:rPr>
                              <m:t>Ψ</m:t>
                            </m:r>
                            <m:r>
                              <a:rPr lang="en-US" sz="1900">
                                <a:latin typeface="Cambria Math" panose="02040503050406030204" pitchFamily="18" charset="0"/>
                              </a:rPr>
                              <m:t>+</m:t>
                            </m:r>
                            <m:r>
                              <a:rPr lang="en-US" sz="1900" i="1">
                                <a:latin typeface="Cambria Math" panose="02040503050406030204" pitchFamily="18" charset="0"/>
                              </a:rPr>
                              <m:t>𝛾</m:t>
                            </m:r>
                            <m:sSub>
                              <m:sSubPr>
                                <m:ctrlPr>
                                  <a:rPr lang="en-US" sz="1900" i="1">
                                    <a:latin typeface="Cambria Math" panose="02040503050406030204" pitchFamily="18" charset="0"/>
                                  </a:rPr>
                                </m:ctrlPr>
                              </m:sSubPr>
                              <m:e>
                                <m:r>
                                  <a:rPr lang="en-US" sz="1900">
                                    <a:latin typeface="Cambria Math" panose="02040503050406030204" pitchFamily="18" charset="0"/>
                                  </a:rPr>
                                  <m:t>𝛻</m:t>
                                </m:r>
                              </m:e>
                              <m:sub>
                                <m:r>
                                  <m:rPr>
                                    <m:sty m:val="p"/>
                                  </m:rPr>
                                  <a:rPr lang="en-US" sz="1900">
                                    <a:latin typeface="Cambria Math" panose="02040503050406030204" pitchFamily="18" charset="0"/>
                                  </a:rPr>
                                  <m:t>Ψ</m:t>
                                </m:r>
                              </m:sub>
                            </m:sSub>
                            <m:d>
                              <m:dPr>
                                <m:ctrlPr>
                                  <a:rPr lang="en-US" sz="1900" i="1">
                                    <a:latin typeface="Cambria Math" panose="02040503050406030204" pitchFamily="18" charset="0"/>
                                  </a:rPr>
                                </m:ctrlPr>
                              </m:dPr>
                              <m:e>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Ψ</m:t>
                                            </m:r>
                                          </m:e>
                                        </m:d>
                                      </m:e>
                                    </m:d>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1−</m:t>
                                        </m:r>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e>
                                            </m:d>
                                          </m:e>
                                          <m:e>
                                            <m:r>
                                              <m:rPr>
                                                <m:sty m:val="p"/>
                                              </m:rPr>
                                              <a:rPr lang="en-US" sz="1900">
                                                <a:latin typeface="Cambria Math" panose="02040503050406030204" pitchFamily="18" charset="0"/>
                                              </a:rPr>
                                              <m:t>Ψ</m:t>
                                            </m:r>
                                          </m:e>
                                        </m:d>
                                      </m:e>
                                    </m:d>
                                  </m:e>
                                </m:func>
                              </m:e>
                            </m:d>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4.4</m:t>
                          </m:r>
                        </m:e>
                      </m:d>
                    </m:oMath>
                  </m:oMathPara>
                </a14:m>
                <a:endParaRPr lang="en-US" sz="1900" dirty="0" smtClean="0"/>
              </a:p>
              <a:p>
                <a:pPr marL="0" indent="0">
                  <a:buNone/>
                </a:pPr>
                <a:r>
                  <a:rPr lang="en-US" sz="1900" dirty="0"/>
                  <a:t>According to equations above, real data </a:t>
                </a:r>
                <a:r>
                  <a:rPr lang="en-US" sz="1900" b="1" i="1" dirty="0"/>
                  <a:t>x</a:t>
                </a:r>
                <a:r>
                  <a:rPr lang="en-US" sz="1900" dirty="0"/>
                  <a:t> aims to maximize discriminator </a:t>
                </a:r>
                <a:r>
                  <a:rPr lang="en-US" sz="1900" i="1" dirty="0"/>
                  <a:t>d</a:t>
                </a:r>
                <a:r>
                  <a:rPr lang="en-US" sz="1900" dirty="0"/>
                  <a:t>(</a:t>
                </a:r>
                <a:r>
                  <a:rPr lang="en-US" sz="1900" b="1" i="1" dirty="0"/>
                  <a:t>x</a:t>
                </a:r>
                <a:r>
                  <a:rPr lang="en-US" sz="1900" dirty="0"/>
                  <a:t> | Ψ) and in opposite, generated data </a:t>
                </a:r>
                <a:r>
                  <a:rPr lang="en-US" sz="1900" b="1" i="1" dirty="0"/>
                  <a:t>x</a:t>
                </a:r>
                <a:r>
                  <a:rPr lang="en-US" sz="1900" dirty="0"/>
                  <a:t>’ = </a:t>
                </a:r>
                <a:r>
                  <a:rPr lang="en-US" sz="1900" i="1" dirty="0"/>
                  <a:t>g</a:t>
                </a:r>
                <a:r>
                  <a:rPr lang="en-US" sz="1900" dirty="0"/>
                  <a:t>(</a:t>
                </a:r>
                <a:r>
                  <a:rPr lang="en-US" sz="1900" b="1" dirty="0"/>
                  <a:t>z</a:t>
                </a:r>
                <a:r>
                  <a:rPr lang="en-US" sz="1900" dirty="0"/>
                  <a:t> | Φ) aims to minimize discriminator </a:t>
                </a:r>
                <a:r>
                  <a:rPr lang="en-US" sz="1900" i="1" dirty="0"/>
                  <a:t>d</a:t>
                </a:r>
                <a:r>
                  <a:rPr lang="en-US" sz="1900" dirty="0"/>
                  <a:t>(</a:t>
                </a:r>
                <a:r>
                  <a:rPr lang="en-US" sz="1900" b="1" i="1" dirty="0"/>
                  <a:t>x</a:t>
                </a:r>
                <a:r>
                  <a:rPr lang="en-US" sz="1900" dirty="0"/>
                  <a:t>’ | Ψ). Although both GAN and VAE use two DNNs for data generation but the underlying theory of GAN is slightly more succinct than VAE because there is no requirement of specifying probabilistic distribution </a:t>
                </a:r>
                <a:r>
                  <a:rPr lang="en-US" sz="1900" i="1" dirty="0"/>
                  <a:t>P</a:t>
                </a:r>
                <a:r>
                  <a:rPr lang="en-US" sz="1900" dirty="0"/>
                  <a:t>(</a:t>
                </a:r>
                <a:r>
                  <a:rPr lang="en-US" sz="1900" b="1" dirty="0"/>
                  <a:t>z</a:t>
                </a:r>
                <a:r>
                  <a:rPr lang="en-US" sz="1900" dirty="0"/>
                  <a:t>) of tractable </a:t>
                </a:r>
                <a:r>
                  <a:rPr lang="en-US" sz="1900" b="1" dirty="0"/>
                  <a:t>z</a:t>
                </a:r>
                <a:r>
                  <a:rPr lang="en-US" sz="1900" dirty="0"/>
                  <a:t>. As a convention, the gradient ∇</a:t>
                </a:r>
                <a:r>
                  <a:rPr lang="en-US" sz="1900" baseline="-25000" dirty="0"/>
                  <a:t>Φ</a:t>
                </a:r>
                <a:r>
                  <a:rPr lang="en-US" sz="1900" dirty="0"/>
                  <a:t>(log(1 – </a:t>
                </a:r>
                <a:r>
                  <a:rPr lang="en-US" sz="1900" i="1" dirty="0"/>
                  <a:t>d</a:t>
                </a:r>
                <a:r>
                  <a:rPr lang="en-US" sz="1900" dirty="0"/>
                  <a:t>(</a:t>
                </a:r>
                <a:r>
                  <a:rPr lang="en-US" sz="1900" i="1" dirty="0"/>
                  <a:t>g</a:t>
                </a:r>
                <a:r>
                  <a:rPr lang="en-US" sz="1900" dirty="0"/>
                  <a:t>(</a:t>
                </a:r>
                <a:r>
                  <a:rPr lang="en-US" sz="1900" b="1" dirty="0"/>
                  <a:t>z</a:t>
                </a:r>
                <a:r>
                  <a:rPr lang="en-US" sz="1900" dirty="0"/>
                  <a:t> | Φ) | Ψ</a:t>
                </a:r>
                <a:r>
                  <a:rPr lang="en-US" sz="1900" baseline="30000" dirty="0"/>
                  <a:t>*</a:t>
                </a:r>
                <a:r>
                  <a:rPr lang="en-US" sz="1900" dirty="0"/>
                  <a:t>))) related to generator parameter Θ is called generator gradient and the gradient ∇</a:t>
                </a:r>
                <a:r>
                  <a:rPr lang="en-US" sz="1900" baseline="-25000" dirty="0"/>
                  <a:t>Ψ</a:t>
                </a:r>
                <a:r>
                  <a:rPr lang="en-US" sz="1900" dirty="0"/>
                  <a:t>(log(</a:t>
                </a:r>
                <a:r>
                  <a:rPr lang="en-US" sz="1900" i="1" dirty="0"/>
                  <a:t>d</a:t>
                </a:r>
                <a:r>
                  <a:rPr lang="en-US" sz="1900" dirty="0"/>
                  <a:t>(</a:t>
                </a:r>
                <a:r>
                  <a:rPr lang="en-US" sz="1900" b="1" i="1" dirty="0"/>
                  <a:t>x</a:t>
                </a:r>
                <a:r>
                  <a:rPr lang="en-US" sz="1900" dirty="0"/>
                  <a:t> | Ψ)) + log(1 – </a:t>
                </a:r>
                <a:r>
                  <a:rPr lang="en-US" sz="1900" i="1" dirty="0"/>
                  <a:t>d</a:t>
                </a:r>
                <a:r>
                  <a:rPr lang="en-US" sz="1900" dirty="0"/>
                  <a:t>(</a:t>
                </a:r>
                <a:r>
                  <a:rPr lang="en-US" sz="1900" i="1" dirty="0"/>
                  <a:t>g</a:t>
                </a:r>
                <a:r>
                  <a:rPr lang="en-US" sz="1900" dirty="0"/>
                  <a:t>(</a:t>
                </a:r>
                <a:r>
                  <a:rPr lang="en-US" sz="1900" b="1" dirty="0"/>
                  <a:t>z</a:t>
                </a:r>
                <a:r>
                  <a:rPr lang="en-US" sz="1900" dirty="0"/>
                  <a:t> | Φ</a:t>
                </a:r>
                <a:r>
                  <a:rPr lang="en-US" sz="1900" baseline="30000" dirty="0"/>
                  <a:t>*</a:t>
                </a:r>
                <a:r>
                  <a:rPr lang="en-US" sz="1900" dirty="0"/>
                  <a:t>) | Ψ))) related to discriminator parameter Θ is called discriminator gradient.</a:t>
                </a:r>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458" t="-589" r="-458" b="-753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106</a:t>
            </a:fld>
            <a:endParaRPr lang="en-US"/>
          </a:p>
        </p:txBody>
      </p:sp>
    </p:spTree>
    <p:extLst>
      <p:ext uri="{BB962C8B-B14F-4D97-AF65-F5344CB8AC3E}">
        <p14:creationId xmlns:p14="http://schemas.microsoft.com/office/powerpoint/2010/main" val="6365326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600" dirty="0"/>
                  <a:t>Given epoch of size </a:t>
                </a:r>
                <a:r>
                  <a:rPr lang="en-US" sz="2600" i="1" dirty="0"/>
                  <a:t>N</a:t>
                </a:r>
                <a:r>
                  <a:rPr lang="en-US" sz="2600" dirty="0"/>
                  <a:t> is denoted as </a:t>
                </a:r>
                <a:r>
                  <a:rPr lang="en-US" sz="2600" b="1" i="1" dirty="0"/>
                  <a:t>D</a:t>
                </a:r>
                <a:r>
                  <a:rPr lang="en-US" sz="2600" dirty="0"/>
                  <a:t> = ((</a:t>
                </a:r>
                <a:r>
                  <a:rPr lang="en-US" sz="2600" b="1" i="1" dirty="0"/>
                  <a:t>x</a:t>
                </a:r>
                <a:r>
                  <a:rPr lang="en-US" sz="2600" baseline="30000" dirty="0"/>
                  <a:t>(1)</a:t>
                </a:r>
                <a:r>
                  <a:rPr lang="en-US" sz="2600" dirty="0"/>
                  <a:t>, </a:t>
                </a:r>
                <a:r>
                  <a:rPr lang="en-US" sz="2600" b="1" dirty="0"/>
                  <a:t>z</a:t>
                </a:r>
                <a:r>
                  <a:rPr lang="en-US" sz="2600" baseline="30000" dirty="0"/>
                  <a:t>(1)</a:t>
                </a:r>
                <a:r>
                  <a:rPr lang="en-US" sz="2600" dirty="0"/>
                  <a:t>), (</a:t>
                </a:r>
                <a:r>
                  <a:rPr lang="en-US" sz="2600" b="1" i="1" dirty="0"/>
                  <a:t>x</a:t>
                </a:r>
                <a:r>
                  <a:rPr lang="en-US" sz="2600" baseline="30000" dirty="0"/>
                  <a:t>(2)</a:t>
                </a:r>
                <a:r>
                  <a:rPr lang="en-US" sz="2600" dirty="0"/>
                  <a:t>, </a:t>
                </a:r>
                <a:r>
                  <a:rPr lang="en-US" sz="2600" b="1" dirty="0"/>
                  <a:t>z</a:t>
                </a:r>
                <a:r>
                  <a:rPr lang="en-US" sz="2600" baseline="30000" dirty="0"/>
                  <a:t>(2)</a:t>
                </a:r>
                <a:r>
                  <a:rPr lang="en-US" sz="2600" dirty="0"/>
                  <a:t>),…, (</a:t>
                </a:r>
                <a:r>
                  <a:rPr lang="en-US" sz="2600" b="1" i="1" dirty="0"/>
                  <a:t>x</a:t>
                </a:r>
                <a:r>
                  <a:rPr lang="en-US" sz="2600" baseline="30000" dirty="0"/>
                  <a:t>(</a:t>
                </a:r>
                <a:r>
                  <a:rPr lang="en-US" sz="2600" i="1" baseline="30000" dirty="0"/>
                  <a:t>N</a:t>
                </a:r>
                <a:r>
                  <a:rPr lang="en-US" sz="2600" baseline="30000" dirty="0"/>
                  <a:t>)</a:t>
                </a:r>
                <a:r>
                  <a:rPr lang="en-US" sz="2600" dirty="0"/>
                  <a:t>, </a:t>
                </a:r>
                <a:r>
                  <a:rPr lang="en-US" sz="2600" b="1" dirty="0"/>
                  <a:t>z</a:t>
                </a:r>
                <a:r>
                  <a:rPr lang="en-US" sz="2600" baseline="30000" dirty="0"/>
                  <a:t>(</a:t>
                </a:r>
                <a:r>
                  <a:rPr lang="en-US" sz="2600" i="1" baseline="30000" dirty="0"/>
                  <a:t>N</a:t>
                </a:r>
                <a:r>
                  <a:rPr lang="en-US" sz="2600" baseline="30000" dirty="0"/>
                  <a:t>)</a:t>
                </a:r>
                <a:r>
                  <a:rPr lang="en-US" sz="2600" dirty="0"/>
                  <a:t>)), the estimation equations of Φ and Ψ are extended exactly as epoch estimation at every iteration of SGD:</a:t>
                </a:r>
              </a:p>
              <a:p>
                <a:pPr marL="0" indent="0">
                  <a:buNone/>
                </a:pPr>
                <a14:m>
                  <m:oMathPara xmlns:m="http://schemas.openxmlformats.org/officeDocument/2006/math">
                    <m:oMathParaPr>
                      <m:jc m:val="centerGroup"/>
                    </m:oMathParaPr>
                    <m:oMath xmlns:m="http://schemas.openxmlformats.org/officeDocument/2006/math">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Φ</m:t>
                          </m:r>
                        </m:e>
                        <m:sup>
                          <m:d>
                            <m:dPr>
                              <m:ctrlPr>
                                <a:rPr lang="en-US" sz="2600" i="1">
                                  <a:latin typeface="Cambria Math" panose="02040503050406030204" pitchFamily="18" charset="0"/>
                                </a:rPr>
                              </m:ctrlPr>
                            </m:dPr>
                            <m:e>
                              <m:r>
                                <a:rPr lang="en-US" sz="2600" i="1">
                                  <a:latin typeface="Cambria Math" panose="02040503050406030204" pitchFamily="18" charset="0"/>
                                </a:rPr>
                                <m:t>𝑘</m:t>
                              </m:r>
                              <m:r>
                                <a:rPr lang="en-US" sz="2600" i="1">
                                  <a:latin typeface="Cambria Math" panose="02040503050406030204" pitchFamily="18" charset="0"/>
                                </a:rPr>
                                <m:t>+1</m:t>
                              </m:r>
                            </m:e>
                          </m:d>
                        </m:sup>
                      </m:sSup>
                      <m:r>
                        <a:rPr lang="en-US" sz="2600">
                          <a:latin typeface="Cambria Math" panose="02040503050406030204" pitchFamily="18" charset="0"/>
                        </a:rPr>
                        <m:t>=</m:t>
                      </m:r>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Φ</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r>
                        <a:rPr lang="en-US" sz="2600" i="1">
                          <a:latin typeface="Cambria Math" panose="02040503050406030204" pitchFamily="18" charset="0"/>
                        </a:rPr>
                        <m:t>−</m:t>
                      </m:r>
                      <m:r>
                        <a:rPr lang="en-US" sz="2600" i="1">
                          <a:latin typeface="Cambria Math" panose="02040503050406030204" pitchFamily="18" charset="0"/>
                        </a:rPr>
                        <m:t>𝛾</m:t>
                      </m:r>
                      <m:sSub>
                        <m:sSubPr>
                          <m:ctrlPr>
                            <a:rPr lang="en-US" sz="2600" i="1">
                              <a:latin typeface="Cambria Math" panose="02040503050406030204" pitchFamily="18" charset="0"/>
                            </a:rPr>
                          </m:ctrlPr>
                        </m:sSubPr>
                        <m:e>
                          <m:r>
                            <a:rPr lang="en-US" sz="2600">
                              <a:latin typeface="Cambria Math" panose="02040503050406030204" pitchFamily="18" charset="0"/>
                            </a:rPr>
                            <m:t>𝛻</m:t>
                          </m:r>
                        </m:e>
                        <m:sub>
                          <m:r>
                            <m:rPr>
                              <m:sty m:val="p"/>
                            </m:rPr>
                            <a:rPr lang="en-US" sz="2600">
                              <a:latin typeface="Cambria Math" panose="02040503050406030204" pitchFamily="18" charset="0"/>
                            </a:rPr>
                            <m:t>Φ</m:t>
                          </m:r>
                        </m:sub>
                      </m:sSub>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𝑁</m:t>
                          </m:r>
                        </m:den>
                      </m:f>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𝑁</m:t>
                          </m:r>
                        </m:sup>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log</m:t>
                              </m:r>
                            </m:fName>
                            <m:e>
                              <m:d>
                                <m:dPr>
                                  <m:ctrlPr>
                                    <a:rPr lang="en-US" sz="2600" i="1">
                                      <a:latin typeface="Cambria Math" panose="02040503050406030204" pitchFamily="18" charset="0"/>
                                    </a:rPr>
                                  </m:ctrlPr>
                                </m:dPr>
                                <m:e>
                                  <m:r>
                                    <a:rPr lang="en-US" sz="2600" i="1">
                                      <a:latin typeface="Cambria Math" panose="02040503050406030204" pitchFamily="18" charset="0"/>
                                    </a:rPr>
                                    <m:t>1−</m:t>
                                  </m:r>
                                  <m:r>
                                    <a:rPr lang="en-US" sz="2600" i="1">
                                      <a:latin typeface="Cambria Math" panose="02040503050406030204" pitchFamily="18" charset="0"/>
                                    </a:rPr>
                                    <m:t>𝑑</m:t>
                                  </m:r>
                                  <m:d>
                                    <m:dPr>
                                      <m:ctrlPr>
                                        <a:rPr lang="en-US" sz="2600" i="1">
                                          <a:latin typeface="Cambria Math" panose="02040503050406030204" pitchFamily="18" charset="0"/>
                                        </a:rPr>
                                      </m:ctrlPr>
                                    </m:dPr>
                                    <m:e>
                                      <m:r>
                                        <a:rPr lang="en-US" sz="2600" i="1">
                                          <a:latin typeface="Cambria Math" panose="02040503050406030204" pitchFamily="18" charset="0"/>
                                        </a:rPr>
                                        <m:t>𝑔</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a:latin typeface="Cambria Math" panose="02040503050406030204" pitchFamily="18" charset="0"/>
                                                </a:rPr>
                                                <m:t>𝒛</m:t>
                                              </m:r>
                                            </m:e>
                                            <m:sup>
                                              <m:d>
                                                <m:dPr>
                                                  <m:ctrlPr>
                                                    <a:rPr lang="en-US" sz="2600" i="1">
                                                      <a:latin typeface="Cambria Math" panose="02040503050406030204" pitchFamily="18" charset="0"/>
                                                    </a:rPr>
                                                  </m:ctrlPr>
                                                </m:dPr>
                                                <m:e>
                                                  <m:r>
                                                    <a:rPr lang="en-US" sz="2600" i="1">
                                                      <a:latin typeface="Cambria Math" panose="02040503050406030204" pitchFamily="18" charset="0"/>
                                                    </a:rPr>
                                                    <m:t>𝑖</m:t>
                                                  </m:r>
                                                </m:e>
                                              </m:d>
                                            </m:sup>
                                          </m:sSup>
                                        </m:e>
                                        <m:e>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Φ</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e>
                                    <m:e>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Ψ</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e>
                              </m:d>
                            </m:e>
                          </m:func>
                        </m:e>
                      </m:nary>
                    </m:oMath>
                    <m:oMath xmlns:m="http://schemas.openxmlformats.org/officeDocument/2006/math">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Ψ</m:t>
                          </m:r>
                        </m:e>
                        <m:sup>
                          <m:d>
                            <m:dPr>
                              <m:ctrlPr>
                                <a:rPr lang="en-US" sz="2600" i="1">
                                  <a:latin typeface="Cambria Math" panose="02040503050406030204" pitchFamily="18" charset="0"/>
                                </a:rPr>
                              </m:ctrlPr>
                            </m:dPr>
                            <m:e>
                              <m:r>
                                <a:rPr lang="en-US" sz="2600" i="1">
                                  <a:latin typeface="Cambria Math" panose="02040503050406030204" pitchFamily="18" charset="0"/>
                                </a:rPr>
                                <m:t>𝑘</m:t>
                              </m:r>
                              <m:r>
                                <a:rPr lang="en-US" sz="2600" i="1">
                                  <a:latin typeface="Cambria Math" panose="02040503050406030204" pitchFamily="18" charset="0"/>
                                </a:rPr>
                                <m:t>+1</m:t>
                              </m:r>
                            </m:e>
                          </m:d>
                        </m:sup>
                      </m:sSup>
                      <m:r>
                        <a:rPr lang="en-US" sz="2600">
                          <a:latin typeface="Cambria Math" panose="02040503050406030204" pitchFamily="18" charset="0"/>
                        </a:rPr>
                        <m:t>=</m:t>
                      </m:r>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Ψ</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r>
                        <a:rPr lang="en-US" sz="2600">
                          <a:latin typeface="Cambria Math" panose="02040503050406030204" pitchFamily="18" charset="0"/>
                        </a:rPr>
                        <m:t>+</m:t>
                      </m:r>
                      <m:r>
                        <a:rPr lang="en-US" sz="2600" i="1">
                          <a:latin typeface="Cambria Math" panose="02040503050406030204" pitchFamily="18" charset="0"/>
                        </a:rPr>
                        <m:t>𝛾</m:t>
                      </m:r>
                      <m:sSub>
                        <m:sSubPr>
                          <m:ctrlPr>
                            <a:rPr lang="en-US" sz="2600" i="1">
                              <a:latin typeface="Cambria Math" panose="02040503050406030204" pitchFamily="18" charset="0"/>
                            </a:rPr>
                          </m:ctrlPr>
                        </m:sSubPr>
                        <m:e>
                          <m:r>
                            <a:rPr lang="en-US" sz="2600">
                              <a:latin typeface="Cambria Math" panose="02040503050406030204" pitchFamily="18" charset="0"/>
                            </a:rPr>
                            <m:t>𝛻</m:t>
                          </m:r>
                        </m:e>
                        <m:sub>
                          <m:r>
                            <m:rPr>
                              <m:sty m:val="p"/>
                            </m:rPr>
                            <a:rPr lang="en-US" sz="2600">
                              <a:latin typeface="Cambria Math" panose="02040503050406030204" pitchFamily="18" charset="0"/>
                            </a:rPr>
                            <m:t>Ψ</m:t>
                          </m:r>
                        </m:sub>
                      </m:sSub>
                      <m:f>
                        <m:fPr>
                          <m:ctrlPr>
                            <a:rPr lang="en-US" sz="2600" i="1">
                              <a:latin typeface="Cambria Math" panose="02040503050406030204" pitchFamily="18" charset="0"/>
                            </a:rPr>
                          </m:ctrlPr>
                        </m:fPr>
                        <m:num>
                          <m:r>
                            <a:rPr lang="en-US" sz="2600" i="1">
                              <a:latin typeface="Cambria Math" panose="02040503050406030204" pitchFamily="18" charset="0"/>
                            </a:rPr>
                            <m:t>1</m:t>
                          </m:r>
                        </m:num>
                        <m:den>
                          <m:r>
                            <a:rPr lang="en-US" sz="2600" i="1">
                              <a:latin typeface="Cambria Math" panose="02040503050406030204" pitchFamily="18" charset="0"/>
                            </a:rPr>
                            <m:t>𝑁</m:t>
                          </m:r>
                        </m:den>
                      </m:f>
                      <m:nary>
                        <m:naryPr>
                          <m:chr m:val="∑"/>
                          <m:limLoc m:val="undOvr"/>
                          <m:ctrlPr>
                            <a:rPr lang="en-US" sz="2600" i="1">
                              <a:latin typeface="Cambria Math" panose="02040503050406030204" pitchFamily="18" charset="0"/>
                            </a:rPr>
                          </m:ctrlPr>
                        </m:naryPr>
                        <m:sub>
                          <m:r>
                            <a:rPr lang="en-US" sz="2600" i="1">
                              <a:latin typeface="Cambria Math" panose="02040503050406030204" pitchFamily="18" charset="0"/>
                            </a:rPr>
                            <m:t>𝑖</m:t>
                          </m:r>
                          <m:r>
                            <a:rPr lang="en-US" sz="2600" i="1">
                              <a:latin typeface="Cambria Math" panose="02040503050406030204" pitchFamily="18" charset="0"/>
                            </a:rPr>
                            <m:t>=1</m:t>
                          </m:r>
                        </m:sub>
                        <m:sup>
                          <m:r>
                            <a:rPr lang="en-US" sz="2600" i="1">
                              <a:latin typeface="Cambria Math" panose="02040503050406030204" pitchFamily="18" charset="0"/>
                            </a:rPr>
                            <m:t>𝑁</m:t>
                          </m:r>
                        </m:sup>
                        <m:e>
                          <m:d>
                            <m:dPr>
                              <m:ctrlPr>
                                <a:rPr lang="en-US" sz="2600" i="1">
                                  <a:latin typeface="Cambria Math" panose="02040503050406030204" pitchFamily="18" charset="0"/>
                                </a:rPr>
                              </m:ctrlPr>
                            </m:dPr>
                            <m:e>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log</m:t>
                                  </m:r>
                                </m:fName>
                                <m:e>
                                  <m:d>
                                    <m:dPr>
                                      <m:ctrlPr>
                                        <a:rPr lang="en-US" sz="2600" i="1">
                                          <a:latin typeface="Cambria Math" panose="02040503050406030204" pitchFamily="18" charset="0"/>
                                        </a:rPr>
                                      </m:ctrlPr>
                                    </m:dPr>
                                    <m:e>
                                      <m:r>
                                        <a:rPr lang="en-US" sz="2600" i="1">
                                          <a:latin typeface="Cambria Math" panose="02040503050406030204" pitchFamily="18" charset="0"/>
                                        </a:rPr>
                                        <m:t>𝑑</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a:latin typeface="Cambria Math" panose="02040503050406030204" pitchFamily="18" charset="0"/>
                                                </a:rPr>
                                                <m:t>𝒙</m:t>
                                              </m:r>
                                            </m:e>
                                            <m:sup>
                                              <m:d>
                                                <m:dPr>
                                                  <m:ctrlPr>
                                                    <a:rPr lang="en-US" sz="2600" i="1">
                                                      <a:latin typeface="Cambria Math" panose="02040503050406030204" pitchFamily="18" charset="0"/>
                                                    </a:rPr>
                                                  </m:ctrlPr>
                                                </m:dPr>
                                                <m:e>
                                                  <m:r>
                                                    <a:rPr lang="en-US" sz="2600" i="1">
                                                      <a:latin typeface="Cambria Math" panose="02040503050406030204" pitchFamily="18" charset="0"/>
                                                    </a:rPr>
                                                    <m:t>𝑖</m:t>
                                                  </m:r>
                                                </m:e>
                                              </m:d>
                                            </m:sup>
                                          </m:sSup>
                                        </m:e>
                                        <m:e>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Ψ</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e>
                                  </m:d>
                                </m:e>
                              </m:func>
                              <m:r>
                                <a:rPr lang="en-US" sz="2600" i="1">
                                  <a:latin typeface="Cambria Math" panose="02040503050406030204" pitchFamily="18" charset="0"/>
                                </a:rPr>
                                <m:t>+</m:t>
                              </m:r>
                              <m:func>
                                <m:funcPr>
                                  <m:ctrlPr>
                                    <a:rPr lang="en-US" sz="2600" i="1">
                                      <a:latin typeface="Cambria Math" panose="02040503050406030204" pitchFamily="18" charset="0"/>
                                    </a:rPr>
                                  </m:ctrlPr>
                                </m:funcPr>
                                <m:fName>
                                  <m:r>
                                    <m:rPr>
                                      <m:sty m:val="p"/>
                                    </m:rPr>
                                    <a:rPr lang="en-US" sz="2600">
                                      <a:latin typeface="Cambria Math" panose="02040503050406030204" pitchFamily="18" charset="0"/>
                                    </a:rPr>
                                    <m:t>log</m:t>
                                  </m:r>
                                </m:fName>
                                <m:e>
                                  <m:d>
                                    <m:dPr>
                                      <m:ctrlPr>
                                        <a:rPr lang="en-US" sz="2600" i="1">
                                          <a:latin typeface="Cambria Math" panose="02040503050406030204" pitchFamily="18" charset="0"/>
                                        </a:rPr>
                                      </m:ctrlPr>
                                    </m:dPr>
                                    <m:e>
                                      <m:r>
                                        <a:rPr lang="en-US" sz="2600" i="1">
                                          <a:latin typeface="Cambria Math" panose="02040503050406030204" pitchFamily="18" charset="0"/>
                                        </a:rPr>
                                        <m:t>1−</m:t>
                                      </m:r>
                                      <m:r>
                                        <a:rPr lang="en-US" sz="2600" i="1">
                                          <a:latin typeface="Cambria Math" panose="02040503050406030204" pitchFamily="18" charset="0"/>
                                        </a:rPr>
                                        <m:t>𝑑</m:t>
                                      </m:r>
                                      <m:d>
                                        <m:dPr>
                                          <m:ctrlPr>
                                            <a:rPr lang="en-US" sz="2600" i="1">
                                              <a:latin typeface="Cambria Math" panose="02040503050406030204" pitchFamily="18" charset="0"/>
                                            </a:rPr>
                                          </m:ctrlPr>
                                        </m:dPr>
                                        <m:e>
                                          <m:r>
                                            <a:rPr lang="en-US" sz="2600" i="1">
                                              <a:latin typeface="Cambria Math" panose="02040503050406030204" pitchFamily="18" charset="0"/>
                                            </a:rPr>
                                            <m:t>𝑔</m:t>
                                          </m:r>
                                          <m:d>
                                            <m:dPr>
                                              <m:ctrlPr>
                                                <a:rPr lang="en-US" sz="2600" i="1">
                                                  <a:latin typeface="Cambria Math" panose="02040503050406030204" pitchFamily="18" charset="0"/>
                                                </a:rPr>
                                              </m:ctrlPr>
                                            </m:dPr>
                                            <m:e>
                                              <m:sSup>
                                                <m:sSupPr>
                                                  <m:ctrlPr>
                                                    <a:rPr lang="en-US" sz="2600" b="1" i="1">
                                                      <a:latin typeface="Cambria Math" panose="02040503050406030204" pitchFamily="18" charset="0"/>
                                                    </a:rPr>
                                                  </m:ctrlPr>
                                                </m:sSupPr>
                                                <m:e>
                                                  <m:r>
                                                    <a:rPr lang="en-US" sz="2600" b="1" i="1">
                                                      <a:latin typeface="Cambria Math" panose="02040503050406030204" pitchFamily="18" charset="0"/>
                                                    </a:rPr>
                                                    <m:t>𝒛</m:t>
                                                  </m:r>
                                                </m:e>
                                                <m:sup>
                                                  <m:d>
                                                    <m:dPr>
                                                      <m:ctrlPr>
                                                        <a:rPr lang="en-US" sz="2600" i="1">
                                                          <a:latin typeface="Cambria Math" panose="02040503050406030204" pitchFamily="18" charset="0"/>
                                                        </a:rPr>
                                                      </m:ctrlPr>
                                                    </m:dPr>
                                                    <m:e>
                                                      <m:r>
                                                        <a:rPr lang="en-US" sz="2600" i="1">
                                                          <a:latin typeface="Cambria Math" panose="02040503050406030204" pitchFamily="18" charset="0"/>
                                                        </a:rPr>
                                                        <m:t>𝑖</m:t>
                                                      </m:r>
                                                    </m:e>
                                                  </m:d>
                                                </m:sup>
                                              </m:sSup>
                                            </m:e>
                                            <m:e>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Φ</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e>
                                        <m:e>
                                          <m:sSup>
                                            <m:sSupPr>
                                              <m:ctrlPr>
                                                <a:rPr lang="en-US" sz="2600" i="1">
                                                  <a:latin typeface="Cambria Math" panose="02040503050406030204" pitchFamily="18" charset="0"/>
                                                </a:rPr>
                                              </m:ctrlPr>
                                            </m:sSupPr>
                                            <m:e>
                                              <m:r>
                                                <m:rPr>
                                                  <m:sty m:val="p"/>
                                                </m:rPr>
                                                <a:rPr lang="en-US" sz="2600">
                                                  <a:latin typeface="Cambria Math" panose="02040503050406030204" pitchFamily="18" charset="0"/>
                                                </a:rPr>
                                                <m:t>Ψ</m:t>
                                              </m:r>
                                            </m:e>
                                            <m:sup>
                                              <m:d>
                                                <m:dPr>
                                                  <m:ctrlPr>
                                                    <a:rPr lang="en-US" sz="2600" i="1">
                                                      <a:latin typeface="Cambria Math" panose="02040503050406030204" pitchFamily="18" charset="0"/>
                                                    </a:rPr>
                                                  </m:ctrlPr>
                                                </m:dPr>
                                                <m:e>
                                                  <m:r>
                                                    <a:rPr lang="en-US" sz="2600" i="1">
                                                      <a:latin typeface="Cambria Math" panose="02040503050406030204" pitchFamily="18" charset="0"/>
                                                    </a:rPr>
                                                    <m:t>𝑘</m:t>
                                                  </m:r>
                                                </m:e>
                                              </m:d>
                                            </m:sup>
                                          </m:sSup>
                                        </m:e>
                                      </m:d>
                                    </m:e>
                                  </m:d>
                                </m:e>
                              </m:func>
                            </m:e>
                          </m:d>
                        </m:e>
                      </m:nary>
                    </m:oMath>
                  </m:oMathPara>
                </a14:m>
                <a:endParaRPr lang="en-US" sz="2600" dirty="0"/>
              </a:p>
              <a:p>
                <a:pPr marL="0" indent="0">
                  <a:buNone/>
                </a:pPr>
                <a:r>
                  <a:rPr lang="en-US" sz="2600" dirty="0"/>
                  <a:t>As a result, GAN trained with SGD is specified as follows: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915" t="-1060" r="-86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107</a:t>
            </a:fld>
            <a:endParaRPr lang="en-US"/>
          </a:p>
        </p:txBody>
      </p:sp>
    </p:spTree>
    <p:extLst>
      <p:ext uri="{BB962C8B-B14F-4D97-AF65-F5344CB8AC3E}">
        <p14:creationId xmlns:p14="http://schemas.microsoft.com/office/powerpoint/2010/main" val="41370252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100" dirty="0"/>
                  <a:t>Initialize Φ and Ψ and set </a:t>
                </a:r>
                <a:r>
                  <a:rPr lang="en-US" sz="2100" i="1" dirty="0"/>
                  <a:t>k</a:t>
                </a:r>
                <a:r>
                  <a:rPr lang="en-US" sz="2100" dirty="0"/>
                  <a:t> = 0.</a:t>
                </a:r>
              </a:p>
              <a:p>
                <a:pPr marL="0" indent="0">
                  <a:buNone/>
                </a:pPr>
                <a:r>
                  <a:rPr lang="en-US" sz="2100" dirty="0"/>
                  <a:t>Repeat</a:t>
                </a:r>
              </a:p>
              <a:p>
                <a:pPr indent="0">
                  <a:buNone/>
                </a:pPr>
                <a:r>
                  <a:rPr lang="en-US" sz="2100" dirty="0"/>
                  <a:t>Sampling epoch </a:t>
                </a:r>
                <a:r>
                  <a:rPr lang="en-US" sz="2100" b="1" i="1" dirty="0"/>
                  <a:t>X</a:t>
                </a:r>
                <a:r>
                  <a:rPr lang="en-US" sz="2100" i="1" dirty="0"/>
                  <a:t> </a:t>
                </a:r>
                <a:r>
                  <a:rPr lang="en-US" sz="2100" dirty="0"/>
                  <a:t>= (</a:t>
                </a:r>
                <a:r>
                  <a:rPr lang="en-US" sz="2100" b="1" i="1" dirty="0"/>
                  <a:t>x</a:t>
                </a:r>
                <a:r>
                  <a:rPr lang="en-US" sz="2100" baseline="30000" dirty="0"/>
                  <a:t>(1)</a:t>
                </a:r>
                <a:r>
                  <a:rPr lang="en-US" sz="2100" dirty="0"/>
                  <a:t>, </a:t>
                </a:r>
                <a:r>
                  <a:rPr lang="en-US" sz="2100" b="1" i="1" dirty="0"/>
                  <a:t>x</a:t>
                </a:r>
                <a:r>
                  <a:rPr lang="en-US" sz="2100" baseline="30000" dirty="0"/>
                  <a:t>(2)</a:t>
                </a:r>
                <a:r>
                  <a:rPr lang="en-US" sz="2100" dirty="0"/>
                  <a:t>,…, </a:t>
                </a:r>
                <a:r>
                  <a:rPr lang="en-US" sz="2100" b="1" i="1" dirty="0"/>
                  <a:t>x</a:t>
                </a:r>
                <a:r>
                  <a:rPr lang="en-US" sz="2100" baseline="30000" dirty="0"/>
                  <a:t>(</a:t>
                </a:r>
                <a:r>
                  <a:rPr lang="en-US" sz="2100" i="1" baseline="30000" dirty="0"/>
                  <a:t>N</a:t>
                </a:r>
                <a:r>
                  <a:rPr lang="en-US" sz="2100" baseline="30000" dirty="0"/>
                  <a:t>)</a:t>
                </a:r>
                <a:r>
                  <a:rPr lang="en-US" sz="2100" dirty="0"/>
                  <a:t>) or receiving epoch </a:t>
                </a:r>
                <a:r>
                  <a:rPr lang="en-US" sz="2100" b="1" i="1" dirty="0"/>
                  <a:t>X</a:t>
                </a:r>
                <a:r>
                  <a:rPr lang="en-US" sz="2100" dirty="0"/>
                  <a:t> from big data / data stream.</a:t>
                </a:r>
              </a:p>
              <a:p>
                <a:pPr indent="0">
                  <a:buNone/>
                </a:pPr>
                <a:r>
                  <a:rPr lang="en-US" sz="2100" dirty="0"/>
                  <a:t>Randomize random epoch </a:t>
                </a:r>
                <a:r>
                  <a:rPr lang="en-US" sz="2100" b="1" i="1" dirty="0"/>
                  <a:t>Z</a:t>
                </a:r>
                <a:r>
                  <a:rPr lang="en-US" sz="2100" i="1" dirty="0"/>
                  <a:t> </a:t>
                </a:r>
                <a:r>
                  <a:rPr lang="en-US" sz="2100" dirty="0"/>
                  <a:t>= (</a:t>
                </a:r>
                <a:r>
                  <a:rPr lang="en-US" sz="2100" b="1" dirty="0"/>
                  <a:t>z</a:t>
                </a:r>
                <a:r>
                  <a:rPr lang="en-US" sz="2100" baseline="30000" dirty="0"/>
                  <a:t>(1)</a:t>
                </a:r>
                <a:r>
                  <a:rPr lang="en-US" sz="2100" dirty="0"/>
                  <a:t>, </a:t>
                </a:r>
                <a:r>
                  <a:rPr lang="en-US" sz="2100" b="1" dirty="0"/>
                  <a:t>z</a:t>
                </a:r>
                <a:r>
                  <a:rPr lang="en-US" sz="2100" baseline="30000" dirty="0"/>
                  <a:t>(2)</a:t>
                </a:r>
                <a:r>
                  <a:rPr lang="en-US" sz="2100" dirty="0"/>
                  <a:t>,…, </a:t>
                </a:r>
                <a:r>
                  <a:rPr lang="en-US" sz="2100" b="1" dirty="0"/>
                  <a:t>z</a:t>
                </a:r>
                <a:r>
                  <a:rPr lang="en-US" sz="2100" baseline="30000" dirty="0"/>
                  <a:t>(</a:t>
                </a:r>
                <a:r>
                  <a:rPr lang="en-US" sz="2100" i="1" baseline="30000" dirty="0"/>
                  <a:t>N</a:t>
                </a:r>
                <a:r>
                  <a:rPr lang="en-US" sz="2100" baseline="30000" dirty="0"/>
                  <a:t>)</a:t>
                </a:r>
                <a:r>
                  <a:rPr lang="en-US" sz="2100" dirty="0"/>
                  <a:t>) from standard normal distribution </a:t>
                </a:r>
                <a:r>
                  <a:rPr lang="en-US" sz="2100" i="1" dirty="0"/>
                  <a:t>P</a:t>
                </a:r>
                <a:r>
                  <a:rPr lang="en-US" sz="2100" dirty="0"/>
                  <a:t>(</a:t>
                </a:r>
                <a:r>
                  <a:rPr lang="en-US" sz="2100" b="1" dirty="0"/>
                  <a:t>z</a:t>
                </a:r>
                <a:r>
                  <a:rPr lang="en-US" sz="2100" dirty="0"/>
                  <a:t>) = </a:t>
                </a:r>
                <a14:m>
                  <m:oMath xmlns:m="http://schemas.openxmlformats.org/officeDocument/2006/math">
                    <m:r>
                      <a:rPr lang="en-US" sz="2100" i="1">
                        <a:latin typeface="Cambria Math" panose="02040503050406030204" pitchFamily="18" charset="0"/>
                      </a:rPr>
                      <m:t>𝒩</m:t>
                    </m:r>
                  </m:oMath>
                </a14:m>
                <a:r>
                  <a:rPr lang="en-US" sz="2100" dirty="0"/>
                  <a:t>(</a:t>
                </a:r>
                <a:r>
                  <a:rPr lang="en-US" sz="2100" b="1" dirty="0"/>
                  <a:t>z</a:t>
                </a:r>
                <a:r>
                  <a:rPr lang="en-US" sz="2100" dirty="0"/>
                  <a:t> | </a:t>
                </a:r>
                <a:r>
                  <a:rPr lang="en-US" sz="2100" b="1" dirty="0"/>
                  <a:t>0</a:t>
                </a:r>
                <a:r>
                  <a:rPr lang="en-US" sz="2100" dirty="0"/>
                  <a:t>, </a:t>
                </a:r>
                <a:r>
                  <a:rPr lang="en-US" sz="2100" i="1" dirty="0"/>
                  <a:t>I</a:t>
                </a:r>
                <a:r>
                  <a:rPr lang="en-US" sz="2100" dirty="0"/>
                  <a:t>) with mean </a:t>
                </a:r>
                <a:r>
                  <a:rPr lang="en-US" sz="2100" b="1" dirty="0"/>
                  <a:t>0</a:t>
                </a:r>
                <a:r>
                  <a:rPr lang="en-US" sz="2100" dirty="0"/>
                  <a:t> and identity covariance matrix </a:t>
                </a:r>
                <a:r>
                  <a:rPr lang="en-US" sz="2100" i="1" dirty="0"/>
                  <a:t>I</a:t>
                </a:r>
                <a:r>
                  <a:rPr lang="en-US" sz="2100" dirty="0"/>
                  <a:t>.</a:t>
                </a:r>
              </a:p>
              <a:p>
                <a:pPr marL="0" indent="0">
                  <a:buNone/>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Φ</m:t>
                          </m:r>
                        </m:e>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p>
                      <m:r>
                        <a:rPr lang="en-US" sz="2100">
                          <a:latin typeface="Cambria Math" panose="02040503050406030204" pitchFamily="18" charset="0"/>
                        </a:rPr>
                        <m:t>=</m:t>
                      </m:r>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Φ</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r>
                        <a:rPr lang="en-US" sz="2100" i="1">
                          <a:latin typeface="Cambria Math" panose="02040503050406030204" pitchFamily="18" charset="0"/>
                        </a:rPr>
                        <m:t>−</m:t>
                      </m:r>
                      <m:r>
                        <a:rPr lang="en-US" sz="2100" i="1">
                          <a:latin typeface="Cambria Math" panose="02040503050406030204" pitchFamily="18" charset="0"/>
                        </a:rPr>
                        <m:t>𝛾</m:t>
                      </m:r>
                      <m:sSub>
                        <m:sSubPr>
                          <m:ctrlPr>
                            <a:rPr lang="en-US" sz="2100" i="1">
                              <a:latin typeface="Cambria Math" panose="02040503050406030204" pitchFamily="18" charset="0"/>
                            </a:rPr>
                          </m:ctrlPr>
                        </m:sSubPr>
                        <m:e>
                          <m:r>
                            <a:rPr lang="en-US" sz="2100">
                              <a:latin typeface="Cambria Math" panose="02040503050406030204" pitchFamily="18" charset="0"/>
                            </a:rPr>
                            <m:t>𝛻</m:t>
                          </m:r>
                        </m:e>
                        <m:sub>
                          <m:r>
                            <m:rPr>
                              <m:sty m:val="p"/>
                            </m:rPr>
                            <a:rPr lang="en-US" sz="2100">
                              <a:latin typeface="Cambria Math" panose="02040503050406030204" pitchFamily="18" charset="0"/>
                            </a:rPr>
                            <m:t>Φ</m:t>
                          </m:r>
                        </m:sub>
                      </m:sSub>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𝑁</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𝑖</m:t>
                          </m:r>
                          <m:r>
                            <a:rPr lang="en-US" sz="2100" i="1">
                              <a:latin typeface="Cambria Math" panose="02040503050406030204" pitchFamily="18" charset="0"/>
                            </a:rPr>
                            <m:t>=1</m:t>
                          </m:r>
                        </m:sub>
                        <m:sup>
                          <m:r>
                            <a:rPr lang="en-US" sz="2100" i="1">
                              <a:latin typeface="Cambria Math" panose="02040503050406030204" pitchFamily="18" charset="0"/>
                            </a:rPr>
                            <m:t>𝑁</m:t>
                          </m:r>
                        </m:sup>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d>
                                <m:dPr>
                                  <m:ctrlPr>
                                    <a:rPr lang="en-US" sz="2100" i="1">
                                      <a:latin typeface="Cambria Math" panose="02040503050406030204" pitchFamily="18" charset="0"/>
                                    </a:rPr>
                                  </m:ctrlPr>
                                </m:dPr>
                                <m:e>
                                  <m:r>
                                    <a:rPr lang="en-US" sz="2100" i="1">
                                      <a:latin typeface="Cambria Math" panose="02040503050406030204" pitchFamily="18" charset="0"/>
                                    </a:rPr>
                                    <m:t>1−</m:t>
                                  </m:r>
                                  <m:r>
                                    <a:rPr lang="en-US" sz="2100" i="1">
                                      <a:latin typeface="Cambria Math" panose="02040503050406030204" pitchFamily="18" charset="0"/>
                                    </a:rPr>
                                    <m:t>𝑑</m:t>
                                  </m:r>
                                  <m:d>
                                    <m:dPr>
                                      <m:ctrlPr>
                                        <a:rPr lang="en-US" sz="2100" i="1">
                                          <a:latin typeface="Cambria Math" panose="02040503050406030204" pitchFamily="18" charset="0"/>
                                        </a:rPr>
                                      </m:ctrlPr>
                                    </m:dPr>
                                    <m:e>
                                      <m:r>
                                        <a:rPr lang="en-US" sz="2100" i="1">
                                          <a:latin typeface="Cambria Math" panose="02040503050406030204" pitchFamily="18" charset="0"/>
                                        </a:rPr>
                                        <m:t>𝑔</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e>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Φ</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e>
                                    <m:e>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Ψ</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e>
                              </m:d>
                            </m:e>
                          </m:func>
                        </m:e>
                      </m:nary>
                    </m:oMath>
                    <m:oMath xmlns:m="http://schemas.openxmlformats.org/officeDocument/2006/math">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Ψ</m:t>
                          </m:r>
                        </m:e>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p>
                      <m:r>
                        <a:rPr lang="en-US" sz="2100">
                          <a:latin typeface="Cambria Math" panose="02040503050406030204" pitchFamily="18" charset="0"/>
                        </a:rPr>
                        <m:t>=</m:t>
                      </m:r>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Ψ</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r>
                        <a:rPr lang="en-US" sz="2100">
                          <a:latin typeface="Cambria Math" panose="02040503050406030204" pitchFamily="18" charset="0"/>
                        </a:rPr>
                        <m:t>+</m:t>
                      </m:r>
                      <m:r>
                        <a:rPr lang="en-US" sz="2100" i="1">
                          <a:latin typeface="Cambria Math" panose="02040503050406030204" pitchFamily="18" charset="0"/>
                        </a:rPr>
                        <m:t>𝛾</m:t>
                      </m:r>
                      <m:sSub>
                        <m:sSubPr>
                          <m:ctrlPr>
                            <a:rPr lang="en-US" sz="2100" i="1">
                              <a:latin typeface="Cambria Math" panose="02040503050406030204" pitchFamily="18" charset="0"/>
                            </a:rPr>
                          </m:ctrlPr>
                        </m:sSubPr>
                        <m:e>
                          <m:r>
                            <a:rPr lang="en-US" sz="2100">
                              <a:latin typeface="Cambria Math" panose="02040503050406030204" pitchFamily="18" charset="0"/>
                            </a:rPr>
                            <m:t>𝛻</m:t>
                          </m:r>
                        </m:e>
                        <m:sub>
                          <m:r>
                            <m:rPr>
                              <m:sty m:val="p"/>
                            </m:rPr>
                            <a:rPr lang="en-US" sz="2100">
                              <a:latin typeface="Cambria Math" panose="02040503050406030204" pitchFamily="18" charset="0"/>
                            </a:rPr>
                            <m:t>Ψ</m:t>
                          </m:r>
                        </m:sub>
                      </m:sSub>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𝑁</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𝑖</m:t>
                          </m:r>
                          <m:r>
                            <a:rPr lang="en-US" sz="2100" i="1">
                              <a:latin typeface="Cambria Math" panose="02040503050406030204" pitchFamily="18" charset="0"/>
                            </a:rPr>
                            <m:t>=1</m:t>
                          </m:r>
                        </m:sub>
                        <m:sup>
                          <m:r>
                            <a:rPr lang="en-US" sz="2100" i="1">
                              <a:latin typeface="Cambria Math" panose="02040503050406030204" pitchFamily="18" charset="0"/>
                            </a:rPr>
                            <m:t>𝑁</m:t>
                          </m:r>
                        </m:sup>
                        <m:e>
                          <m:d>
                            <m:dPr>
                              <m:ctrlPr>
                                <a:rPr lang="en-US" sz="2100" i="1">
                                  <a:latin typeface="Cambria Math" panose="02040503050406030204" pitchFamily="18" charset="0"/>
                                </a:rPr>
                              </m:ctrlPr>
                            </m:dPr>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d>
                                    <m:dPr>
                                      <m:ctrlPr>
                                        <a:rPr lang="en-US" sz="2100" i="1">
                                          <a:latin typeface="Cambria Math" panose="02040503050406030204" pitchFamily="18" charset="0"/>
                                        </a:rPr>
                                      </m:ctrlPr>
                                    </m:dPr>
                                    <m:e>
                                      <m:r>
                                        <a:rPr lang="en-US" sz="2100" i="1">
                                          <a:latin typeface="Cambria Math" panose="02040503050406030204" pitchFamily="18" charset="0"/>
                                        </a:rPr>
                                        <m:t>𝑑</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e>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Ψ</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e>
                                  </m:d>
                                </m:e>
                              </m:func>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d>
                                    <m:dPr>
                                      <m:ctrlPr>
                                        <a:rPr lang="en-US" sz="2100" i="1">
                                          <a:latin typeface="Cambria Math" panose="02040503050406030204" pitchFamily="18" charset="0"/>
                                        </a:rPr>
                                      </m:ctrlPr>
                                    </m:dPr>
                                    <m:e>
                                      <m:r>
                                        <a:rPr lang="en-US" sz="2100" i="1">
                                          <a:latin typeface="Cambria Math" panose="02040503050406030204" pitchFamily="18" charset="0"/>
                                        </a:rPr>
                                        <m:t>1−</m:t>
                                      </m:r>
                                      <m:r>
                                        <a:rPr lang="en-US" sz="2100" i="1">
                                          <a:latin typeface="Cambria Math" panose="02040503050406030204" pitchFamily="18" charset="0"/>
                                        </a:rPr>
                                        <m:t>𝑑</m:t>
                                      </m:r>
                                      <m:d>
                                        <m:dPr>
                                          <m:ctrlPr>
                                            <a:rPr lang="en-US" sz="2100" i="1">
                                              <a:latin typeface="Cambria Math" panose="02040503050406030204" pitchFamily="18" charset="0"/>
                                            </a:rPr>
                                          </m:ctrlPr>
                                        </m:dPr>
                                        <m:e>
                                          <m:r>
                                            <a:rPr lang="en-US" sz="2100" i="1">
                                              <a:latin typeface="Cambria Math" panose="02040503050406030204" pitchFamily="18" charset="0"/>
                                            </a:rPr>
                                            <m:t>𝑔</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e>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Φ</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e>
                                        <m:e>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Ψ</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e>
                                  </m:d>
                                </m:e>
                              </m:func>
                            </m:e>
                          </m:d>
                        </m:e>
                      </m:nary>
                    </m:oMath>
                  </m:oMathPara>
                </a14:m>
                <a:endParaRPr lang="en-US" sz="2100" dirty="0"/>
              </a:p>
              <a:p>
                <a:pPr indent="0">
                  <a:buNone/>
                </a:pPr>
                <a:r>
                  <a:rPr lang="en-US" sz="2100" dirty="0"/>
                  <a:t>Increase </a:t>
                </a:r>
                <a:r>
                  <a:rPr lang="en-US" sz="2100" i="1" dirty="0"/>
                  <a:t>k</a:t>
                </a:r>
                <a:r>
                  <a:rPr lang="en-US" sz="2100" dirty="0"/>
                  <a:t> = </a:t>
                </a:r>
                <a:r>
                  <a:rPr lang="en-US" sz="2100" i="1" dirty="0"/>
                  <a:t>k +</a:t>
                </a:r>
                <a:r>
                  <a:rPr lang="en-US" sz="2100" dirty="0"/>
                  <a:t> 1.</a:t>
                </a:r>
              </a:p>
              <a:p>
                <a:pPr marL="0" indent="0">
                  <a:buNone/>
                </a:pPr>
                <a:r>
                  <a:rPr lang="en-US" sz="2100" dirty="0"/>
                  <a:t>Until some terminating conditions are met.</a:t>
                </a:r>
              </a:p>
              <a:p>
                <a:pPr marL="0" indent="0">
                  <a:buNone/>
                </a:pPr>
                <a:r>
                  <a:rPr lang="en-US" sz="2100" dirty="0"/>
                  <a:t>Note, a terminating condition is customized, for example, parameters Φ and Ψ are not changed significantly or there is no more coming epoch </a:t>
                </a:r>
                <a:r>
                  <a:rPr lang="en-US" sz="2100" b="1" i="1" dirty="0"/>
                  <a:t>X</a:t>
                </a:r>
                <a:r>
                  <a:rPr lang="en-US" sz="2100" dirty="0"/>
                  <a:t>. Moreover, the index </a:t>
                </a:r>
                <a:r>
                  <a:rPr lang="en-US" sz="2100" i="1" dirty="0"/>
                  <a:t>k</a:t>
                </a:r>
                <a:r>
                  <a:rPr lang="en-US" sz="2100" dirty="0"/>
                  <a:t> indicates time point as well as iteration of SGD.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611" t="-707" r="-5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108</a:t>
            </a:fld>
            <a:endParaRPr lang="en-US"/>
          </a:p>
        </p:txBody>
      </p:sp>
    </p:spTree>
    <p:extLst>
      <p:ext uri="{BB962C8B-B14F-4D97-AF65-F5344CB8AC3E}">
        <p14:creationId xmlns:p14="http://schemas.microsoft.com/office/powerpoint/2010/main" val="1626417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400" dirty="0"/>
                  <a:t>Recall that the estimation equations of generator parameter Φ and discriminator parameter Ψ are:</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Φ</m:t>
                      </m:r>
                      <m:r>
                        <a:rPr lang="en-US" sz="2400">
                          <a:latin typeface="Cambria Math" panose="02040503050406030204" pitchFamily="18" charset="0"/>
                        </a:rPr>
                        <m:t>=</m:t>
                      </m:r>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i="1">
                          <a:latin typeface="Cambria Math" panose="02040503050406030204" pitchFamily="18" charset="0"/>
                        </a:rPr>
                        <m:t>𝛾</m:t>
                      </m:r>
                      <m:sSub>
                        <m:sSubPr>
                          <m:ctrlPr>
                            <a:rPr lang="en-US" sz="2400" i="1">
                              <a:latin typeface="Cambria Math" panose="02040503050406030204" pitchFamily="18" charset="0"/>
                            </a:rPr>
                          </m:ctrlPr>
                        </m:sSubPr>
                        <m:e>
                          <m:r>
                            <a:rPr lang="en-US" sz="2400">
                              <a:latin typeface="Cambria Math" panose="02040503050406030204" pitchFamily="18" charset="0"/>
                            </a:rPr>
                            <m:t>𝛻</m:t>
                          </m:r>
                        </m:e>
                        <m:sub>
                          <m:r>
                            <m:rPr>
                              <m:sty m:val="p"/>
                            </m:rPr>
                            <a:rPr lang="en-US" sz="2400">
                              <a:latin typeface="Cambria Math" panose="02040503050406030204" pitchFamily="18" charset="0"/>
                            </a:rPr>
                            <m:t>Φ</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e>
                          </m:d>
                        </m:e>
                      </m:func>
                    </m:oMath>
                    <m:oMath xmlns:m="http://schemas.openxmlformats.org/officeDocument/2006/math">
                      <m:r>
                        <m:rPr>
                          <m:sty m:val="p"/>
                        </m:rPr>
                        <a:rPr lang="en-US" sz="2400">
                          <a:latin typeface="Cambria Math" panose="02040503050406030204" pitchFamily="18" charset="0"/>
                        </a:rPr>
                        <m:t>Ψ</m:t>
                      </m:r>
                      <m:r>
                        <a:rPr lang="en-US" sz="2400">
                          <a:latin typeface="Cambria Math" panose="02040503050406030204" pitchFamily="18" charset="0"/>
                        </a:rPr>
                        <m:t>=</m:t>
                      </m:r>
                      <m:r>
                        <m:rPr>
                          <m:sty m:val="p"/>
                        </m:rPr>
                        <a:rPr lang="en-US" sz="2400">
                          <a:latin typeface="Cambria Math" panose="02040503050406030204" pitchFamily="18" charset="0"/>
                        </a:rPr>
                        <m:t>Ψ</m:t>
                      </m:r>
                      <m:r>
                        <a:rPr lang="en-US" sz="2400">
                          <a:latin typeface="Cambria Math" panose="02040503050406030204" pitchFamily="18" charset="0"/>
                        </a:rPr>
                        <m:t>+</m:t>
                      </m:r>
                      <m:r>
                        <a:rPr lang="en-US" sz="2400" i="1">
                          <a:latin typeface="Cambria Math" panose="02040503050406030204" pitchFamily="18" charset="0"/>
                        </a:rPr>
                        <m:t>𝛾</m:t>
                      </m:r>
                      <m:sSub>
                        <m:sSubPr>
                          <m:ctrlPr>
                            <a:rPr lang="en-US" sz="2400" i="1">
                              <a:latin typeface="Cambria Math" panose="02040503050406030204" pitchFamily="18" charset="0"/>
                            </a:rPr>
                          </m:ctrlPr>
                        </m:sSubPr>
                        <m:e>
                          <m:r>
                            <a:rPr lang="en-US" sz="2400">
                              <a:latin typeface="Cambria Math" panose="02040503050406030204" pitchFamily="18" charset="0"/>
                            </a:rPr>
                            <m:t>𝛻</m:t>
                          </m:r>
                        </m:e>
                        <m:sub>
                          <m:r>
                            <m:rPr>
                              <m:sty m:val="p"/>
                            </m:rPr>
                            <a:rPr lang="en-US" sz="2400">
                              <a:latin typeface="Cambria Math" panose="02040503050406030204" pitchFamily="18" charset="0"/>
                            </a:rPr>
                            <m:t>Ψ</m:t>
                          </m:r>
                        </m:sub>
                      </m:sSub>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Ψ</m:t>
                                      </m:r>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m:t>
                                              </m:r>
                                            </m:sup>
                                          </m:sSup>
                                        </m:e>
                                      </m:d>
                                    </m:e>
                                    <m:e>
                                      <m:r>
                                        <m:rPr>
                                          <m:sty m:val="p"/>
                                        </m:rPr>
                                        <a:rPr lang="en-US" sz="2400">
                                          <a:latin typeface="Cambria Math" panose="02040503050406030204" pitchFamily="18" charset="0"/>
                                        </a:rPr>
                                        <m:t>Ψ</m:t>
                                      </m:r>
                                    </m:e>
                                  </m:d>
                                </m:e>
                              </m:d>
                            </m:e>
                          </m:func>
                        </m:e>
                      </m:d>
                    </m:oMath>
                  </m:oMathPara>
                </a14:m>
                <a:endParaRPr lang="en-US" sz="2400" dirty="0"/>
              </a:p>
              <a:p>
                <a:pPr marL="0" indent="0">
                  <a:buNone/>
                </a:pPr>
                <a:r>
                  <a:rPr lang="en-US" sz="2400" dirty="0"/>
                  <a:t>It is necessary to calculate generator gradient and discriminator gradient. Indeed, we have:</a:t>
                </a: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m:t>
                          </m:r>
                        </m:e>
                        <m:sub>
                          <m:r>
                            <m:rPr>
                              <m:sty m:val="p"/>
                            </m:rPr>
                            <a:rPr lang="en-US" sz="2400">
                              <a:latin typeface="Cambria Math" panose="02040503050406030204" pitchFamily="18" charset="0"/>
                            </a:rPr>
                            <m:t>Φ</m:t>
                          </m:r>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e>
                          </m:d>
                        </m:e>
                      </m:fun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e>
                              </m:d>
                            </m:e>
                          </m:func>
                        </m:num>
                        <m:den>
                          <m:r>
                            <a:rPr lang="en-US" sz="2400" i="1">
                              <a:latin typeface="Cambria Math" panose="02040503050406030204" pitchFamily="18" charset="0"/>
                            </a:rPr>
                            <m:t>𝜕</m:t>
                          </m:r>
                          <m:r>
                            <m:rPr>
                              <m:sty m:val="p"/>
                            </m:rPr>
                            <a:rPr lang="en-US" sz="2400">
                              <a:latin typeface="Cambria Math" panose="02040503050406030204" pitchFamily="18" charset="0"/>
                            </a:rPr>
                            <m:t>Φ</m:t>
                          </m:r>
                        </m:den>
                      </m:f>
                      <m:r>
                        <a:rPr lang="en-US" sz="2400" i="1">
                          <a:latin typeface="Cambria Math" panose="02040503050406030204" pitchFamily="18" charset="0"/>
                        </a:rPr>
                        <m:t>=−</m:t>
                      </m:r>
                      <m:f>
                        <m:fPr>
                          <m:ctrlPr>
                            <a:rPr lang="en-US" sz="2400" i="1">
                              <a:latin typeface="Cambria Math" panose="02040503050406030204" pitchFamily="18" charset="0"/>
                            </a:rPr>
                          </m:ctrlPr>
                        </m:fPr>
                        <m:num>
                          <m:f>
                            <m:fPr>
                              <m:type m:val="lin"/>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num>
                            <m:den>
                              <m:r>
                                <a:rPr lang="en-US" sz="2400" i="1">
                                  <a:latin typeface="Cambria Math" panose="02040503050406030204" pitchFamily="18" charset="0"/>
                                </a:rPr>
                                <m:t>𝜕</m:t>
                              </m:r>
                              <m:r>
                                <m:rPr>
                                  <m:sty m:val="p"/>
                                </m:rPr>
                                <a:rPr lang="en-US" sz="2400">
                                  <a:latin typeface="Cambria Math" panose="02040503050406030204" pitchFamily="18" charset="0"/>
                                </a:rPr>
                                <m:t>Φ</m:t>
                              </m:r>
                            </m:den>
                          </m:f>
                        </m:num>
                        <m:den>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den>
                      </m:f>
                    </m:oMath>
                  </m:oMathPara>
                </a14:m>
                <a:endParaRPr lang="en-US" sz="2400" dirty="0"/>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m:t>
                          </m:r>
                        </m:e>
                        <m:sub>
                          <m:r>
                            <m:rPr>
                              <m:sty m:val="p"/>
                            </m:rPr>
                            <a:rPr lang="en-US" sz="2400">
                              <a:latin typeface="Cambria Math" panose="02040503050406030204" pitchFamily="18" charset="0"/>
                            </a:rPr>
                            <m:t>Ψ</m:t>
                          </m:r>
                        </m:sub>
                      </m:sSub>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Ψ</m:t>
                                      </m:r>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m:t>
                                              </m:r>
                                            </m:sup>
                                          </m:sSup>
                                        </m:e>
                                      </m:d>
                                    </m:e>
                                    <m:e>
                                      <m:r>
                                        <m:rPr>
                                          <m:sty m:val="p"/>
                                        </m:rPr>
                                        <a:rPr lang="en-US" sz="2400">
                                          <a:latin typeface="Cambria Math" panose="02040503050406030204" pitchFamily="18" charset="0"/>
                                        </a:rPr>
                                        <m:t>Ψ</m:t>
                                      </m:r>
                                    </m:e>
                                  </m:d>
                                </m:e>
                              </m:d>
                            </m:e>
                          </m:func>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Ψ</m:t>
                                          </m:r>
                                        </m:e>
                                      </m:d>
                                    </m:e>
                                  </m:d>
                                </m:e>
                              </m:func>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m:t>
                                                  </m:r>
                                                </m:sup>
                                              </m:sSup>
                                            </m:e>
                                          </m:d>
                                        </m:e>
                                        <m:e>
                                          <m:r>
                                            <m:rPr>
                                              <m:sty m:val="p"/>
                                            </m:rPr>
                                            <a:rPr lang="en-US" sz="2400">
                                              <a:latin typeface="Cambria Math" panose="02040503050406030204" pitchFamily="18" charset="0"/>
                                            </a:rPr>
                                            <m:t>Ψ</m:t>
                                          </m:r>
                                        </m:e>
                                      </m:d>
                                    </m:e>
                                  </m:d>
                                </m:e>
                              </m:func>
                            </m:e>
                          </m:d>
                        </m:num>
                        <m:den>
                          <m:r>
                            <a:rPr lang="en-US" sz="2400" i="1">
                              <a:latin typeface="Cambria Math" panose="02040503050406030204" pitchFamily="18" charset="0"/>
                            </a:rPr>
                            <m:t>𝜕</m:t>
                          </m:r>
                          <m:r>
                            <m:rPr>
                              <m:sty m:val="p"/>
                            </m:rPr>
                            <a:rPr lang="en-US" sz="2400">
                              <a:latin typeface="Cambria Math" panose="02040503050406030204" pitchFamily="18" charset="0"/>
                            </a:rPr>
                            <m:t>Ψ</m:t>
                          </m:r>
                        </m:den>
                      </m:f>
                      <m:r>
                        <a:rPr lang="en-US" sz="2400" i="1">
                          <a:latin typeface="Cambria Math" panose="02040503050406030204" pitchFamily="18" charset="0"/>
                        </a:rPr>
                        <m:t>=</m:t>
                      </m:r>
                      <m:f>
                        <m:fPr>
                          <m:ctrlPr>
                            <a:rPr lang="en-US" sz="2400" i="1">
                              <a:latin typeface="Cambria Math" panose="02040503050406030204" pitchFamily="18" charset="0"/>
                            </a:rPr>
                          </m:ctrlPr>
                        </m:fPr>
                        <m:num>
                          <m:f>
                            <m:fPr>
                              <m:type m:val="lin"/>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Ψ</m:t>
                                  </m:r>
                                </m:e>
                              </m:d>
                            </m:num>
                            <m:den>
                              <m:r>
                                <a:rPr lang="en-US" sz="2400" i="1">
                                  <a:latin typeface="Cambria Math" panose="02040503050406030204" pitchFamily="18" charset="0"/>
                                </a:rPr>
                                <m:t>𝜕</m:t>
                              </m:r>
                              <m:r>
                                <m:rPr>
                                  <m:sty m:val="p"/>
                                </m:rPr>
                                <a:rPr lang="en-US" sz="2400">
                                  <a:latin typeface="Cambria Math" panose="02040503050406030204" pitchFamily="18" charset="0"/>
                                </a:rPr>
                                <m:t>Ψ</m:t>
                              </m:r>
                            </m:den>
                          </m:f>
                        </m:num>
                        <m:den>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Ψ</m:t>
                              </m:r>
                            </m:e>
                          </m:d>
                        </m:den>
                      </m:f>
                      <m:r>
                        <a:rPr lang="en-US" sz="2400" i="1">
                          <a:latin typeface="Cambria Math" panose="02040503050406030204" pitchFamily="18" charset="0"/>
                        </a:rPr>
                        <m:t>−</m:t>
                      </m:r>
                      <m:f>
                        <m:fPr>
                          <m:ctrlPr>
                            <a:rPr lang="en-US" sz="2400" i="1">
                              <a:latin typeface="Cambria Math" panose="02040503050406030204" pitchFamily="18" charset="0"/>
                            </a:rPr>
                          </m:ctrlPr>
                        </m:fPr>
                        <m:num>
                          <m:f>
                            <m:fPr>
                              <m:type m:val="lin"/>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m:t>
                                          </m:r>
                                        </m:sup>
                                      </m:sSup>
                                    </m:e>
                                  </m:d>
                                </m:e>
                                <m:e>
                                  <m:r>
                                    <m:rPr>
                                      <m:sty m:val="p"/>
                                    </m:rPr>
                                    <a:rPr lang="en-US" sz="2400">
                                      <a:latin typeface="Cambria Math" panose="02040503050406030204" pitchFamily="18" charset="0"/>
                                    </a:rPr>
                                    <m:t>Ψ</m:t>
                                  </m:r>
                                </m:e>
                              </m:d>
                            </m:num>
                            <m:den>
                              <m:r>
                                <a:rPr lang="en-US" sz="2400" i="1">
                                  <a:latin typeface="Cambria Math" panose="02040503050406030204" pitchFamily="18" charset="0"/>
                                </a:rPr>
                                <m:t>𝜕</m:t>
                              </m:r>
                              <m:r>
                                <m:rPr>
                                  <m:sty m:val="p"/>
                                </m:rPr>
                                <a:rPr lang="en-US" sz="2400">
                                  <a:latin typeface="Cambria Math" panose="02040503050406030204" pitchFamily="18" charset="0"/>
                                </a:rPr>
                                <m:t>Ψ</m:t>
                              </m:r>
                            </m:den>
                          </m:f>
                        </m:num>
                        <m:den>
                          <m:r>
                            <a:rPr lang="en-US" sz="2400" i="1">
                              <a:latin typeface="Cambria Math" panose="02040503050406030204" pitchFamily="18" charset="0"/>
                            </a:rPr>
                            <m:t>1−</m:t>
                          </m:r>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m:t>
                                      </m:r>
                                    </m:sup>
                                  </m:sSup>
                                </m:e>
                              </m:d>
                            </m:e>
                            <m:e>
                              <m:r>
                                <m:rPr>
                                  <m:sty m:val="p"/>
                                </m:rPr>
                                <a:rPr lang="en-US" sz="2400">
                                  <a:latin typeface="Cambria Math" panose="02040503050406030204" pitchFamily="18" charset="0"/>
                                </a:rPr>
                                <m:t>Ψ</m:t>
                              </m:r>
                            </m:e>
                          </m:d>
                        </m:den>
                      </m:f>
                    </m:oMath>
                  </m:oMathPara>
                </a14:m>
                <a:endParaRPr lang="en-US" sz="2400" dirty="0"/>
              </a:p>
              <a:p>
                <a:pPr marL="0" indent="0">
                  <a:buNone/>
                </a:pPr>
                <a:r>
                  <a:rPr lang="en-US" sz="2400" dirty="0"/>
                  <a:t>Where ∂</a:t>
                </a:r>
                <a:r>
                  <a:rPr lang="en-US" sz="2400" i="1" dirty="0"/>
                  <a:t>d</a:t>
                </a:r>
                <a:r>
                  <a:rPr lang="en-US" sz="2400" dirty="0"/>
                  <a:t>(.) / ∂Φ and ∂</a:t>
                </a:r>
                <a:r>
                  <a:rPr lang="en-US" sz="2400" i="1" dirty="0"/>
                  <a:t>d</a:t>
                </a:r>
                <a:r>
                  <a:rPr lang="en-US" sz="2400" dirty="0"/>
                  <a:t>(.) / ∂Ψ denotes differentials of discriminator function with regard to Φ and Ψ,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814" t="-942" r="-763" b="-11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109</a:t>
            </a:fld>
            <a:endParaRPr lang="en-US"/>
          </a:p>
        </p:txBody>
      </p:sp>
    </p:spTree>
    <p:extLst>
      <p:ext uri="{BB962C8B-B14F-4D97-AF65-F5344CB8AC3E}">
        <p14:creationId xmlns:p14="http://schemas.microsoft.com/office/powerpoint/2010/main" val="62128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2400" dirty="0"/>
              <a:t>As a result, the estimation of generator parameter Φ based on maximum likelihood estimation (MLE) with assumption of normal distribution of generator </a:t>
            </a:r>
            <a:r>
              <a:rPr lang="en-US" sz="2400" i="1" dirty="0"/>
              <a:t>g</a:t>
            </a:r>
            <a:r>
              <a:rPr lang="en-US" sz="2400" dirty="0"/>
              <a:t>(</a:t>
            </a:r>
            <a:r>
              <a:rPr lang="en-US" sz="2400" b="1" dirty="0"/>
              <a:t>z</a:t>
            </a:r>
            <a:r>
              <a:rPr lang="en-US" sz="2400" dirty="0"/>
              <a:t> | Φ) turns back minimization of error function ½||</a:t>
            </a:r>
            <a:r>
              <a:rPr lang="en-US" sz="2400" i="1" dirty="0"/>
              <a:t>g</a:t>
            </a:r>
            <a:r>
              <a:rPr lang="en-US" sz="2400" dirty="0"/>
              <a:t>(</a:t>
            </a:r>
            <a:r>
              <a:rPr lang="en-US" sz="2400" b="1" dirty="0"/>
              <a:t>z</a:t>
            </a:r>
            <a:r>
              <a:rPr lang="en-US" sz="2400" dirty="0"/>
              <a:t> | Φ) – </a:t>
            </a:r>
            <a:r>
              <a:rPr lang="en-US" sz="2400" b="1" i="1" dirty="0"/>
              <a:t>x</a:t>
            </a:r>
            <a:r>
              <a:rPr lang="en-US" sz="2400" dirty="0"/>
              <a:t>||</a:t>
            </a:r>
            <a:r>
              <a:rPr lang="en-US" sz="2400" baseline="30000" dirty="0"/>
              <a:t>2</a:t>
            </a:r>
            <a:r>
              <a:rPr lang="en-US" sz="2400" dirty="0"/>
              <a:t> which is popular technique in learning DNN by backpropagation algorithm because ½||</a:t>
            </a:r>
            <a:r>
              <a:rPr lang="en-US" sz="2400" i="1" dirty="0"/>
              <a:t>g</a:t>
            </a:r>
            <a:r>
              <a:rPr lang="en-US" sz="2400" dirty="0"/>
              <a:t>(</a:t>
            </a:r>
            <a:r>
              <a:rPr lang="en-US" sz="2400" b="1" dirty="0"/>
              <a:t>z</a:t>
            </a:r>
            <a:r>
              <a:rPr lang="en-US" sz="2400" dirty="0"/>
              <a:t> | Φ) – </a:t>
            </a:r>
            <a:r>
              <a:rPr lang="en-US" sz="2400" b="1" i="1" dirty="0"/>
              <a:t>x</a:t>
            </a:r>
            <a:r>
              <a:rPr lang="en-US" sz="2400" dirty="0"/>
              <a:t>||</a:t>
            </a:r>
            <a:r>
              <a:rPr lang="en-US" sz="2400" baseline="30000" dirty="0"/>
              <a:t>2</a:t>
            </a:r>
            <a:r>
              <a:rPr lang="en-US" sz="2400" dirty="0"/>
              <a:t> is, indeed, quadratic error function in neural network where </a:t>
            </a:r>
            <a:r>
              <a:rPr lang="en-US" sz="2400" i="1" dirty="0"/>
              <a:t>g</a:t>
            </a:r>
            <a:r>
              <a:rPr lang="en-US" sz="2400" dirty="0"/>
              <a:t>(</a:t>
            </a:r>
            <a:r>
              <a:rPr lang="en-US" sz="2400" b="1" dirty="0"/>
              <a:t>z</a:t>
            </a:r>
            <a:r>
              <a:rPr lang="en-US" sz="2400" dirty="0"/>
              <a:t> | Φ) and </a:t>
            </a:r>
            <a:r>
              <a:rPr lang="en-US" sz="2400" b="1" i="1" dirty="0"/>
              <a:t>x</a:t>
            </a:r>
            <a:r>
              <a:rPr lang="en-US" sz="2400" dirty="0"/>
              <a:t> are output and real output of a neuron, respectively with note that the output </a:t>
            </a:r>
            <a:r>
              <a:rPr lang="en-US" sz="2400" i="1" dirty="0"/>
              <a:t>g</a:t>
            </a:r>
            <a:r>
              <a:rPr lang="en-US" sz="2400" dirty="0"/>
              <a:t>(</a:t>
            </a:r>
            <a:r>
              <a:rPr lang="en-US" sz="2400" b="1" dirty="0"/>
              <a:t>z</a:t>
            </a:r>
            <a:r>
              <a:rPr lang="en-US" sz="2400" dirty="0"/>
              <a:t> | Φ) is calculated by propagation rule and the real output </a:t>
            </a:r>
            <a:r>
              <a:rPr lang="en-US" sz="2400" b="1" i="1" dirty="0"/>
              <a:t>x</a:t>
            </a:r>
            <a:r>
              <a:rPr lang="en-US" sz="2400" dirty="0"/>
              <a:t> is from training data. In other words, MLE is entry point to estimate generator parameter Φ which is weights of DNN </a:t>
            </a:r>
            <a:r>
              <a:rPr lang="en-US" sz="2400" i="1" dirty="0"/>
              <a:t>g</a:t>
            </a:r>
            <a:r>
              <a:rPr lang="en-US" sz="2400" dirty="0"/>
              <a:t>(</a:t>
            </a:r>
            <a:r>
              <a:rPr lang="en-US" sz="2400" b="1" dirty="0"/>
              <a:t>z</a:t>
            </a:r>
            <a:r>
              <a:rPr lang="en-US" sz="2400" dirty="0"/>
              <a:t> | Φ) that is learned fully by backpropagation algorithm (Nguyen, 2023, pp. 8-20). Therefore, please pay attention to the association of MLE and backpropagation algorithm for determining totally generator </a:t>
            </a:r>
            <a:r>
              <a:rPr lang="en-US" sz="2400" i="1" dirty="0"/>
              <a:t>g</a:t>
            </a:r>
            <a:r>
              <a:rPr lang="en-US" sz="2400" dirty="0"/>
              <a:t>(</a:t>
            </a:r>
            <a:r>
              <a:rPr lang="en-US" sz="2400" b="1" dirty="0"/>
              <a:t>z</a:t>
            </a:r>
            <a:r>
              <a:rPr lang="en-US" sz="2400" dirty="0"/>
              <a:t> | Φ), in which </a:t>
            </a:r>
            <a:r>
              <a:rPr lang="en-US" sz="2400" i="1" dirty="0"/>
              <a:t>g</a:t>
            </a:r>
            <a:r>
              <a:rPr lang="en-US" sz="2400" dirty="0"/>
              <a:t>(</a:t>
            </a:r>
            <a:r>
              <a:rPr lang="en-US" sz="2400" b="1" dirty="0"/>
              <a:t>z</a:t>
            </a:r>
            <a:r>
              <a:rPr lang="en-US" sz="2400" dirty="0"/>
              <a:t> | Φ) and </a:t>
            </a:r>
            <a:r>
              <a:rPr lang="en-US" sz="2400" b="1" i="1" dirty="0"/>
              <a:t>x</a:t>
            </a:r>
            <a:r>
              <a:rPr lang="en-US" sz="2400" dirty="0"/>
              <a:t> are output at real output of neurons at the output layer of DNN so that backpropagation algorithm can be applied successively. Note, </a:t>
            </a:r>
            <a:r>
              <a:rPr lang="en-US" sz="2400" i="1" dirty="0"/>
              <a:t>error function</a:t>
            </a:r>
            <a:r>
              <a:rPr lang="en-US" sz="2400" dirty="0"/>
              <a:t> is also called </a:t>
            </a:r>
            <a:r>
              <a:rPr lang="en-US" sz="2400" i="1" dirty="0"/>
              <a:t>loss function</a:t>
            </a:r>
            <a:r>
              <a:rPr lang="en-US" sz="2400" dirty="0"/>
              <a:t>. Backpropagation algorithm is often associated with stochastic gradient descent (SGD) method to optimize loss function</a:t>
            </a:r>
            <a:r>
              <a:rPr lang="en-US" sz="2400" dirty="0" smtClean="0"/>
              <a:t>.</a:t>
            </a:r>
            <a:endParaRPr lang="en-US" sz="2400" dirty="0"/>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4047189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88800" cy="5176066"/>
              </a:xfrm>
            </p:spPr>
            <p:txBody>
              <a:bodyPr>
                <a:noAutofit/>
              </a:bodyPr>
              <a:lstStyle/>
              <a:p>
                <a:pPr marL="0" indent="0">
                  <a:buNone/>
                </a:pPr>
                <a:r>
                  <a:rPr lang="en-US" sz="2200" dirty="0" smtClean="0"/>
                  <a:t>Given epoch of size </a:t>
                </a:r>
                <a:r>
                  <a:rPr lang="en-US" sz="2200" i="1" dirty="0"/>
                  <a:t>N</a:t>
                </a:r>
                <a:r>
                  <a:rPr lang="en-US" sz="2200" dirty="0"/>
                  <a:t> is denoted as </a:t>
                </a:r>
                <a:r>
                  <a:rPr lang="en-US" sz="2200" b="1" i="1" dirty="0"/>
                  <a:t>D</a:t>
                </a:r>
                <a:r>
                  <a:rPr lang="en-US" sz="2200" dirty="0"/>
                  <a:t> = ((</a:t>
                </a:r>
                <a:r>
                  <a:rPr lang="en-US" sz="2200" b="1" i="1" dirty="0"/>
                  <a:t>x</a:t>
                </a:r>
                <a:r>
                  <a:rPr lang="en-US" sz="2200" baseline="30000" dirty="0"/>
                  <a:t>(1)</a:t>
                </a:r>
                <a:r>
                  <a:rPr lang="en-US" sz="2200" dirty="0"/>
                  <a:t>, </a:t>
                </a:r>
                <a:r>
                  <a:rPr lang="en-US" sz="2200" b="1" dirty="0"/>
                  <a:t>z</a:t>
                </a:r>
                <a:r>
                  <a:rPr lang="en-US" sz="2200" baseline="30000" dirty="0"/>
                  <a:t>(1)</a:t>
                </a:r>
                <a:r>
                  <a:rPr lang="en-US" sz="2200" dirty="0"/>
                  <a:t>), (</a:t>
                </a:r>
                <a:r>
                  <a:rPr lang="en-US" sz="2200" b="1" i="1" dirty="0"/>
                  <a:t>x</a:t>
                </a:r>
                <a:r>
                  <a:rPr lang="en-US" sz="2200" baseline="30000" dirty="0"/>
                  <a:t>(2)</a:t>
                </a:r>
                <a:r>
                  <a:rPr lang="en-US" sz="2200" dirty="0"/>
                  <a:t>, </a:t>
                </a:r>
                <a:r>
                  <a:rPr lang="en-US" sz="2200" b="1" dirty="0"/>
                  <a:t>z</a:t>
                </a:r>
                <a:r>
                  <a:rPr lang="en-US" sz="2200" baseline="30000" dirty="0"/>
                  <a:t>(2)</a:t>
                </a:r>
                <a:r>
                  <a:rPr lang="en-US" sz="2200" dirty="0"/>
                  <a:t>),…, (</a:t>
                </a:r>
                <a:r>
                  <a:rPr lang="en-US" sz="2200" b="1" i="1" dirty="0"/>
                  <a:t>x</a:t>
                </a:r>
                <a:r>
                  <a:rPr lang="en-US" sz="2200" baseline="30000" dirty="0"/>
                  <a:t>(</a:t>
                </a:r>
                <a:r>
                  <a:rPr lang="en-US" sz="2200" i="1" baseline="30000" dirty="0"/>
                  <a:t>N</a:t>
                </a:r>
                <a:r>
                  <a:rPr lang="en-US" sz="2200" baseline="30000" dirty="0"/>
                  <a:t>)</a:t>
                </a:r>
                <a:r>
                  <a:rPr lang="en-US" sz="2200" dirty="0"/>
                  <a:t>, </a:t>
                </a:r>
                <a:r>
                  <a:rPr lang="en-US" sz="2200" b="1" dirty="0"/>
                  <a:t>z</a:t>
                </a:r>
                <a:r>
                  <a:rPr lang="en-US" sz="2200" baseline="30000" dirty="0"/>
                  <a:t>(</a:t>
                </a:r>
                <a:r>
                  <a:rPr lang="en-US" sz="2200" i="1" baseline="30000" dirty="0"/>
                  <a:t>N</a:t>
                </a:r>
                <a:r>
                  <a:rPr lang="en-US" sz="2200" baseline="30000" dirty="0"/>
                  <a:t>)</a:t>
                </a:r>
                <a:r>
                  <a:rPr lang="en-US" sz="2200" dirty="0"/>
                  <a:t>)), the estimation equations of Φ and Ψ are extended exactly as epoch estimation at every iteration of SGD</a:t>
                </a:r>
                <a:r>
                  <a:rPr lang="en-US" sz="22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smtClean="0">
                              <a:latin typeface="Cambria Math" panose="02040503050406030204" pitchFamily="18" charset="0"/>
                            </a:rPr>
                          </m:ctrlPr>
                        </m:mPr>
                        <m:mr>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d>
                                  <m:dPr>
                                    <m:ctrlPr>
                                      <a:rPr lang="en-US" sz="2200" i="1">
                                        <a:latin typeface="Cambria Math" panose="02040503050406030204" pitchFamily="18" charset="0"/>
                                      </a:rPr>
                                    </m:ctrlPr>
                                  </m:dPr>
                                  <m:e>
                                    <m:r>
                                      <a:rPr lang="en-US" sz="2200" i="1">
                                        <a:latin typeface="Cambria Math" panose="02040503050406030204" pitchFamily="18" charset="0"/>
                                      </a:rPr>
                                      <m:t>𝑘</m:t>
                                    </m:r>
                                    <m:r>
                                      <a:rPr lang="en-US" sz="2200" i="1">
                                        <a:latin typeface="Cambria Math" panose="02040503050406030204" pitchFamily="18" charset="0"/>
                                      </a:rPr>
                                      <m:t>+1</m:t>
                                    </m:r>
                                  </m:e>
                                </m:d>
                              </m:sup>
                            </m:sSup>
                            <m:r>
                              <m:rPr>
                                <m:aln/>
                              </m:rPr>
                              <a:rPr lang="en-US" sz="220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r>
                              <a:rPr lang="en-US" sz="2200">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𝑁</m:t>
                                </m:r>
                              </m:sup>
                              <m:e>
                                <m:f>
                                  <m:fPr>
                                    <m:ctrlPr>
                                      <a:rPr lang="en-US" sz="2200" i="1">
                                        <a:latin typeface="Cambria Math" panose="02040503050406030204" pitchFamily="18" charset="0"/>
                                      </a:rPr>
                                    </m:ctrlPr>
                                  </m:fPr>
                                  <m:num>
                                    <m:f>
                                      <m:fPr>
                                        <m:type m:val="lin"/>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𝒛</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num>
                                      <m:den>
                                        <m:r>
                                          <a:rPr lang="en-US" sz="2200" i="1">
                                            <a:latin typeface="Cambria Math" panose="02040503050406030204" pitchFamily="18" charset="0"/>
                                          </a:rPr>
                                          <m:t>𝜕</m:t>
                                        </m:r>
                                        <m:r>
                                          <m:rPr>
                                            <m:sty m:val="p"/>
                                          </m:rPr>
                                          <a:rPr lang="en-US" sz="2200">
                                            <a:latin typeface="Cambria Math" panose="02040503050406030204" pitchFamily="18" charset="0"/>
                                          </a:rPr>
                                          <m:t>Φ</m:t>
                                        </m:r>
                                      </m:den>
                                    </m:f>
                                  </m:num>
                                  <m:den>
                                    <m:r>
                                      <a:rPr lang="en-US" sz="2200" i="1">
                                        <a:latin typeface="Cambria Math" panose="02040503050406030204" pitchFamily="18" charset="0"/>
                                      </a:rPr>
                                      <m:t>1−</m:t>
                                    </m:r>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𝒛</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den>
                                </m:f>
                              </m:e>
                            </m:nary>
                          </m:e>
                        </m:mr>
                        <m:mr>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r>
                                      <a:rPr lang="en-US" sz="2200" i="1">
                                        <a:latin typeface="Cambria Math" panose="02040503050406030204" pitchFamily="18" charset="0"/>
                                      </a:rPr>
                                      <m:t>+1</m:t>
                                    </m:r>
                                  </m:e>
                                </m:d>
                              </m:sup>
                            </m:sSup>
                            <m:r>
                              <m:rPr>
                                <m:aln/>
                              </m:rPr>
                              <a:rPr lang="en-US" sz="220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r>
                              <a:rPr lang="en-US" sz="2200">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𝑁</m:t>
                                </m:r>
                              </m:sup>
                              <m:e>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f>
                                          <m:fPr>
                                            <m:type m:val="lin"/>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𝑑</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num>
                                          <m:den>
                                            <m:r>
                                              <a:rPr lang="en-US" sz="2200" i="1">
                                                <a:latin typeface="Cambria Math" panose="02040503050406030204" pitchFamily="18" charset="0"/>
                                              </a:rPr>
                                              <m:t>𝜕</m:t>
                                            </m:r>
                                            <m:r>
                                              <m:rPr>
                                                <m:sty m:val="p"/>
                                              </m:rPr>
                                              <a:rPr lang="en-US" sz="2200">
                                                <a:latin typeface="Cambria Math" panose="02040503050406030204" pitchFamily="18" charset="0"/>
                                              </a:rPr>
                                              <m:t>Ψ</m:t>
                                            </m:r>
                                          </m:den>
                                        </m:f>
                                      </m:num>
                                      <m:den>
                                        <m:r>
                                          <a:rPr lang="en-US" sz="2200" i="1">
                                            <a:latin typeface="Cambria Math" panose="02040503050406030204" pitchFamily="18" charset="0"/>
                                          </a:rPr>
                                          <m:t>𝑑</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𝒙</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den>
                                    </m:f>
                                    <m:r>
                                      <a:rPr lang="en-US" sz="2200" i="1">
                                        <a:latin typeface="Cambria Math" panose="02040503050406030204" pitchFamily="18" charset="0"/>
                                      </a:rPr>
                                      <m:t>−</m:t>
                                    </m:r>
                                    <m:f>
                                      <m:fPr>
                                        <m:ctrlPr>
                                          <a:rPr lang="en-US" sz="2200" i="1">
                                            <a:latin typeface="Cambria Math" panose="02040503050406030204" pitchFamily="18" charset="0"/>
                                          </a:rPr>
                                        </m:ctrlPr>
                                      </m:fPr>
                                      <m:num>
                                        <m:f>
                                          <m:fPr>
                                            <m:type m:val="lin"/>
                                            <m:ctrlPr>
                                              <a:rPr lang="en-US" sz="2200" i="1">
                                                <a:latin typeface="Cambria Math" panose="02040503050406030204" pitchFamily="18" charset="0"/>
                                              </a:rPr>
                                            </m:ctrlPr>
                                          </m:fPr>
                                          <m:num>
                                            <m:r>
                                              <a:rPr lang="en-US" sz="2200" i="1">
                                                <a:latin typeface="Cambria Math" panose="02040503050406030204" pitchFamily="18" charset="0"/>
                                              </a:rPr>
                                              <m:t>𝜕</m:t>
                                            </m:r>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𝒛</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num>
                                          <m:den>
                                            <m:r>
                                              <a:rPr lang="en-US" sz="2200" i="1">
                                                <a:latin typeface="Cambria Math" panose="02040503050406030204" pitchFamily="18" charset="0"/>
                                              </a:rPr>
                                              <m:t>𝜕</m:t>
                                            </m:r>
                                            <m:r>
                                              <m:rPr>
                                                <m:sty m:val="p"/>
                                              </m:rPr>
                                              <a:rPr lang="en-US" sz="2200">
                                                <a:latin typeface="Cambria Math" panose="02040503050406030204" pitchFamily="18" charset="0"/>
                                              </a:rPr>
                                              <m:t>Ψ</m:t>
                                            </m:r>
                                          </m:den>
                                        </m:f>
                                      </m:num>
                                      <m:den>
                                        <m:r>
                                          <a:rPr lang="en-US" sz="2200" i="1">
                                            <a:latin typeface="Cambria Math" panose="02040503050406030204" pitchFamily="18" charset="0"/>
                                          </a:rPr>
                                          <m:t>1−</m:t>
                                        </m:r>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b="1" i="1">
                                                        <a:latin typeface="Cambria Math" panose="02040503050406030204" pitchFamily="18" charset="0"/>
                                                      </a:rPr>
                                                      <m:t>𝒛</m:t>
                                                    </m:r>
                                                  </m:e>
                                                  <m:sup>
                                                    <m:d>
                                                      <m:dPr>
                                                        <m:ctrlPr>
                                                          <a:rPr lang="en-US" sz="2200" i="1">
                                                            <a:latin typeface="Cambria Math" panose="02040503050406030204" pitchFamily="18" charset="0"/>
                                                          </a:rPr>
                                                        </m:ctrlPr>
                                                      </m:dPr>
                                                      <m:e>
                                                        <m:r>
                                                          <a:rPr lang="en-US" sz="2200" i="1">
                                                            <a:latin typeface="Cambria Math" panose="02040503050406030204" pitchFamily="18" charset="0"/>
                                                          </a:rPr>
                                                          <m:t>𝑖</m:t>
                                                        </m:r>
                                                      </m:e>
                                                    </m:d>
                                                  </m:sup>
                                                </m:sSup>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d>
                                                  <m:dPr>
                                                    <m:ctrlPr>
                                                      <a:rPr lang="en-US" sz="2200" i="1">
                                                        <a:latin typeface="Cambria Math" panose="02040503050406030204" pitchFamily="18" charset="0"/>
                                                      </a:rPr>
                                                    </m:ctrlPr>
                                                  </m:dPr>
                                                  <m:e>
                                                    <m:r>
                                                      <a:rPr lang="en-US" sz="2200" i="1">
                                                        <a:latin typeface="Cambria Math" panose="02040503050406030204" pitchFamily="18" charset="0"/>
                                                      </a:rPr>
                                                      <m:t>𝑘</m:t>
                                                    </m:r>
                                                  </m:e>
                                                </m:d>
                                              </m:sup>
                                            </m:sSup>
                                          </m:e>
                                        </m:d>
                                      </m:den>
                                    </m:f>
                                  </m:e>
                                </m:d>
                              </m:e>
                            </m:nary>
                          </m:e>
                        </m:mr>
                      </m:m>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4.5</m:t>
                          </m:r>
                        </m:e>
                      </m:d>
                    </m:oMath>
                  </m:oMathPara>
                </a14:m>
                <a:endParaRPr lang="en-US" sz="2200" dirty="0" smtClean="0"/>
              </a:p>
              <a:p>
                <a:pPr marL="0" indent="0">
                  <a:buNone/>
                </a:pPr>
                <a:r>
                  <a:rPr lang="en-US" sz="2200" dirty="0"/>
                  <a:t>As a result, GAN trained with SGD is specified as follows: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88800" cy="5176066"/>
              </a:xfrm>
              <a:blipFill>
                <a:blip r:embed="rId2"/>
                <a:stretch>
                  <a:fillRect l="-661" t="-824"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8631" y="3975619"/>
            <a:ext cx="4829849" cy="2114846"/>
          </a:xfrm>
          <a:prstGeom prst="rect">
            <a:avLst/>
          </a:prstGeom>
        </p:spPr>
      </p:pic>
      <p:sp>
        <p:nvSpPr>
          <p:cNvPr id="8" name="Rectangle 7"/>
          <p:cNvSpPr/>
          <p:nvPr/>
        </p:nvSpPr>
        <p:spPr>
          <a:xfrm>
            <a:off x="6019856" y="5659578"/>
            <a:ext cx="6080704" cy="430887"/>
          </a:xfrm>
          <a:prstGeom prst="rect">
            <a:avLst/>
          </a:prstGeom>
        </p:spPr>
        <p:txBody>
          <a:bodyPr wrap="none">
            <a:spAutoFit/>
          </a:bodyPr>
          <a:lstStyle/>
          <a:p>
            <a:r>
              <a:rPr lang="en-US" sz="2200" b="1" dirty="0">
                <a:latin typeface="Times New Roman" panose="02020603050405020304" pitchFamily="18" charset="0"/>
                <a:ea typeface="SimSun" panose="02010600030101010101" pitchFamily="2" charset="-122"/>
              </a:rPr>
              <a:t>Figure 4.1.</a:t>
            </a:r>
            <a:r>
              <a:rPr lang="en-US" sz="2200" dirty="0">
                <a:latin typeface="Times New Roman" panose="02020603050405020304" pitchFamily="18" charset="0"/>
                <a:ea typeface="SimSun" panose="02010600030101010101" pitchFamily="2" charset="-122"/>
              </a:rPr>
              <a:t> Generative Adversarial Network (GAN)</a:t>
            </a:r>
            <a:endParaRPr lang="en-US" sz="2200" dirty="0"/>
          </a:p>
        </p:txBody>
      </p:sp>
    </p:spTree>
    <p:extLst>
      <p:ext uri="{BB962C8B-B14F-4D97-AF65-F5344CB8AC3E}">
        <p14:creationId xmlns:p14="http://schemas.microsoft.com/office/powerpoint/2010/main" val="7027966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50" dirty="0"/>
                  <a:t>Initialize Φ and Ψ and set </a:t>
                </a:r>
                <a:r>
                  <a:rPr lang="en-US" sz="2150" i="1" dirty="0"/>
                  <a:t>k</a:t>
                </a:r>
                <a:r>
                  <a:rPr lang="en-US" sz="2150" dirty="0"/>
                  <a:t> = 0.</a:t>
                </a:r>
              </a:p>
              <a:p>
                <a:pPr marL="0" indent="0">
                  <a:buNone/>
                </a:pPr>
                <a:r>
                  <a:rPr lang="en-US" sz="2150" dirty="0"/>
                  <a:t>Repeat</a:t>
                </a:r>
              </a:p>
              <a:p>
                <a:pPr indent="0">
                  <a:buNone/>
                </a:pPr>
                <a:r>
                  <a:rPr lang="en-US" sz="2150" dirty="0"/>
                  <a:t>Sampling epoch </a:t>
                </a:r>
                <a:r>
                  <a:rPr lang="en-US" sz="2150" b="1" i="1" dirty="0"/>
                  <a:t>X</a:t>
                </a:r>
                <a:r>
                  <a:rPr lang="en-US" sz="2150" i="1" dirty="0"/>
                  <a:t> </a:t>
                </a:r>
                <a:r>
                  <a:rPr lang="en-US" sz="2150" dirty="0"/>
                  <a:t>= (</a:t>
                </a:r>
                <a:r>
                  <a:rPr lang="en-US" sz="2150" b="1" i="1" dirty="0"/>
                  <a:t>x</a:t>
                </a:r>
                <a:r>
                  <a:rPr lang="en-US" sz="2150" baseline="30000" dirty="0"/>
                  <a:t>(1)</a:t>
                </a:r>
                <a:r>
                  <a:rPr lang="en-US" sz="2150" dirty="0"/>
                  <a:t>, </a:t>
                </a:r>
                <a:r>
                  <a:rPr lang="en-US" sz="2150" b="1" i="1" dirty="0"/>
                  <a:t>x</a:t>
                </a:r>
                <a:r>
                  <a:rPr lang="en-US" sz="2150" baseline="30000" dirty="0"/>
                  <a:t>(2)</a:t>
                </a:r>
                <a:r>
                  <a:rPr lang="en-US" sz="2150" dirty="0"/>
                  <a:t>,…, </a:t>
                </a:r>
                <a:r>
                  <a:rPr lang="en-US" sz="2150" b="1" i="1" dirty="0"/>
                  <a:t>x</a:t>
                </a:r>
                <a:r>
                  <a:rPr lang="en-US" sz="2150" baseline="30000" dirty="0"/>
                  <a:t>(</a:t>
                </a:r>
                <a:r>
                  <a:rPr lang="en-US" sz="2150" i="1" baseline="30000" dirty="0"/>
                  <a:t>N</a:t>
                </a:r>
                <a:r>
                  <a:rPr lang="en-US" sz="2150" baseline="30000" dirty="0"/>
                  <a:t>)</a:t>
                </a:r>
                <a:r>
                  <a:rPr lang="en-US" sz="2150" dirty="0"/>
                  <a:t>) or receiving epoch </a:t>
                </a:r>
                <a:r>
                  <a:rPr lang="en-US" sz="2150" b="1" i="1" dirty="0"/>
                  <a:t>X</a:t>
                </a:r>
                <a:r>
                  <a:rPr lang="en-US" sz="2150" dirty="0"/>
                  <a:t> from big data / data stream.</a:t>
                </a:r>
              </a:p>
              <a:p>
                <a:pPr indent="0">
                  <a:buNone/>
                </a:pPr>
                <a:r>
                  <a:rPr lang="en-US" sz="2150" dirty="0"/>
                  <a:t>Randomize random epoch </a:t>
                </a:r>
                <a:r>
                  <a:rPr lang="en-US" sz="2150" b="1" i="1" dirty="0"/>
                  <a:t>Z</a:t>
                </a:r>
                <a:r>
                  <a:rPr lang="en-US" sz="2150" i="1" dirty="0"/>
                  <a:t> </a:t>
                </a:r>
                <a:r>
                  <a:rPr lang="en-US" sz="2150" dirty="0"/>
                  <a:t>= (</a:t>
                </a:r>
                <a:r>
                  <a:rPr lang="en-US" sz="2150" b="1" dirty="0"/>
                  <a:t>z</a:t>
                </a:r>
                <a:r>
                  <a:rPr lang="en-US" sz="2150" baseline="30000" dirty="0"/>
                  <a:t>(1)</a:t>
                </a:r>
                <a:r>
                  <a:rPr lang="en-US" sz="2150" dirty="0"/>
                  <a:t>, </a:t>
                </a:r>
                <a:r>
                  <a:rPr lang="en-US" sz="2150" b="1" dirty="0"/>
                  <a:t>z</a:t>
                </a:r>
                <a:r>
                  <a:rPr lang="en-US" sz="2150" baseline="30000" dirty="0"/>
                  <a:t>(2)</a:t>
                </a:r>
                <a:r>
                  <a:rPr lang="en-US" sz="2150" dirty="0"/>
                  <a:t>,…, </a:t>
                </a:r>
                <a:r>
                  <a:rPr lang="en-US" sz="2150" b="1" dirty="0"/>
                  <a:t>z</a:t>
                </a:r>
                <a:r>
                  <a:rPr lang="en-US" sz="2150" baseline="30000" dirty="0"/>
                  <a:t>(</a:t>
                </a:r>
                <a:r>
                  <a:rPr lang="en-US" sz="2150" i="1" baseline="30000" dirty="0"/>
                  <a:t>N</a:t>
                </a:r>
                <a:r>
                  <a:rPr lang="en-US" sz="2150" baseline="30000" dirty="0"/>
                  <a:t>)</a:t>
                </a:r>
                <a:r>
                  <a:rPr lang="en-US" sz="2150" dirty="0"/>
                  <a:t>) from standard normal distribution </a:t>
                </a:r>
                <a:r>
                  <a:rPr lang="en-US" sz="2150" i="1" dirty="0"/>
                  <a:t>P</a:t>
                </a:r>
                <a:r>
                  <a:rPr lang="en-US" sz="2150" dirty="0"/>
                  <a:t>(</a:t>
                </a:r>
                <a:r>
                  <a:rPr lang="en-US" sz="2150" b="1" dirty="0"/>
                  <a:t>z</a:t>
                </a:r>
                <a:r>
                  <a:rPr lang="en-US" sz="2150" dirty="0"/>
                  <a:t>) = </a:t>
                </a:r>
                <a14:m>
                  <m:oMath xmlns:m="http://schemas.openxmlformats.org/officeDocument/2006/math">
                    <m:r>
                      <a:rPr lang="en-US" sz="2150" i="1">
                        <a:latin typeface="Cambria Math" panose="02040503050406030204" pitchFamily="18" charset="0"/>
                      </a:rPr>
                      <m:t>𝒩</m:t>
                    </m:r>
                  </m:oMath>
                </a14:m>
                <a:r>
                  <a:rPr lang="en-US" sz="2150" dirty="0"/>
                  <a:t>(</a:t>
                </a:r>
                <a:r>
                  <a:rPr lang="en-US" sz="2150" b="1" dirty="0"/>
                  <a:t>z</a:t>
                </a:r>
                <a:r>
                  <a:rPr lang="en-US" sz="2150" dirty="0"/>
                  <a:t> | </a:t>
                </a:r>
                <a:r>
                  <a:rPr lang="en-US" sz="2150" b="1" dirty="0"/>
                  <a:t>0</a:t>
                </a:r>
                <a:r>
                  <a:rPr lang="en-US" sz="2150" dirty="0"/>
                  <a:t>, </a:t>
                </a:r>
                <a:r>
                  <a:rPr lang="en-US" sz="2150" i="1" dirty="0"/>
                  <a:t>I</a:t>
                </a:r>
                <a:r>
                  <a:rPr lang="en-US" sz="2150" dirty="0"/>
                  <a:t>) with mean </a:t>
                </a:r>
                <a:r>
                  <a:rPr lang="en-US" sz="2150" b="1" dirty="0"/>
                  <a:t>0</a:t>
                </a:r>
                <a:r>
                  <a:rPr lang="en-US" sz="2150" dirty="0"/>
                  <a:t> and identity covariance matrix </a:t>
                </a:r>
                <a:r>
                  <a:rPr lang="en-US" sz="2150" i="1" dirty="0"/>
                  <a:t>I</a:t>
                </a:r>
                <a:r>
                  <a:rPr lang="en-US" sz="2150" dirty="0"/>
                  <a:t>.</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a:latin typeface="Cambria Math" panose="02040503050406030204" pitchFamily="18" charset="0"/>
                        </a:rPr>
                        <m:t>+</m:t>
                      </m:r>
                      <m:r>
                        <a:rPr lang="en-US" sz="2150" i="1">
                          <a:latin typeface="Cambria Math" panose="02040503050406030204" pitchFamily="18" charset="0"/>
                        </a:rPr>
                        <m:t>𝛾</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f>
                            <m:fPr>
                              <m:ctrlPr>
                                <a:rPr lang="en-US" sz="2150" i="1">
                                  <a:latin typeface="Cambria Math" panose="02040503050406030204" pitchFamily="18" charset="0"/>
                                </a:rPr>
                              </m:ctrlPr>
                            </m:fPr>
                            <m:num>
                              <m:f>
                                <m:fPr>
                                  <m:type m:val="lin"/>
                                  <m:ctrlPr>
                                    <a:rPr lang="en-US" sz="2150" i="1">
                                      <a:latin typeface="Cambria Math" panose="02040503050406030204" pitchFamily="18" charset="0"/>
                                    </a:rPr>
                                  </m:ctrlPr>
                                </m:fPr>
                                <m:num>
                                  <m:r>
                                    <a:rPr lang="en-US" sz="2150" i="1">
                                      <a:latin typeface="Cambria Math" panose="02040503050406030204" pitchFamily="18" charset="0"/>
                                    </a:rPr>
                                    <m:t>𝜕</m:t>
                                  </m:r>
                                  <m:r>
                                    <a:rPr lang="en-US" sz="2150" i="1">
                                      <a:latin typeface="Cambria Math" panose="02040503050406030204" pitchFamily="18" charset="0"/>
                                    </a:rPr>
                                    <m:t>𝑑</m:t>
                                  </m:r>
                                  <m:d>
                                    <m:dPr>
                                      <m:ctrlPr>
                                        <a:rPr lang="en-US" sz="2150" i="1">
                                          <a:latin typeface="Cambria Math" panose="02040503050406030204" pitchFamily="18" charset="0"/>
                                        </a:rPr>
                                      </m:ctrlPr>
                                    </m:dPr>
                                    <m:e>
                                      <m:r>
                                        <a:rPr lang="en-US" sz="2150" i="1">
                                          <a:latin typeface="Cambria Math" panose="02040503050406030204" pitchFamily="18" charset="0"/>
                                        </a:rPr>
                                        <m:t>𝑔</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num>
                                <m:den>
                                  <m:r>
                                    <a:rPr lang="en-US" sz="2150" i="1">
                                      <a:latin typeface="Cambria Math" panose="02040503050406030204" pitchFamily="18" charset="0"/>
                                    </a:rPr>
                                    <m:t>𝜕</m:t>
                                  </m:r>
                                  <m:r>
                                    <m:rPr>
                                      <m:sty m:val="p"/>
                                    </m:rPr>
                                    <a:rPr lang="en-US" sz="2150">
                                      <a:latin typeface="Cambria Math" panose="02040503050406030204" pitchFamily="18" charset="0"/>
                                    </a:rPr>
                                    <m:t>Φ</m:t>
                                  </m:r>
                                </m:den>
                              </m:f>
                            </m:num>
                            <m:den>
                              <m:r>
                                <a:rPr lang="en-US" sz="2150" i="1">
                                  <a:latin typeface="Cambria Math" panose="02040503050406030204" pitchFamily="18" charset="0"/>
                                </a:rPr>
                                <m:t>1−</m:t>
                              </m:r>
                              <m:r>
                                <a:rPr lang="en-US" sz="2150" i="1">
                                  <a:latin typeface="Cambria Math" panose="02040503050406030204" pitchFamily="18" charset="0"/>
                                </a:rPr>
                                <m:t>𝑑</m:t>
                              </m:r>
                              <m:d>
                                <m:dPr>
                                  <m:ctrlPr>
                                    <a:rPr lang="en-US" sz="2150" i="1">
                                      <a:latin typeface="Cambria Math" panose="02040503050406030204" pitchFamily="18" charset="0"/>
                                    </a:rPr>
                                  </m:ctrlPr>
                                </m:dPr>
                                <m:e>
                                  <m:r>
                                    <a:rPr lang="en-US" sz="2150" i="1">
                                      <a:latin typeface="Cambria Math" panose="02040503050406030204" pitchFamily="18" charset="0"/>
                                    </a:rPr>
                                    <m:t>𝑔</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den>
                          </m:f>
                        </m:e>
                      </m:nary>
                    </m:oMath>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a:latin typeface="Cambria Math" panose="02040503050406030204" pitchFamily="18" charset="0"/>
                        </a:rPr>
                        <m:t>+</m:t>
                      </m:r>
                      <m:r>
                        <a:rPr lang="en-US" sz="2150" i="1">
                          <a:latin typeface="Cambria Math" panose="02040503050406030204" pitchFamily="18" charset="0"/>
                        </a:rPr>
                        <m:t>𝛾</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f>
                                    <m:fPr>
                                      <m:type m:val="lin"/>
                                      <m:ctrlPr>
                                        <a:rPr lang="en-US" sz="2150" i="1">
                                          <a:latin typeface="Cambria Math" panose="02040503050406030204" pitchFamily="18" charset="0"/>
                                        </a:rPr>
                                      </m:ctrlPr>
                                    </m:fPr>
                                    <m:num>
                                      <m:r>
                                        <a:rPr lang="en-US" sz="2150" i="1">
                                          <a:latin typeface="Cambria Math" panose="02040503050406030204" pitchFamily="18" charset="0"/>
                                        </a:rPr>
                                        <m:t>𝜕</m:t>
                                      </m:r>
                                      <m:r>
                                        <a:rPr lang="en-US" sz="2150" i="1">
                                          <a:latin typeface="Cambria Math" panose="02040503050406030204" pitchFamily="18" charset="0"/>
                                        </a:rPr>
                                        <m:t>𝑑</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num>
                                    <m:den>
                                      <m:r>
                                        <a:rPr lang="en-US" sz="2150" i="1">
                                          <a:latin typeface="Cambria Math" panose="02040503050406030204" pitchFamily="18" charset="0"/>
                                        </a:rPr>
                                        <m:t>𝜕</m:t>
                                      </m:r>
                                      <m:r>
                                        <m:rPr>
                                          <m:sty m:val="p"/>
                                        </m:rPr>
                                        <a:rPr lang="en-US" sz="2150">
                                          <a:latin typeface="Cambria Math" panose="02040503050406030204" pitchFamily="18" charset="0"/>
                                        </a:rPr>
                                        <m:t>Ψ</m:t>
                                      </m:r>
                                    </m:den>
                                  </m:f>
                                </m:num>
                                <m:den>
                                  <m:r>
                                    <a:rPr lang="en-US" sz="2150" i="1">
                                      <a:latin typeface="Cambria Math" panose="02040503050406030204" pitchFamily="18" charset="0"/>
                                    </a:rPr>
                                    <m:t>𝑑</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den>
                              </m:f>
                              <m:r>
                                <a:rPr lang="en-US" sz="2150" i="1">
                                  <a:latin typeface="Cambria Math" panose="02040503050406030204" pitchFamily="18" charset="0"/>
                                </a:rPr>
                                <m:t>−</m:t>
                              </m:r>
                              <m:f>
                                <m:fPr>
                                  <m:ctrlPr>
                                    <a:rPr lang="en-US" sz="2150" i="1">
                                      <a:latin typeface="Cambria Math" panose="02040503050406030204" pitchFamily="18" charset="0"/>
                                    </a:rPr>
                                  </m:ctrlPr>
                                </m:fPr>
                                <m:num>
                                  <m:f>
                                    <m:fPr>
                                      <m:type m:val="lin"/>
                                      <m:ctrlPr>
                                        <a:rPr lang="en-US" sz="2150" i="1">
                                          <a:latin typeface="Cambria Math" panose="02040503050406030204" pitchFamily="18" charset="0"/>
                                        </a:rPr>
                                      </m:ctrlPr>
                                    </m:fPr>
                                    <m:num>
                                      <m:r>
                                        <a:rPr lang="en-US" sz="2150" i="1">
                                          <a:latin typeface="Cambria Math" panose="02040503050406030204" pitchFamily="18" charset="0"/>
                                        </a:rPr>
                                        <m:t>𝜕</m:t>
                                      </m:r>
                                      <m:r>
                                        <a:rPr lang="en-US" sz="2150" i="1">
                                          <a:latin typeface="Cambria Math" panose="02040503050406030204" pitchFamily="18" charset="0"/>
                                        </a:rPr>
                                        <m:t>𝑑</m:t>
                                      </m:r>
                                      <m:d>
                                        <m:dPr>
                                          <m:ctrlPr>
                                            <a:rPr lang="en-US" sz="2150" i="1">
                                              <a:latin typeface="Cambria Math" panose="02040503050406030204" pitchFamily="18" charset="0"/>
                                            </a:rPr>
                                          </m:ctrlPr>
                                        </m:dPr>
                                        <m:e>
                                          <m:r>
                                            <a:rPr lang="en-US" sz="2150" i="1">
                                              <a:latin typeface="Cambria Math" panose="02040503050406030204" pitchFamily="18" charset="0"/>
                                            </a:rPr>
                                            <m:t>𝑔</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num>
                                    <m:den>
                                      <m:r>
                                        <a:rPr lang="en-US" sz="2150" i="1">
                                          <a:latin typeface="Cambria Math" panose="02040503050406030204" pitchFamily="18" charset="0"/>
                                        </a:rPr>
                                        <m:t>𝜕</m:t>
                                      </m:r>
                                      <m:r>
                                        <m:rPr>
                                          <m:sty m:val="p"/>
                                        </m:rPr>
                                        <a:rPr lang="en-US" sz="2150">
                                          <a:latin typeface="Cambria Math" panose="02040503050406030204" pitchFamily="18" charset="0"/>
                                        </a:rPr>
                                        <m:t>Ψ</m:t>
                                      </m:r>
                                    </m:den>
                                  </m:f>
                                </m:num>
                                <m:den>
                                  <m:r>
                                    <a:rPr lang="en-US" sz="2150" i="1">
                                      <a:latin typeface="Cambria Math" panose="02040503050406030204" pitchFamily="18" charset="0"/>
                                    </a:rPr>
                                    <m:t>1−</m:t>
                                  </m:r>
                                  <m:r>
                                    <a:rPr lang="en-US" sz="2150" i="1">
                                      <a:latin typeface="Cambria Math" panose="02040503050406030204" pitchFamily="18" charset="0"/>
                                    </a:rPr>
                                    <m:t>𝑑</m:t>
                                  </m:r>
                                  <m:d>
                                    <m:dPr>
                                      <m:ctrlPr>
                                        <a:rPr lang="en-US" sz="2150" i="1">
                                          <a:latin typeface="Cambria Math" panose="02040503050406030204" pitchFamily="18" charset="0"/>
                                        </a:rPr>
                                      </m:ctrlPr>
                                    </m:dPr>
                                    <m:e>
                                      <m:r>
                                        <a:rPr lang="en-US" sz="2150" i="1">
                                          <a:latin typeface="Cambria Math" panose="02040503050406030204" pitchFamily="18" charset="0"/>
                                        </a:rPr>
                                        <m:t>𝑔</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Ψ</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e>
                                  </m:d>
                                </m:den>
                              </m:f>
                            </m:e>
                          </m:d>
                        </m:e>
                      </m:nary>
                    </m:oMath>
                  </m:oMathPara>
                </a14:m>
                <a:endParaRPr lang="en-US" sz="2150" dirty="0"/>
              </a:p>
              <a:p>
                <a:pPr indent="0">
                  <a:buNone/>
                </a:pPr>
                <a:r>
                  <a:rPr lang="en-US" sz="2150" dirty="0"/>
                  <a:t>Increase </a:t>
                </a:r>
                <a:r>
                  <a:rPr lang="en-US" sz="2150" i="1" dirty="0"/>
                  <a:t>k</a:t>
                </a:r>
                <a:r>
                  <a:rPr lang="en-US" sz="2150" dirty="0"/>
                  <a:t> = </a:t>
                </a:r>
                <a:r>
                  <a:rPr lang="en-US" sz="2150" i="1" dirty="0"/>
                  <a:t>k +</a:t>
                </a:r>
                <a:r>
                  <a:rPr lang="en-US" sz="2150" dirty="0"/>
                  <a:t> 1.</a:t>
                </a:r>
              </a:p>
              <a:p>
                <a:pPr marL="0" indent="0">
                  <a:buNone/>
                </a:pPr>
                <a:r>
                  <a:rPr lang="en-US" sz="2150" dirty="0"/>
                  <a:t>Until some terminating conditions are </a:t>
                </a:r>
                <a:r>
                  <a:rPr lang="en-US" sz="2150" dirty="0" smtClean="0"/>
                  <a:t>met.</a:t>
                </a:r>
                <a:endParaRPr lang="en-US" sz="2150" dirty="0"/>
              </a:p>
              <a:p>
                <a:pPr marL="0" indent="0">
                  <a:buNone/>
                </a:pPr>
                <a:r>
                  <a:rPr lang="en-US" sz="2150" dirty="0" smtClean="0"/>
                  <a:t>Note</a:t>
                </a:r>
                <a:r>
                  <a:rPr lang="en-US" sz="2150" dirty="0"/>
                  <a:t>, a terminating condition is customized, for example, parameters Φ and Ψ are not changed significantly or there is no more coming epoch </a:t>
                </a:r>
                <a:r>
                  <a:rPr lang="en-US" sz="2150" b="1" i="1" dirty="0"/>
                  <a:t>X</a:t>
                </a:r>
                <a:r>
                  <a:rPr lang="en-US" sz="2150" dirty="0"/>
                  <a:t>. Moreover, the index </a:t>
                </a:r>
                <a:r>
                  <a:rPr lang="en-US" sz="2150" i="1" dirty="0"/>
                  <a:t>k</a:t>
                </a:r>
                <a:r>
                  <a:rPr lang="en-US" sz="2150" dirty="0"/>
                  <a:t> indicates time point as well as iteration of SGD.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61"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111</a:t>
            </a:fld>
            <a:endParaRPr lang="en-US"/>
          </a:p>
        </p:txBody>
      </p:sp>
    </p:spTree>
    <p:extLst>
      <p:ext uri="{BB962C8B-B14F-4D97-AF65-F5344CB8AC3E}">
        <p14:creationId xmlns:p14="http://schemas.microsoft.com/office/powerpoint/2010/main" val="8333632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a:t>There is a question that how to calculate the differentials ∂</a:t>
                </a:r>
                <a:r>
                  <a:rPr lang="en-US" sz="2100" i="1" dirty="0"/>
                  <a:t>d</a:t>
                </a:r>
                <a:r>
                  <a:rPr lang="en-US" sz="2100" dirty="0"/>
                  <a:t>(.) / ∂Φ and ∂</a:t>
                </a:r>
                <a:r>
                  <a:rPr lang="en-US" sz="2100" i="1" dirty="0"/>
                  <a:t>d</a:t>
                </a:r>
                <a:r>
                  <a:rPr lang="en-US" sz="2100" dirty="0"/>
                  <a:t>(.) / ∂Ψ. Indeed, it is not difficult to calculate them in context of neural network associated with backpropagation algorithm so that the last output layer as well as last neuron </a:t>
                </a:r>
                <a:r>
                  <a:rPr lang="en-US" sz="2100" i="1" dirty="0"/>
                  <a:t>o</a:t>
                </a:r>
                <a:r>
                  <a:rPr lang="en-US" sz="2100" dirty="0"/>
                  <a:t> of any DNN </a:t>
                </a:r>
                <a:r>
                  <a:rPr lang="en-US" sz="2100" i="1" dirty="0"/>
                  <a:t>f</a:t>
                </a:r>
                <a:r>
                  <a:rPr lang="en-US" sz="2100" dirty="0"/>
                  <a:t>(</a:t>
                </a:r>
                <a:r>
                  <a:rPr lang="en-US" sz="2100" b="1" i="1" dirty="0"/>
                  <a:t>x</a:t>
                </a:r>
                <a:r>
                  <a:rPr lang="en-US" sz="2100" dirty="0"/>
                  <a:t> | Θ) or </a:t>
                </a:r>
                <a:r>
                  <a:rPr lang="en-US" sz="2100" i="1" dirty="0"/>
                  <a:t>g</a:t>
                </a:r>
                <a:r>
                  <a:rPr lang="en-US" sz="2100" dirty="0"/>
                  <a:t>(</a:t>
                </a:r>
                <a:r>
                  <a:rPr lang="en-US" sz="2100" b="1" dirty="0"/>
                  <a:t>z</a:t>
                </a:r>
                <a:r>
                  <a:rPr lang="en-US" sz="2100" dirty="0"/>
                  <a:t> | Φ) is acted by activation function </a:t>
                </a:r>
                <a:r>
                  <a:rPr lang="en-US" sz="2100" i="1" dirty="0"/>
                  <a:t>a</a:t>
                </a:r>
                <a:r>
                  <a:rPr lang="en-US" sz="2100" dirty="0"/>
                  <a:t>(.) as follows:</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𝑎</m:t>
                      </m:r>
                      <m:d>
                        <m:dPr>
                          <m:ctrlPr>
                            <a:rPr lang="en-US" sz="2100" i="1">
                              <a:latin typeface="Cambria Math" panose="02040503050406030204" pitchFamily="18" charset="0"/>
                            </a:rPr>
                          </m:ctrlPr>
                        </m:dPr>
                        <m:e>
                          <m:r>
                            <a:rPr lang="en-US" sz="2100" i="1">
                              <a:latin typeface="Cambria Math" panose="02040503050406030204" pitchFamily="18" charset="0"/>
                            </a:rPr>
                            <m:t>𝑜</m:t>
                          </m:r>
                        </m:e>
                      </m:d>
                      <m:r>
                        <m:rPr>
                          <m:aln/>
                        </m:rPr>
                        <a:rPr lang="en-US" sz="2100" i="1">
                          <a:latin typeface="Cambria Math" panose="02040503050406030204" pitchFamily="18" charset="0"/>
                        </a:rPr>
                        <m:t>=</m:t>
                      </m:r>
                      <m:r>
                        <a:rPr lang="en-US" sz="2100" i="1">
                          <a:latin typeface="Cambria Math" panose="02040503050406030204" pitchFamily="18" charset="0"/>
                        </a:rPr>
                        <m:t>𝑎</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𝒘</m:t>
                              </m:r>
                            </m:e>
                            <m:sup>
                              <m:r>
                                <a:rPr lang="en-US" sz="2100" i="1">
                                  <a:latin typeface="Cambria Math" panose="02040503050406030204" pitchFamily="18" charset="0"/>
                                </a:rPr>
                                <m:t>𝑇</m:t>
                              </m:r>
                            </m:sup>
                          </m:sSup>
                          <m:r>
                            <a:rPr lang="en-US" sz="2100" b="1" i="1">
                              <a:latin typeface="Cambria Math" panose="02040503050406030204" pitchFamily="18" charset="0"/>
                            </a:rPr>
                            <m:t>𝒊</m:t>
                          </m:r>
                        </m:e>
                      </m:d>
                    </m:oMath>
                    <m:oMath xmlns:m="http://schemas.openxmlformats.org/officeDocument/2006/math">
                      <m:r>
                        <a:rPr lang="en-US" sz="2100" i="1">
                          <a:latin typeface="Cambria Math" panose="02040503050406030204" pitchFamily="18" charset="0"/>
                        </a:rPr>
                        <m:t>𝑜</m:t>
                      </m:r>
                      <m:r>
                        <m:rPr>
                          <m:aln/>
                        </m:rP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𝒘</m:t>
                          </m:r>
                        </m:e>
                        <m:sup>
                          <m:r>
                            <a:rPr lang="en-US" sz="2100" i="1">
                              <a:latin typeface="Cambria Math" panose="02040503050406030204" pitchFamily="18" charset="0"/>
                            </a:rPr>
                            <m:t>𝑇</m:t>
                          </m:r>
                        </m:sup>
                      </m:sSup>
                      <m:r>
                        <a:rPr lang="en-US" sz="2100" b="1" i="1">
                          <a:latin typeface="Cambria Math" panose="02040503050406030204" pitchFamily="18" charset="0"/>
                        </a:rPr>
                        <m:t>𝒊</m:t>
                      </m:r>
                    </m:oMath>
                  </m:oMathPara>
                </a14:m>
                <a:endParaRPr lang="en-US" sz="2100" dirty="0"/>
              </a:p>
              <a:p>
                <a:pPr marL="0" indent="0">
                  <a:buNone/>
                </a:pPr>
                <a:r>
                  <a:rPr lang="en-US" sz="2100" dirty="0"/>
                  <a:t>Where </a:t>
                </a:r>
                <a:r>
                  <a:rPr lang="en-US" sz="2100" b="1" i="1" dirty="0" err="1"/>
                  <a:t>i</a:t>
                </a:r>
                <a:r>
                  <a:rPr lang="en-US" sz="2100" dirty="0"/>
                  <a:t> is input of the last layer </a:t>
                </a:r>
                <a:r>
                  <a:rPr lang="en-US" sz="2100" i="1" dirty="0"/>
                  <a:t>o</a:t>
                </a:r>
                <a:r>
                  <a:rPr lang="en-US" sz="2100" dirty="0"/>
                  <a:t> and weight parameter </a:t>
                </a:r>
                <a:r>
                  <a:rPr lang="en-US" sz="2100" b="1" i="1" dirty="0"/>
                  <a:t>w</a:t>
                </a:r>
                <a:r>
                  <a:rPr lang="en-US" sz="2100" dirty="0"/>
                  <a:t> is a part of entire parameter Φ or Ψ and hence, we need to focus on calculating differential </a:t>
                </a:r>
                <a:r>
                  <a:rPr lang="en-US" sz="2100" i="1" dirty="0"/>
                  <a:t>da</a:t>
                </a:r>
                <a:r>
                  <a:rPr lang="en-US" sz="2100" dirty="0"/>
                  <a:t>(</a:t>
                </a:r>
                <a:r>
                  <a:rPr lang="en-US" sz="2100" i="1" dirty="0"/>
                  <a:t>o</a:t>
                </a:r>
                <a:r>
                  <a:rPr lang="en-US" sz="2100" dirty="0"/>
                  <a:t>) / </a:t>
                </a:r>
                <a:r>
                  <a:rPr lang="en-US" sz="2100" i="1" dirty="0" err="1"/>
                  <a:t>d</a:t>
                </a:r>
                <a:r>
                  <a:rPr lang="en-US" sz="2100" b="1" i="1" dirty="0" err="1"/>
                  <a:t>w</a:t>
                </a:r>
                <a:r>
                  <a:rPr lang="en-US" sz="2100" dirty="0"/>
                  <a:t> which is equivalent to any differential ∂</a:t>
                </a:r>
                <a:r>
                  <a:rPr lang="en-US" sz="2100" i="1" dirty="0"/>
                  <a:t>d</a:t>
                </a:r>
                <a:r>
                  <a:rPr lang="en-US" sz="2100" dirty="0"/>
                  <a:t>(.) / ∂Φ or ∂</a:t>
                </a:r>
                <a:r>
                  <a:rPr lang="en-US" sz="2100" i="1" dirty="0"/>
                  <a:t>d</a:t>
                </a:r>
                <a:r>
                  <a:rPr lang="en-US" sz="2100" dirty="0"/>
                  <a:t>(.) / ∂Ψ so that backpropagation algorithm will solve remaining parts of entire parameter Φ or Ψ.</a:t>
                </a:r>
              </a:p>
              <a:p>
                <a:pPr marL="0" indent="0">
                  <a:buNone/>
                </a:pP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𝑑𝑎</m:t>
                          </m:r>
                          <m:d>
                            <m:dPr>
                              <m:ctrlPr>
                                <a:rPr lang="en-US" sz="2100" i="1">
                                  <a:latin typeface="Cambria Math" panose="02040503050406030204" pitchFamily="18" charset="0"/>
                                </a:rPr>
                              </m:ctrlPr>
                            </m:dPr>
                            <m:e>
                              <m:r>
                                <a:rPr lang="en-US" sz="2100" i="1">
                                  <a:latin typeface="Cambria Math" panose="02040503050406030204" pitchFamily="18" charset="0"/>
                                </a:rPr>
                                <m:t>𝑜</m:t>
                              </m:r>
                            </m:e>
                          </m:d>
                        </m:num>
                        <m:den>
                          <m:r>
                            <a:rPr lang="en-US" sz="2100" i="1">
                              <a:latin typeface="Cambria Math" panose="02040503050406030204" pitchFamily="18" charset="0"/>
                            </a:rPr>
                            <m:t>𝑑</m:t>
                          </m:r>
                          <m:r>
                            <a:rPr lang="en-US" sz="2100" b="1" i="1">
                              <a:latin typeface="Cambria Math" panose="02040503050406030204" pitchFamily="18" charset="0"/>
                            </a:rPr>
                            <m:t>𝒘</m:t>
                          </m:r>
                        </m:den>
                      </m:f>
                      <m:r>
                        <a:rPr lang="en-US" sz="2100" i="1">
                          <a:latin typeface="Cambria Math" panose="02040503050406030204" pitchFamily="18" charset="0"/>
                        </a:rPr>
                        <m:t>≅</m:t>
                      </m:r>
                      <m:r>
                        <m:rPr>
                          <m:sty m:val="p"/>
                        </m:rPr>
                        <a:rPr lang="en-US" sz="2100">
                          <a:latin typeface="Cambria Math" panose="02040503050406030204" pitchFamily="18" charset="0"/>
                        </a:rPr>
                        <m:t>any</m:t>
                      </m:r>
                      <m:r>
                        <a:rPr lang="en-US" sz="2100">
                          <a:latin typeface="Cambria Math" panose="02040503050406030204" pitchFamily="18" charset="0"/>
                        </a:rPr>
                        <m:t> </m:t>
                      </m:r>
                      <m:r>
                        <m:rPr>
                          <m:sty m:val="p"/>
                        </m:rPr>
                        <a:rPr lang="en-US" sz="2100">
                          <a:latin typeface="Cambria Math" panose="02040503050406030204" pitchFamily="18" charset="0"/>
                        </a:rPr>
                        <m:t>differential</m:t>
                      </m:r>
                    </m:oMath>
                  </m:oMathPara>
                </a14:m>
                <a:endParaRPr lang="en-US" sz="2100" dirty="0"/>
              </a:p>
              <a:p>
                <a:pPr marL="0" indent="0">
                  <a:buNone/>
                </a:pPr>
                <a:r>
                  <a:rPr lang="en-US" sz="2100" dirty="0"/>
                  <a:t>Indeed, we have:</a:t>
                </a:r>
              </a:p>
              <a:p>
                <a:pPr marL="0" indent="0">
                  <a:buNone/>
                </a:pP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𝑑𝑎</m:t>
                          </m:r>
                          <m:d>
                            <m:dPr>
                              <m:ctrlPr>
                                <a:rPr lang="en-US" sz="2100" i="1">
                                  <a:latin typeface="Cambria Math" panose="02040503050406030204" pitchFamily="18" charset="0"/>
                                </a:rPr>
                              </m:ctrlPr>
                            </m:dPr>
                            <m:e>
                              <m:r>
                                <a:rPr lang="en-US" sz="2100" i="1">
                                  <a:latin typeface="Cambria Math" panose="02040503050406030204" pitchFamily="18" charset="0"/>
                                </a:rPr>
                                <m:t>𝑜</m:t>
                              </m:r>
                            </m:e>
                          </m:d>
                        </m:num>
                        <m:den>
                          <m:r>
                            <a:rPr lang="en-US" sz="2100" i="1">
                              <a:latin typeface="Cambria Math" panose="02040503050406030204" pitchFamily="18" charset="0"/>
                            </a:rPr>
                            <m:t>𝑑</m:t>
                          </m:r>
                          <m:r>
                            <a:rPr lang="en-US" sz="2100" b="1" i="1">
                              <a:latin typeface="Cambria Math" panose="02040503050406030204" pitchFamily="18" charset="0"/>
                            </a:rPr>
                            <m:t>𝒘</m:t>
                          </m:r>
                        </m:den>
                      </m:f>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𝑑𝑎</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𝒘</m:t>
                                  </m:r>
                                </m:e>
                                <m:sup>
                                  <m:r>
                                    <a:rPr lang="en-US" sz="2100" i="1">
                                      <a:latin typeface="Cambria Math" panose="02040503050406030204" pitchFamily="18" charset="0"/>
                                    </a:rPr>
                                    <m:t>𝑇</m:t>
                                  </m:r>
                                </m:sup>
                              </m:sSup>
                              <m:r>
                                <a:rPr lang="en-US" sz="2100" b="1" i="1">
                                  <a:latin typeface="Cambria Math" panose="02040503050406030204" pitchFamily="18" charset="0"/>
                                </a:rPr>
                                <m:t>𝒊</m:t>
                              </m:r>
                            </m:e>
                          </m:d>
                        </m:num>
                        <m:den>
                          <m:r>
                            <a:rPr lang="en-US" sz="2100" i="1">
                              <a:latin typeface="Cambria Math" panose="02040503050406030204" pitchFamily="18" charset="0"/>
                            </a:rPr>
                            <m:t>𝑑</m:t>
                          </m:r>
                          <m:r>
                            <a:rPr lang="en-US" sz="2100" b="1" i="1">
                              <a:latin typeface="Cambria Math" panose="02040503050406030204" pitchFamily="18" charset="0"/>
                            </a:rPr>
                            <m:t>𝒘</m:t>
                          </m:r>
                        </m:den>
                      </m:f>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𝑑𝑎</m:t>
                          </m:r>
                          <m:d>
                            <m:dPr>
                              <m:ctrlPr>
                                <a:rPr lang="en-US" sz="2100" i="1">
                                  <a:latin typeface="Cambria Math" panose="02040503050406030204" pitchFamily="18" charset="0"/>
                                </a:rPr>
                              </m:ctrlPr>
                            </m:dPr>
                            <m:e>
                              <m:r>
                                <a:rPr lang="en-US" sz="2100" i="1">
                                  <a:latin typeface="Cambria Math" panose="02040503050406030204" pitchFamily="18" charset="0"/>
                                </a:rPr>
                                <m:t>𝑜</m:t>
                              </m:r>
                            </m:e>
                          </m:d>
                        </m:num>
                        <m:den>
                          <m:r>
                            <a:rPr lang="en-US" sz="2100" i="1">
                              <a:latin typeface="Cambria Math" panose="02040503050406030204" pitchFamily="18" charset="0"/>
                            </a:rPr>
                            <m:t>𝑑𝑜</m:t>
                          </m:r>
                        </m:den>
                      </m:f>
                      <m:sSup>
                        <m:sSupPr>
                          <m:ctrlPr>
                            <a:rPr lang="en-US" sz="2100" i="1">
                              <a:latin typeface="Cambria Math" panose="02040503050406030204" pitchFamily="18" charset="0"/>
                            </a:rPr>
                          </m:ctrlPr>
                        </m:sSupPr>
                        <m:e>
                          <m:r>
                            <a:rPr lang="en-US" sz="2100" b="1" i="1">
                              <a:latin typeface="Cambria Math" panose="02040503050406030204" pitchFamily="18" charset="0"/>
                            </a:rPr>
                            <m:t>𝒊</m:t>
                          </m:r>
                        </m:e>
                        <m:sup>
                          <m:r>
                            <a:rPr lang="en-US" sz="2100" i="1">
                              <a:latin typeface="Cambria Math" panose="02040503050406030204" pitchFamily="18" charset="0"/>
                            </a:rPr>
                            <m:t>𝑇</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sup>
                      </m:sSup>
                      <m:d>
                        <m:dPr>
                          <m:ctrlPr>
                            <a:rPr lang="en-US" sz="2100" i="1">
                              <a:latin typeface="Cambria Math" panose="02040503050406030204" pitchFamily="18" charset="0"/>
                            </a:rPr>
                          </m:ctrlPr>
                        </m:dPr>
                        <m:e>
                          <m:r>
                            <a:rPr lang="en-US" sz="2100" i="1">
                              <a:latin typeface="Cambria Math" panose="02040503050406030204" pitchFamily="18" charset="0"/>
                            </a:rPr>
                            <m:t>𝑜</m:t>
                          </m:r>
                        </m:e>
                      </m:d>
                      <m:sSup>
                        <m:sSupPr>
                          <m:ctrlPr>
                            <a:rPr lang="en-US" sz="2100" i="1">
                              <a:latin typeface="Cambria Math" panose="02040503050406030204" pitchFamily="18" charset="0"/>
                            </a:rPr>
                          </m:ctrlPr>
                        </m:sSupPr>
                        <m:e>
                          <m:r>
                            <a:rPr lang="en-US" sz="2100" b="1" i="1">
                              <a:latin typeface="Cambria Math" panose="02040503050406030204" pitchFamily="18" charset="0"/>
                            </a:rPr>
                            <m:t>𝒊</m:t>
                          </m:r>
                        </m:e>
                        <m:sup>
                          <m:r>
                            <a:rPr lang="en-US" sz="2100" i="1">
                              <a:latin typeface="Cambria Math" panose="02040503050406030204" pitchFamily="18" charset="0"/>
                            </a:rPr>
                            <m:t>𝑇</m:t>
                          </m:r>
                        </m:sup>
                      </m:sSup>
                    </m:oMath>
                  </m:oMathPara>
                </a14:m>
                <a:endParaRPr lang="en-US" sz="2100" dirty="0"/>
              </a:p>
              <a:p>
                <a:pPr marL="0" indent="0">
                  <a:buNone/>
                </a:pPr>
                <a:r>
                  <a:rPr lang="en-US" sz="2100" dirty="0"/>
                  <a:t>Note, the subscript “</a:t>
                </a:r>
                <a:r>
                  <a:rPr lang="en-US" sz="2100" i="1" dirty="0"/>
                  <a:t>T</a:t>
                </a:r>
                <a:r>
                  <a:rPr lang="en-US" sz="2100" dirty="0"/>
                  <a:t>” denotes transposition operator of vector and matrix in which row vector becomes column vector and vice versa.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112</a:t>
            </a:fld>
            <a:endParaRPr lang="en-US"/>
          </a:p>
        </p:txBody>
      </p:sp>
    </p:spTree>
    <p:extLst>
      <p:ext uri="{BB962C8B-B14F-4D97-AF65-F5344CB8AC3E}">
        <p14:creationId xmlns:p14="http://schemas.microsoft.com/office/powerpoint/2010/main" val="37032348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500" dirty="0"/>
                  <a:t>It is easy to calculate the derivative </a:t>
                </a:r>
                <a:r>
                  <a:rPr lang="en-US" sz="2500" i="1" dirty="0"/>
                  <a:t>a</a:t>
                </a:r>
                <a:r>
                  <a:rPr lang="en-US" sz="2500" dirty="0"/>
                  <a:t>’(</a:t>
                </a:r>
                <a:r>
                  <a:rPr lang="en-US" sz="2500" i="1" dirty="0"/>
                  <a:t>o</a:t>
                </a:r>
                <a:r>
                  <a:rPr lang="en-US" sz="2500" dirty="0"/>
                  <a:t>) when activation function was specified, for instance, if </a:t>
                </a:r>
                <a:r>
                  <a:rPr lang="en-US" sz="2500" i="1" dirty="0"/>
                  <a:t>a</a:t>
                </a:r>
                <a:r>
                  <a:rPr lang="en-US" sz="2500" dirty="0"/>
                  <a:t>(</a:t>
                </a:r>
                <a:r>
                  <a:rPr lang="en-US" sz="2500" i="1" dirty="0"/>
                  <a:t>o</a:t>
                </a:r>
                <a:r>
                  <a:rPr lang="en-US" sz="2500" dirty="0"/>
                  <a:t>) is sigmoid function, we have:</a:t>
                </a:r>
              </a:p>
              <a:p>
                <a:pPr marL="0" indent="0">
                  <a:buNone/>
                </a:pPr>
                <a14:m>
                  <m:oMathPara xmlns:m="http://schemas.openxmlformats.org/officeDocument/2006/math">
                    <m:oMathParaPr>
                      <m:jc m:val="centerGroup"/>
                    </m:oMathParaPr>
                    <m:oMath xmlns:m="http://schemas.openxmlformats.org/officeDocument/2006/math">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r>
                        <m:rPr>
                          <m:aln/>
                        </m:rPr>
                        <a:rPr lang="en-US" sz="2500" i="1">
                          <a:latin typeface="Cambria Math" panose="02040503050406030204" pitchFamily="18" charset="0"/>
                        </a:rPr>
                        <m:t>=</m:t>
                      </m:r>
                      <m:r>
                        <a:rPr lang="en-US" sz="2500" i="1">
                          <a:latin typeface="Cambria Math" panose="02040503050406030204" pitchFamily="18" charset="0"/>
                        </a:rPr>
                        <m:t>𝑦</m:t>
                      </m:r>
                      <m:r>
                        <a:rPr lang="en-US" sz="2500" i="1">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1</m:t>
                          </m:r>
                        </m:num>
                        <m:den>
                          <m:r>
                            <a:rPr lang="en-US" sz="2500" i="1">
                              <a:latin typeface="Cambria Math" panose="02040503050406030204" pitchFamily="18" charset="0"/>
                            </a:rPr>
                            <m:t>1+</m:t>
                          </m:r>
                          <m:sSup>
                            <m:sSupPr>
                              <m:ctrlPr>
                                <a:rPr lang="en-US" sz="2500" i="1">
                                  <a:latin typeface="Cambria Math" panose="02040503050406030204" pitchFamily="18" charset="0"/>
                                </a:rPr>
                              </m:ctrlPr>
                            </m:sSupPr>
                            <m:e>
                              <m:r>
                                <a:rPr lang="en-US" sz="2500" i="1">
                                  <a:latin typeface="Cambria Math" panose="02040503050406030204" pitchFamily="18" charset="0"/>
                                </a:rPr>
                                <m:t>𝑒</m:t>
                              </m:r>
                            </m:e>
                            <m:sup>
                              <m:r>
                                <a:rPr lang="en-US" sz="2500" i="1">
                                  <a:latin typeface="Cambria Math" panose="02040503050406030204" pitchFamily="18" charset="0"/>
                                </a:rPr>
                                <m:t>−</m:t>
                              </m:r>
                              <m:r>
                                <a:rPr lang="en-US" sz="2500" i="1">
                                  <a:latin typeface="Cambria Math" panose="02040503050406030204" pitchFamily="18" charset="0"/>
                                </a:rPr>
                                <m:t>𝑜</m:t>
                              </m:r>
                            </m:sup>
                          </m:sSup>
                        </m:den>
                      </m:f>
                    </m:oMath>
                    <m:oMath xmlns:m="http://schemas.openxmlformats.org/officeDocument/2006/math">
                      <m:sSup>
                        <m:sSupPr>
                          <m:ctrlPr>
                            <a:rPr lang="en-US" sz="2500" i="1">
                              <a:latin typeface="Cambria Math" panose="02040503050406030204" pitchFamily="18" charset="0"/>
                            </a:rPr>
                          </m:ctrlPr>
                        </m:sSupPr>
                        <m:e>
                          <m:r>
                            <a:rPr lang="en-US" sz="2500" i="1">
                              <a:latin typeface="Cambria Math" panose="02040503050406030204" pitchFamily="18" charset="0"/>
                            </a:rPr>
                            <m:t>𝑎</m:t>
                          </m:r>
                        </m:e>
                        <m:sup>
                          <m:r>
                            <a:rPr lang="en-US" sz="2500" i="1">
                              <a:latin typeface="Cambria Math" panose="02040503050406030204" pitchFamily="18" charset="0"/>
                            </a:rPr>
                            <m:t>′</m:t>
                          </m:r>
                        </m:sup>
                      </m:sSup>
                      <m:d>
                        <m:dPr>
                          <m:ctrlPr>
                            <a:rPr lang="en-US" sz="2500" i="1">
                              <a:latin typeface="Cambria Math" panose="02040503050406030204" pitchFamily="18" charset="0"/>
                            </a:rPr>
                          </m:ctrlPr>
                        </m:dPr>
                        <m:e>
                          <m:r>
                            <a:rPr lang="en-US" sz="2500" i="1">
                              <a:latin typeface="Cambria Math" panose="02040503050406030204" pitchFamily="18" charset="0"/>
                            </a:rPr>
                            <m:t>𝑜</m:t>
                          </m:r>
                        </m:e>
                      </m:d>
                      <m:r>
                        <m:rPr>
                          <m:aln/>
                        </m:rPr>
                        <a:rPr lang="en-US" sz="2500" i="1">
                          <a:latin typeface="Cambria Math" panose="02040503050406030204" pitchFamily="18" charset="0"/>
                        </a:rPr>
                        <m:t>=</m:t>
                      </m:r>
                      <m:f>
                        <m:fPr>
                          <m:ctrlPr>
                            <a:rPr lang="en-US" sz="2500" i="1">
                              <a:latin typeface="Cambria Math" panose="02040503050406030204" pitchFamily="18" charset="0"/>
                            </a:rPr>
                          </m:ctrlPr>
                        </m:fPr>
                        <m:num>
                          <m:r>
                            <a:rPr lang="en-US" sz="2500" i="1">
                              <a:latin typeface="Cambria Math" panose="02040503050406030204" pitchFamily="18" charset="0"/>
                            </a:rPr>
                            <m:t>1</m:t>
                          </m:r>
                        </m:num>
                        <m:den>
                          <m:r>
                            <a:rPr lang="en-US" sz="2500" i="1">
                              <a:latin typeface="Cambria Math" panose="02040503050406030204" pitchFamily="18" charset="0"/>
                            </a:rPr>
                            <m:t>1+</m:t>
                          </m:r>
                          <m:sSup>
                            <m:sSupPr>
                              <m:ctrlPr>
                                <a:rPr lang="en-US" sz="2500" i="1">
                                  <a:latin typeface="Cambria Math" panose="02040503050406030204" pitchFamily="18" charset="0"/>
                                </a:rPr>
                              </m:ctrlPr>
                            </m:sSupPr>
                            <m:e>
                              <m:r>
                                <a:rPr lang="en-US" sz="2500" i="1">
                                  <a:latin typeface="Cambria Math" panose="02040503050406030204" pitchFamily="18" charset="0"/>
                                </a:rPr>
                                <m:t>𝑒</m:t>
                              </m:r>
                            </m:e>
                            <m:sup>
                              <m:r>
                                <a:rPr lang="en-US" sz="2500" i="1">
                                  <a:latin typeface="Cambria Math" panose="02040503050406030204" pitchFamily="18" charset="0"/>
                                </a:rPr>
                                <m:t>−</m:t>
                              </m:r>
                              <m:r>
                                <a:rPr lang="en-US" sz="2500" i="1">
                                  <a:latin typeface="Cambria Math" panose="02040503050406030204" pitchFamily="18" charset="0"/>
                                </a:rPr>
                                <m:t>𝑜</m:t>
                              </m:r>
                            </m:sup>
                          </m:sSup>
                        </m:den>
                      </m:f>
                      <m:d>
                        <m:dPr>
                          <m:ctrlPr>
                            <a:rPr lang="en-US" sz="2500" i="1">
                              <a:latin typeface="Cambria Math" panose="02040503050406030204" pitchFamily="18" charset="0"/>
                            </a:rPr>
                          </m:ctrlPr>
                        </m:dPr>
                        <m:e>
                          <m:r>
                            <a:rPr lang="en-US" sz="2500" i="1">
                              <a:latin typeface="Cambria Math" panose="02040503050406030204" pitchFamily="18" charset="0"/>
                            </a:rPr>
                            <m:t>1−</m:t>
                          </m:r>
                          <m:f>
                            <m:fPr>
                              <m:ctrlPr>
                                <a:rPr lang="en-US" sz="2500" i="1">
                                  <a:latin typeface="Cambria Math" panose="02040503050406030204" pitchFamily="18" charset="0"/>
                                </a:rPr>
                              </m:ctrlPr>
                            </m:fPr>
                            <m:num>
                              <m:r>
                                <a:rPr lang="en-US" sz="2500" i="1">
                                  <a:latin typeface="Cambria Math" panose="02040503050406030204" pitchFamily="18" charset="0"/>
                                </a:rPr>
                                <m:t>1</m:t>
                              </m:r>
                            </m:num>
                            <m:den>
                              <m:r>
                                <a:rPr lang="en-US" sz="2500" i="1">
                                  <a:latin typeface="Cambria Math" panose="02040503050406030204" pitchFamily="18" charset="0"/>
                                </a:rPr>
                                <m:t>1+</m:t>
                              </m:r>
                              <m:sSup>
                                <m:sSupPr>
                                  <m:ctrlPr>
                                    <a:rPr lang="en-US" sz="2500" i="1">
                                      <a:latin typeface="Cambria Math" panose="02040503050406030204" pitchFamily="18" charset="0"/>
                                    </a:rPr>
                                  </m:ctrlPr>
                                </m:sSupPr>
                                <m:e>
                                  <m:r>
                                    <a:rPr lang="en-US" sz="2500" i="1">
                                      <a:latin typeface="Cambria Math" panose="02040503050406030204" pitchFamily="18" charset="0"/>
                                    </a:rPr>
                                    <m:t>𝑒</m:t>
                                  </m:r>
                                </m:e>
                                <m:sup>
                                  <m:r>
                                    <a:rPr lang="en-US" sz="2500" i="1">
                                      <a:latin typeface="Cambria Math" panose="02040503050406030204" pitchFamily="18" charset="0"/>
                                    </a:rPr>
                                    <m:t>−</m:t>
                                  </m:r>
                                  <m:r>
                                    <a:rPr lang="en-US" sz="2500" i="1">
                                      <a:latin typeface="Cambria Math" panose="02040503050406030204" pitchFamily="18" charset="0"/>
                                    </a:rPr>
                                    <m:t>𝑜</m:t>
                                  </m:r>
                                </m:sup>
                              </m:sSup>
                            </m:den>
                          </m:f>
                        </m:e>
                      </m:d>
                      <m:r>
                        <a:rPr lang="en-US" sz="2500" i="1">
                          <a:latin typeface="Cambria Math" panose="02040503050406030204" pitchFamily="18" charset="0"/>
                        </a:rPr>
                        <m:t>=</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d>
                        <m:dPr>
                          <m:ctrlPr>
                            <a:rPr lang="en-US" sz="2500" i="1">
                              <a:latin typeface="Cambria Math" panose="02040503050406030204" pitchFamily="18" charset="0"/>
                            </a:rPr>
                          </m:ctrlPr>
                        </m:dPr>
                        <m:e>
                          <m:r>
                            <a:rPr lang="en-US" sz="2500" i="1">
                              <a:latin typeface="Cambria Math" panose="02040503050406030204" pitchFamily="18" charset="0"/>
                            </a:rPr>
                            <m:t>1−</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e>
                      </m:d>
                      <m:r>
                        <a:rPr lang="en-US" sz="2500" i="1">
                          <a:latin typeface="Cambria Math" panose="02040503050406030204" pitchFamily="18" charset="0"/>
                        </a:rPr>
                        <m:t>=</m:t>
                      </m:r>
                      <m:r>
                        <a:rPr lang="en-US" sz="2500" i="1">
                          <a:latin typeface="Cambria Math" panose="02040503050406030204" pitchFamily="18" charset="0"/>
                        </a:rPr>
                        <m:t>𝑦</m:t>
                      </m:r>
                      <m:d>
                        <m:dPr>
                          <m:ctrlPr>
                            <a:rPr lang="en-US" sz="2500" i="1">
                              <a:latin typeface="Cambria Math" panose="02040503050406030204" pitchFamily="18" charset="0"/>
                            </a:rPr>
                          </m:ctrlPr>
                        </m:dPr>
                        <m:e>
                          <m:r>
                            <a:rPr lang="en-US" sz="2500" i="1">
                              <a:latin typeface="Cambria Math" panose="02040503050406030204" pitchFamily="18" charset="0"/>
                            </a:rPr>
                            <m:t>1−</m:t>
                          </m:r>
                          <m:r>
                            <a:rPr lang="en-US" sz="2500" i="1">
                              <a:latin typeface="Cambria Math" panose="02040503050406030204" pitchFamily="18" charset="0"/>
                            </a:rPr>
                            <m:t>𝑦</m:t>
                          </m:r>
                        </m:e>
                      </m:d>
                    </m:oMath>
                  </m:oMathPara>
                </a14:m>
                <a:endParaRPr lang="en-US" sz="2500" dirty="0"/>
              </a:p>
              <a:p>
                <a:pPr marL="0" indent="0">
                  <a:buNone/>
                </a:pPr>
                <a:r>
                  <a:rPr lang="en-US" sz="2500" dirty="0"/>
                  <a:t>In practice, </a:t>
                </a:r>
                <a:r>
                  <a:rPr lang="en-US" sz="2500" i="1" dirty="0"/>
                  <a:t>y</a:t>
                </a:r>
                <a:r>
                  <a:rPr lang="en-US" sz="2500" dirty="0"/>
                  <a:t> is replaced by </a:t>
                </a:r>
                <a:r>
                  <a:rPr lang="en-US" sz="2500" i="1" dirty="0"/>
                  <a:t>a</a:t>
                </a:r>
                <a:r>
                  <a:rPr lang="en-US" sz="2500" dirty="0"/>
                  <a:t>(</a:t>
                </a:r>
                <a:r>
                  <a:rPr lang="en-US" sz="2500" i="1" dirty="0"/>
                  <a:t>y</a:t>
                </a:r>
                <a:r>
                  <a:rPr lang="en-US" sz="2500" dirty="0"/>
                  <a:t>) in order to prevent </a:t>
                </a:r>
                <a:r>
                  <a:rPr lang="en-US" sz="2500" i="1" dirty="0"/>
                  <a:t>o</a:t>
                </a:r>
                <a:r>
                  <a:rPr lang="en-US" sz="2500" dirty="0"/>
                  <a:t> from being out of space:</a:t>
                </a:r>
              </a:p>
              <a:p>
                <a:pPr marL="0" indent="0">
                  <a:buNone/>
                </a:pPr>
                <a14:m>
                  <m:oMathPara xmlns:m="http://schemas.openxmlformats.org/officeDocument/2006/math">
                    <m:oMathParaPr>
                      <m:jc m:val="centerGroup"/>
                    </m:oMathParaPr>
                    <m:oMath xmlns:m="http://schemas.openxmlformats.org/officeDocument/2006/math">
                      <m:sSup>
                        <m:sSupPr>
                          <m:ctrlPr>
                            <a:rPr lang="en-US" sz="2500" i="1">
                              <a:latin typeface="Cambria Math" panose="02040503050406030204" pitchFamily="18" charset="0"/>
                            </a:rPr>
                          </m:ctrlPr>
                        </m:sSupPr>
                        <m:e>
                          <m:r>
                            <a:rPr lang="en-US" sz="2500" i="1">
                              <a:latin typeface="Cambria Math" panose="02040503050406030204" pitchFamily="18" charset="0"/>
                            </a:rPr>
                            <m:t>𝑎</m:t>
                          </m:r>
                        </m:e>
                        <m:sup>
                          <m:r>
                            <a:rPr lang="en-US" sz="2500" i="1">
                              <a:latin typeface="Cambria Math" panose="02040503050406030204" pitchFamily="18" charset="0"/>
                            </a:rPr>
                            <m:t>′</m:t>
                          </m:r>
                        </m:sup>
                      </m:sSup>
                      <m:d>
                        <m:dPr>
                          <m:ctrlPr>
                            <a:rPr lang="en-US" sz="2500" i="1">
                              <a:latin typeface="Cambria Math" panose="02040503050406030204" pitchFamily="18" charset="0"/>
                            </a:rPr>
                          </m:ctrlPr>
                        </m:dPr>
                        <m:e>
                          <m:r>
                            <a:rPr lang="en-US" sz="2500" i="1">
                              <a:latin typeface="Cambria Math" panose="02040503050406030204" pitchFamily="18" charset="0"/>
                            </a:rPr>
                            <m:t>𝑜</m:t>
                          </m:r>
                        </m:e>
                      </m:d>
                      <m:r>
                        <a:rPr lang="en-US" sz="2500" i="1">
                          <a:latin typeface="Cambria Math" panose="02040503050406030204" pitchFamily="18" charset="0"/>
                        </a:rPr>
                        <m:t>≅</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𝑦</m:t>
                          </m:r>
                        </m:e>
                      </m:d>
                      <m:d>
                        <m:dPr>
                          <m:ctrlPr>
                            <a:rPr lang="en-US" sz="2500" i="1">
                              <a:latin typeface="Cambria Math" panose="02040503050406030204" pitchFamily="18" charset="0"/>
                            </a:rPr>
                          </m:ctrlPr>
                        </m:dPr>
                        <m:e>
                          <m:r>
                            <a:rPr lang="en-US" sz="2500" i="1">
                              <a:latin typeface="Cambria Math" panose="02040503050406030204" pitchFamily="18" charset="0"/>
                            </a:rPr>
                            <m:t>1−</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𝑦</m:t>
                              </m:r>
                            </m:e>
                          </m:d>
                        </m:e>
                      </m:d>
                      <m:r>
                        <a:rPr lang="en-US" sz="2500" i="1">
                          <a:latin typeface="Cambria Math" panose="02040503050406030204" pitchFamily="18" charset="0"/>
                        </a:rPr>
                        <m:t>=</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e>
                      </m:d>
                      <m:d>
                        <m:dPr>
                          <m:ctrlPr>
                            <a:rPr lang="en-US" sz="2500" i="1">
                              <a:latin typeface="Cambria Math" panose="02040503050406030204" pitchFamily="18" charset="0"/>
                            </a:rPr>
                          </m:ctrlPr>
                        </m:dPr>
                        <m:e>
                          <m:r>
                            <a:rPr lang="en-US" sz="2500" i="1">
                              <a:latin typeface="Cambria Math" panose="02040503050406030204" pitchFamily="18" charset="0"/>
                            </a:rPr>
                            <m:t>1−</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e>
                          </m:d>
                        </m:e>
                      </m:d>
                    </m:oMath>
                  </m:oMathPara>
                </a14:m>
                <a:endParaRPr lang="en-US" sz="2500" dirty="0"/>
              </a:p>
              <a:p>
                <a:pPr marL="0" indent="0">
                  <a:buNone/>
                </a:pPr>
                <a:r>
                  <a:rPr lang="en-US" sz="2500" dirty="0"/>
                  <a:t>As a result, we have:</a:t>
                </a:r>
              </a:p>
              <a:p>
                <a:pPr marL="0" indent="0">
                  <a:buNone/>
                </a:pPr>
                <a14:m>
                  <m:oMathPara xmlns:m="http://schemas.openxmlformats.org/officeDocument/2006/math">
                    <m:oMathParaPr>
                      <m:jc m:val="centerGroup"/>
                    </m:oMathParaPr>
                    <m:oMath xmlns:m="http://schemas.openxmlformats.org/officeDocument/2006/math">
                      <m:r>
                        <m:rPr>
                          <m:sty m:val="p"/>
                        </m:rPr>
                        <a:rPr lang="en-US" sz="2500">
                          <a:latin typeface="Cambria Math" panose="02040503050406030204" pitchFamily="18" charset="0"/>
                        </a:rPr>
                        <m:t>any</m:t>
                      </m:r>
                      <m:r>
                        <a:rPr lang="en-US" sz="2500">
                          <a:latin typeface="Cambria Math" panose="02040503050406030204" pitchFamily="18" charset="0"/>
                        </a:rPr>
                        <m:t> </m:t>
                      </m:r>
                      <m:r>
                        <m:rPr>
                          <m:sty m:val="p"/>
                        </m:rPr>
                        <a:rPr lang="en-US" sz="2500">
                          <a:latin typeface="Cambria Math" panose="02040503050406030204" pitchFamily="18" charset="0"/>
                        </a:rPr>
                        <m:t>differential</m:t>
                      </m:r>
                      <m:r>
                        <a:rPr lang="en-US" sz="2500" i="1">
                          <a:latin typeface="Cambria Math" panose="02040503050406030204" pitchFamily="18" charset="0"/>
                        </a:rPr>
                        <m:t>≅</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e>
                      </m:d>
                      <m:d>
                        <m:dPr>
                          <m:ctrlPr>
                            <a:rPr lang="en-US" sz="2500" i="1">
                              <a:latin typeface="Cambria Math" panose="02040503050406030204" pitchFamily="18" charset="0"/>
                            </a:rPr>
                          </m:ctrlPr>
                        </m:dPr>
                        <m:e>
                          <m:r>
                            <a:rPr lang="en-US" sz="2500" i="1">
                              <a:latin typeface="Cambria Math" panose="02040503050406030204" pitchFamily="18" charset="0"/>
                            </a:rPr>
                            <m:t>1−</m:t>
                          </m:r>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𝑎</m:t>
                              </m:r>
                              <m:d>
                                <m:dPr>
                                  <m:ctrlPr>
                                    <a:rPr lang="en-US" sz="2500" i="1">
                                      <a:latin typeface="Cambria Math" panose="02040503050406030204" pitchFamily="18" charset="0"/>
                                    </a:rPr>
                                  </m:ctrlPr>
                                </m:dPr>
                                <m:e>
                                  <m:r>
                                    <a:rPr lang="en-US" sz="2500" i="1">
                                      <a:latin typeface="Cambria Math" panose="02040503050406030204" pitchFamily="18" charset="0"/>
                                    </a:rPr>
                                    <m:t>𝑜</m:t>
                                  </m:r>
                                </m:e>
                              </m:d>
                            </m:e>
                          </m:d>
                        </m:e>
                      </m:d>
                      <m:sSup>
                        <m:sSupPr>
                          <m:ctrlPr>
                            <a:rPr lang="en-US" sz="2500" i="1">
                              <a:latin typeface="Cambria Math" panose="02040503050406030204" pitchFamily="18" charset="0"/>
                            </a:rPr>
                          </m:ctrlPr>
                        </m:sSupPr>
                        <m:e>
                          <m:r>
                            <a:rPr lang="en-US" sz="2500" b="1" i="1">
                              <a:latin typeface="Cambria Math" panose="02040503050406030204" pitchFamily="18" charset="0"/>
                            </a:rPr>
                            <m:t>𝒊</m:t>
                          </m:r>
                        </m:e>
                        <m:sup>
                          <m:r>
                            <a:rPr lang="en-US" sz="2500" i="1">
                              <a:latin typeface="Cambria Math" panose="02040503050406030204" pitchFamily="18" charset="0"/>
                            </a:rPr>
                            <m:t>𝑇</m:t>
                          </m:r>
                        </m:sup>
                      </m:sSup>
                    </m:oMath>
                  </m:oMathPara>
                </a14:m>
                <a:endParaRPr lang="en-US" sz="2500" dirty="0"/>
              </a:p>
              <a:p>
                <a:pPr marL="0" indent="0">
                  <a:buNone/>
                </a:pPr>
                <a:r>
                  <a:rPr lang="en-US" sz="2500" dirty="0"/>
                  <a:t>For fast computation, it is possible to set the derivative </a:t>
                </a:r>
                <a:r>
                  <a:rPr lang="en-US" sz="2500" i="1" dirty="0"/>
                  <a:t>a</a:t>
                </a:r>
                <a:r>
                  <a:rPr lang="en-US" sz="2500" dirty="0"/>
                  <a:t>’(</a:t>
                </a:r>
                <a:r>
                  <a:rPr lang="en-US" sz="2500" i="1" dirty="0"/>
                  <a:t>o</a:t>
                </a:r>
                <a:r>
                  <a:rPr lang="en-US" sz="2500" dirty="0"/>
                  <a:t>) to be small enough constants like 1 such that any differential is </a:t>
                </a:r>
                <a:r>
                  <a:rPr lang="en-US" sz="2500" b="1" i="1" dirty="0" err="1"/>
                  <a:t>i</a:t>
                </a:r>
                <a:r>
                  <a:rPr lang="en-US" sz="2500" i="1" baseline="30000" dirty="0" err="1"/>
                  <a:t>T</a:t>
                </a:r>
                <a:r>
                  <a:rPr lang="en-US" sz="2500" dirty="0" err="1"/>
                  <a:t>.</a:t>
                </a:r>
                <a:endParaRPr lang="en-US" sz="2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865" t="-942" r="-814" b="-1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113</a:t>
            </a:fld>
            <a:endParaRPr lang="en-US"/>
          </a:p>
        </p:txBody>
      </p:sp>
    </p:spTree>
    <p:extLst>
      <p:ext uri="{BB962C8B-B14F-4D97-AF65-F5344CB8AC3E}">
        <p14:creationId xmlns:p14="http://schemas.microsoft.com/office/powerpoint/2010/main" val="31568196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900" dirty="0" smtClean="0"/>
                  <a:t>Given epoch </a:t>
                </a:r>
                <a:r>
                  <a:rPr lang="en-US" sz="1900" b="1" i="1" dirty="0"/>
                  <a:t>D</a:t>
                </a:r>
                <a:r>
                  <a:rPr lang="en-US" sz="1900" dirty="0"/>
                  <a:t> = (</a:t>
                </a:r>
                <a:r>
                  <a:rPr lang="en-US" sz="1900" b="1" i="1" dirty="0"/>
                  <a:t>d</a:t>
                </a:r>
                <a:r>
                  <a:rPr lang="en-US" sz="1900" baseline="30000" dirty="0"/>
                  <a:t>(1)</a:t>
                </a:r>
                <a:r>
                  <a:rPr lang="en-US" sz="1900" dirty="0"/>
                  <a:t> = (</a:t>
                </a:r>
                <a:r>
                  <a:rPr lang="en-US" sz="1900" b="1" i="1" dirty="0"/>
                  <a:t>x</a:t>
                </a:r>
                <a:r>
                  <a:rPr lang="en-US" sz="1900" baseline="30000" dirty="0"/>
                  <a:t>(1)</a:t>
                </a:r>
                <a:r>
                  <a:rPr lang="en-US" sz="1900" dirty="0"/>
                  <a:t>, </a:t>
                </a:r>
                <a:r>
                  <a:rPr lang="en-US" sz="1900" b="1" dirty="0"/>
                  <a:t>z</a:t>
                </a:r>
                <a:r>
                  <a:rPr lang="en-US" sz="1900" baseline="30000" dirty="0"/>
                  <a:t>(1)</a:t>
                </a:r>
                <a:r>
                  <a:rPr lang="en-US" sz="1900" dirty="0"/>
                  <a:t>), </a:t>
                </a:r>
                <a:r>
                  <a:rPr lang="en-US" sz="1900" b="1" i="1" dirty="0"/>
                  <a:t>d</a:t>
                </a:r>
                <a:r>
                  <a:rPr lang="en-US" sz="1900" baseline="30000" dirty="0"/>
                  <a:t>(2)</a:t>
                </a:r>
                <a:r>
                  <a:rPr lang="en-US" sz="1900" dirty="0"/>
                  <a:t> = (</a:t>
                </a:r>
                <a:r>
                  <a:rPr lang="en-US" sz="1900" b="1" i="1" dirty="0"/>
                  <a:t>x</a:t>
                </a:r>
                <a:r>
                  <a:rPr lang="en-US" sz="1900" baseline="30000" dirty="0"/>
                  <a:t>(2)</a:t>
                </a:r>
                <a:r>
                  <a:rPr lang="en-US" sz="1900" dirty="0"/>
                  <a:t>, </a:t>
                </a:r>
                <a:r>
                  <a:rPr lang="en-US" sz="1900" b="1" dirty="0"/>
                  <a:t>z</a:t>
                </a:r>
                <a:r>
                  <a:rPr lang="en-US" sz="1900" baseline="30000" dirty="0"/>
                  <a:t>(2)</a:t>
                </a:r>
                <a:r>
                  <a:rPr lang="en-US" sz="1900" dirty="0"/>
                  <a:t>),…, </a:t>
                </a:r>
                <a:r>
                  <a:rPr lang="en-US" sz="1900" b="1" i="1" dirty="0"/>
                  <a:t>d</a:t>
                </a:r>
                <a:r>
                  <a:rPr lang="en-US" sz="1900" baseline="30000" dirty="0"/>
                  <a:t>(</a:t>
                </a:r>
                <a:r>
                  <a:rPr lang="en-US" sz="1900" i="1" baseline="30000" dirty="0"/>
                  <a:t>N</a:t>
                </a:r>
                <a:r>
                  <a:rPr lang="en-US" sz="1900" baseline="30000" dirty="0"/>
                  <a:t>)</a:t>
                </a:r>
                <a:r>
                  <a:rPr lang="en-US" sz="1900" dirty="0"/>
                  <a:t> = (</a:t>
                </a:r>
                <a:r>
                  <a:rPr lang="en-US" sz="1900" b="1" i="1" dirty="0"/>
                  <a:t>x</a:t>
                </a:r>
                <a:r>
                  <a:rPr lang="en-US" sz="1900" baseline="30000" dirty="0"/>
                  <a:t>(</a:t>
                </a:r>
                <a:r>
                  <a:rPr lang="en-US" sz="1900" i="1" baseline="30000" dirty="0"/>
                  <a:t>N</a:t>
                </a:r>
                <a:r>
                  <a:rPr lang="en-US" sz="1900" baseline="30000" dirty="0"/>
                  <a:t>)</a:t>
                </a:r>
                <a:r>
                  <a:rPr lang="en-US" sz="1900" dirty="0"/>
                  <a:t>, </a:t>
                </a:r>
                <a:r>
                  <a:rPr lang="en-US" sz="1900" b="1" dirty="0"/>
                  <a:t>z</a:t>
                </a:r>
                <a:r>
                  <a:rPr lang="en-US" sz="1900" baseline="30000" dirty="0"/>
                  <a:t>(</a:t>
                </a:r>
                <a:r>
                  <a:rPr lang="en-US" sz="1900" i="1" baseline="30000" dirty="0"/>
                  <a:t>N</a:t>
                </a:r>
                <a:r>
                  <a:rPr lang="en-US" sz="1900" baseline="30000" dirty="0"/>
                  <a:t>)</a:t>
                </a:r>
                <a:r>
                  <a:rPr lang="en-US" sz="1900" dirty="0"/>
                  <a:t>)) implies that the epoch is created or sent by equilateral distribution 1/</a:t>
                </a:r>
                <a:r>
                  <a:rPr lang="en-US" sz="1900" i="1" dirty="0"/>
                  <a:t>N</a:t>
                </a:r>
                <a:r>
                  <a:rPr lang="en-US" sz="1900" dirty="0"/>
                  <a:t> but in general case, </a:t>
                </a:r>
                <a:r>
                  <a:rPr lang="en-US" sz="1900" b="1" i="1" dirty="0"/>
                  <a:t>D</a:t>
                </a:r>
                <a:r>
                  <a:rPr lang="en-US" sz="1900" dirty="0"/>
                  <a:t> can follow an arbitrary distribution denoted by PDF </a:t>
                </a:r>
                <a:r>
                  <a:rPr lang="en-US" sz="1900" i="1" dirty="0"/>
                  <a:t>P</a:t>
                </a:r>
                <a:r>
                  <a:rPr lang="en-US" sz="1900" dirty="0"/>
                  <a:t>(</a:t>
                </a:r>
                <a:r>
                  <a:rPr lang="en-US" sz="1900" b="1" i="1" dirty="0"/>
                  <a:t>d</a:t>
                </a:r>
                <a:r>
                  <a:rPr lang="en-US" sz="1900" dirty="0"/>
                  <a:t>), which makes loss function </a:t>
                </a:r>
                <a:r>
                  <a:rPr lang="en-US" sz="1900" i="1" dirty="0"/>
                  <a:t>l</a:t>
                </a:r>
                <a:r>
                  <a:rPr lang="en-US" sz="1900" dirty="0"/>
                  <a:t>(Φ, Ψ) changed a little bit by theoretical expectation given distribution </a:t>
                </a:r>
                <a:r>
                  <a:rPr lang="en-US" sz="1900" i="1" dirty="0"/>
                  <a:t>P</a:t>
                </a:r>
                <a:r>
                  <a:rPr lang="en-US" sz="1900" dirty="0"/>
                  <a:t>(</a:t>
                </a:r>
                <a:r>
                  <a:rPr lang="en-US" sz="1900" b="1" i="1" dirty="0"/>
                  <a:t>d</a:t>
                </a:r>
                <a:r>
                  <a:rPr lang="en-US" sz="1900" dirty="0"/>
                  <a:t>).</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𝑙</m:t>
                      </m:r>
                      <m:d>
                        <m:dPr>
                          <m:ctrlPr>
                            <a:rPr lang="en-US" sz="1900" i="1">
                              <a:latin typeface="Cambria Math" panose="02040503050406030204" pitchFamily="18" charset="0"/>
                            </a:rPr>
                          </m:ctrlPr>
                        </m:dPr>
                        <m:e>
                          <m:r>
                            <m:rPr>
                              <m:sty m:val="p"/>
                            </m:rPr>
                            <a:rPr lang="en-US" sz="1900">
                              <a:latin typeface="Cambria Math" panose="02040503050406030204" pitchFamily="18" charset="0"/>
                            </a:rPr>
                            <m:t>Φ</m:t>
                          </m:r>
                          <m:r>
                            <a:rPr lang="en-US" sz="1900">
                              <a:latin typeface="Cambria Math" panose="02040503050406030204" pitchFamily="18" charset="0"/>
                            </a:rPr>
                            <m:t>,</m:t>
                          </m:r>
                          <m:r>
                            <m:rPr>
                              <m:sty m:val="p"/>
                            </m:rPr>
                            <a:rPr lang="en-US" sz="1900">
                              <a:latin typeface="Cambria Math" panose="02040503050406030204" pitchFamily="18" charset="0"/>
                            </a:rPr>
                            <m:t>Ψ</m:t>
                          </m:r>
                        </m:e>
                      </m:d>
                      <m:r>
                        <a:rPr lang="en-US" sz="1900" i="1">
                          <a:latin typeface="Cambria Math" panose="02040503050406030204" pitchFamily="18" charset="0"/>
                        </a:rPr>
                        <m:t>=</m:t>
                      </m:r>
                      <m:nary>
                        <m:naryPr>
                          <m:limLoc m:val="undOvr"/>
                          <m:supHide m:val="on"/>
                          <m:ctrlPr>
                            <a:rPr lang="en-US" sz="1900" i="1">
                              <a:latin typeface="Cambria Math" panose="02040503050406030204" pitchFamily="18" charset="0"/>
                            </a:rPr>
                          </m:ctrlPr>
                        </m:naryPr>
                        <m:sub>
                          <m:r>
                            <a:rPr lang="en-US" sz="1900" b="1" i="1">
                              <a:latin typeface="Cambria Math" panose="02040503050406030204" pitchFamily="18" charset="0"/>
                            </a:rPr>
                            <m:t>𝒅</m:t>
                          </m:r>
                        </m:sub>
                        <m:sup/>
                        <m:e>
                          <m:d>
                            <m:dPr>
                              <m:ctrlPr>
                                <a:rPr lang="en-US" sz="1900" i="1">
                                  <a:latin typeface="Cambria Math" panose="02040503050406030204" pitchFamily="18" charset="0"/>
                                </a:rPr>
                              </m:ctrlPr>
                            </m:dPr>
                            <m:e>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Ψ</m:t>
                                          </m:r>
                                        </m:e>
                                      </m:d>
                                    </m:e>
                                  </m:d>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1−</m:t>
                                      </m:r>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e>
                                        <m:e>
                                          <m:r>
                                            <m:rPr>
                                              <m:sty m:val="p"/>
                                            </m:rPr>
                                            <a:rPr lang="en-US" sz="1900">
                                              <a:latin typeface="Cambria Math" panose="02040503050406030204" pitchFamily="18" charset="0"/>
                                            </a:rPr>
                                            <m:t>Ψ</m:t>
                                          </m:r>
                                        </m:e>
                                      </m:d>
                                    </m:e>
                                  </m:d>
                                </m:e>
                              </m:func>
                            </m:e>
                          </m:d>
                          <m:r>
                            <a:rPr lang="en-US" sz="1900" i="1">
                              <a:latin typeface="Cambria Math" panose="02040503050406030204" pitchFamily="18" charset="0"/>
                            </a:rPr>
                            <m:t>𝑑</m:t>
                          </m:r>
                          <m:r>
                            <a:rPr lang="en-US" sz="1900" b="1" i="1">
                              <a:latin typeface="Cambria Math" panose="02040503050406030204" pitchFamily="18" charset="0"/>
                            </a:rPr>
                            <m:t>𝒅</m:t>
                          </m:r>
                        </m:e>
                      </m:nary>
                    </m:oMath>
                  </m:oMathPara>
                </a14:m>
                <a:endParaRPr lang="en-US" sz="1900" dirty="0"/>
              </a:p>
              <a:p>
                <a:pPr marL="0" indent="0">
                  <a:buNone/>
                </a:pPr>
                <a:r>
                  <a:rPr lang="en-US" sz="1900" dirty="0"/>
                  <a:t>Suppose </a:t>
                </a:r>
                <a:r>
                  <a:rPr lang="en-US" sz="1900" b="1" i="1" dirty="0"/>
                  <a:t>x</a:t>
                </a:r>
                <a:r>
                  <a:rPr lang="en-US" sz="1900" dirty="0"/>
                  <a:t> and </a:t>
                </a:r>
                <a:r>
                  <a:rPr lang="en-US" sz="1900" b="1" dirty="0"/>
                  <a:t>z</a:t>
                </a:r>
                <a:r>
                  <a:rPr lang="en-US" sz="1900" dirty="0"/>
                  <a:t> distribute separately as </a:t>
                </a:r>
                <a:r>
                  <a:rPr lang="en-US" sz="1900" i="1" dirty="0"/>
                  <a:t>P</a:t>
                </a:r>
                <a:r>
                  <a:rPr lang="en-US" sz="1900" dirty="0"/>
                  <a:t>(</a:t>
                </a:r>
                <a:r>
                  <a:rPr lang="en-US" sz="1900" b="1" i="1" dirty="0"/>
                  <a:t>x</a:t>
                </a:r>
                <a:r>
                  <a:rPr lang="en-US" sz="1900" dirty="0"/>
                  <a:t>) and </a:t>
                </a:r>
                <a:r>
                  <a:rPr lang="en-US" sz="1900" i="1" dirty="0"/>
                  <a:t>Q</a:t>
                </a:r>
                <a:r>
                  <a:rPr lang="en-US" sz="1900" dirty="0"/>
                  <a:t>(</a:t>
                </a:r>
                <a:r>
                  <a:rPr lang="en-US" sz="1900" b="1" dirty="0"/>
                  <a:t>z</a:t>
                </a:r>
                <a:r>
                  <a:rPr lang="en-US" sz="1900" dirty="0"/>
                  <a:t>) such that </a:t>
                </a:r>
                <a:r>
                  <a:rPr lang="en-US" sz="1900" i="1" dirty="0"/>
                  <a:t>P</a:t>
                </a:r>
                <a:r>
                  <a:rPr lang="en-US" sz="1900" dirty="0"/>
                  <a:t>(</a:t>
                </a:r>
                <a:r>
                  <a:rPr lang="en-US" sz="1900" b="1" i="1" dirty="0"/>
                  <a:t>x</a:t>
                </a:r>
                <a:r>
                  <a:rPr lang="en-US" sz="1900" dirty="0"/>
                  <a:t>) is called original data PDF and </a:t>
                </a:r>
                <a:r>
                  <a:rPr lang="en-US" sz="1900" i="1" dirty="0"/>
                  <a:t>Q</a:t>
                </a:r>
                <a:r>
                  <a:rPr lang="en-US" sz="1900" dirty="0"/>
                  <a:t>(</a:t>
                </a:r>
                <a:r>
                  <a:rPr lang="en-US" sz="1900" b="1" dirty="0"/>
                  <a:t>z</a:t>
                </a:r>
                <a:r>
                  <a:rPr lang="en-US" sz="1900" dirty="0"/>
                  <a:t>) is called generated data PDF, we have</a:t>
                </a:r>
                <a:r>
                  <a:rPr lang="en-US" sz="1900" dirty="0" smtClean="0"/>
                  <a:t>:</a:t>
                </a:r>
              </a:p>
              <a:p>
                <a:pPr marL="0" indent="0">
                  <a:buNone/>
                </a:pPr>
                <a14:m>
                  <m:oMathPara xmlns:m="http://schemas.openxmlformats.org/officeDocument/2006/math">
                    <m:oMathParaPr>
                      <m:jc m:val="right"/>
                    </m:oMathParaPr>
                    <m:oMath xmlns:m="http://schemas.openxmlformats.org/officeDocument/2006/math">
                      <m:r>
                        <a:rPr lang="en-US" sz="1900" i="1">
                          <a:latin typeface="Cambria Math" panose="02040503050406030204" pitchFamily="18" charset="0"/>
                        </a:rPr>
                        <m:t>𝑙</m:t>
                      </m:r>
                      <m:d>
                        <m:dPr>
                          <m:ctrlPr>
                            <a:rPr lang="en-US" sz="1900" i="1">
                              <a:latin typeface="Cambria Math" panose="02040503050406030204" pitchFamily="18" charset="0"/>
                            </a:rPr>
                          </m:ctrlPr>
                        </m:dPr>
                        <m:e>
                          <m:r>
                            <m:rPr>
                              <m:sty m:val="p"/>
                            </m:rPr>
                            <a:rPr lang="en-US" sz="1900">
                              <a:latin typeface="Cambria Math" panose="02040503050406030204" pitchFamily="18" charset="0"/>
                            </a:rPr>
                            <m:t>Φ</m:t>
                          </m:r>
                          <m:r>
                            <a:rPr lang="en-US" sz="1900">
                              <a:latin typeface="Cambria Math" panose="02040503050406030204" pitchFamily="18" charset="0"/>
                            </a:rPr>
                            <m:t>,</m:t>
                          </m:r>
                          <m:r>
                            <m:rPr>
                              <m:sty m:val="p"/>
                            </m:rPr>
                            <a:rPr lang="en-US" sz="1900">
                              <a:latin typeface="Cambria Math" panose="02040503050406030204" pitchFamily="18" charset="0"/>
                            </a:rPr>
                            <m:t>Ψ</m:t>
                          </m:r>
                        </m:e>
                      </m:d>
                      <m:r>
                        <a:rPr lang="en-US" sz="1900" i="1">
                          <a:latin typeface="Cambria Math" panose="02040503050406030204" pitchFamily="18" charset="0"/>
                        </a:rPr>
                        <m:t>=</m:t>
                      </m:r>
                      <m:nary>
                        <m:naryPr>
                          <m:limLoc m:val="undOvr"/>
                          <m:supHide m:val="on"/>
                          <m:ctrlPr>
                            <a:rPr lang="en-US" sz="1900" i="1">
                              <a:latin typeface="Cambria Math" panose="02040503050406030204" pitchFamily="18" charset="0"/>
                            </a:rPr>
                          </m:ctrlPr>
                        </m:naryPr>
                        <m:sub>
                          <m:r>
                            <a:rPr lang="en-US" sz="1900" b="1" i="1">
                              <a:latin typeface="Cambria Math" panose="02040503050406030204" pitchFamily="18" charset="0"/>
                            </a:rPr>
                            <m:t>𝒙</m:t>
                          </m:r>
                        </m:sub>
                        <m:sup/>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d>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Ψ</m:t>
                                      </m:r>
                                    </m:e>
                                  </m:d>
                                </m:e>
                              </m:d>
                            </m:e>
                          </m:func>
                          <m:r>
                            <a:rPr lang="en-US" sz="1900" i="1">
                              <a:latin typeface="Cambria Math" panose="02040503050406030204" pitchFamily="18" charset="0"/>
                            </a:rPr>
                            <m:t>𝑑</m:t>
                          </m:r>
                          <m:r>
                            <a:rPr lang="en-US" sz="1900" b="1" i="1">
                              <a:latin typeface="Cambria Math" panose="02040503050406030204" pitchFamily="18" charset="0"/>
                            </a:rPr>
                            <m:t>𝒙</m:t>
                          </m:r>
                        </m:e>
                      </m:nary>
                      <m:r>
                        <a:rPr lang="en-US" sz="1900" i="1">
                          <a:latin typeface="Cambria Math" panose="02040503050406030204" pitchFamily="18" charset="0"/>
                        </a:rPr>
                        <m:t>+</m:t>
                      </m:r>
                      <m:nary>
                        <m:naryPr>
                          <m:limLoc m:val="undOvr"/>
                          <m:supHide m:val="on"/>
                          <m:ctrlPr>
                            <a:rPr lang="en-US" sz="1900" i="1">
                              <a:latin typeface="Cambria Math" panose="02040503050406030204" pitchFamily="18" charset="0"/>
                            </a:rPr>
                          </m:ctrlPr>
                        </m:naryPr>
                        <m:sub>
                          <m:r>
                            <a:rPr lang="en-US" sz="1900" b="1" i="1">
                              <a:latin typeface="Cambria Math" panose="02040503050406030204" pitchFamily="18" charset="0"/>
                            </a:rPr>
                            <m:t>𝒛</m:t>
                          </m:r>
                        </m:sub>
                        <m:sup/>
                        <m:e>
                          <m:r>
                            <a:rPr lang="en-US" sz="1900" i="1">
                              <a:latin typeface="Cambria Math" panose="02040503050406030204" pitchFamily="18" charset="0"/>
                            </a:rPr>
                            <m:t>𝑄</m:t>
                          </m:r>
                          <m:d>
                            <m:dPr>
                              <m:ctrlPr>
                                <a:rPr lang="en-US" sz="1900" i="1">
                                  <a:latin typeface="Cambria Math" panose="02040503050406030204" pitchFamily="18" charset="0"/>
                                </a:rPr>
                              </m:ctrlPr>
                            </m:dPr>
                            <m:e>
                              <m:r>
                                <a:rPr lang="en-US" sz="1900" b="1" i="1">
                                  <a:latin typeface="Cambria Math" panose="02040503050406030204" pitchFamily="18" charset="0"/>
                                </a:rPr>
                                <m:t>𝒛</m:t>
                              </m:r>
                            </m:e>
                          </m:d>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r>
                                    <a:rPr lang="en-US" sz="1900" i="1">
                                      <a:latin typeface="Cambria Math" panose="02040503050406030204" pitchFamily="18" charset="0"/>
                                    </a:rPr>
                                    <m:t>1−</m:t>
                                  </m:r>
                                  <m:r>
                                    <a:rPr lang="en-US" sz="1900" i="1">
                                      <a:latin typeface="Cambria Math" panose="02040503050406030204" pitchFamily="18" charset="0"/>
                                    </a:rPr>
                                    <m:t>𝑑</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e>
                                    <m:e>
                                      <m:r>
                                        <m:rPr>
                                          <m:sty m:val="p"/>
                                        </m:rPr>
                                        <a:rPr lang="en-US" sz="1900">
                                          <a:latin typeface="Cambria Math" panose="02040503050406030204" pitchFamily="18" charset="0"/>
                                        </a:rPr>
                                        <m:t>Ψ</m:t>
                                      </m:r>
                                    </m:e>
                                  </m:d>
                                </m:e>
                              </m:d>
                            </m:e>
                          </m:func>
                          <m:r>
                            <a:rPr lang="en-US" sz="1900" i="1">
                              <a:latin typeface="Cambria Math" panose="02040503050406030204" pitchFamily="18" charset="0"/>
                            </a:rPr>
                            <m:t>𝑑</m:t>
                          </m:r>
                          <m:r>
                            <a:rPr lang="en-US" sz="1900" b="1" i="1">
                              <a:latin typeface="Cambria Math" panose="02040503050406030204" pitchFamily="18" charset="0"/>
                            </a:rPr>
                            <m:t>𝒛</m:t>
                          </m:r>
                        </m:e>
                      </m:nary>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4.6</m:t>
                          </m:r>
                        </m:e>
                      </m:d>
                    </m:oMath>
                  </m:oMathPara>
                </a14:m>
                <a:endParaRPr lang="en-US" sz="1900" dirty="0" smtClean="0"/>
              </a:p>
              <a:p>
                <a:pPr marL="0" indent="0">
                  <a:buNone/>
                </a:pPr>
                <a:r>
                  <a:rPr lang="en-US" sz="1900" dirty="0"/>
                  <a:t>Although there is no significant change in aforementioned practical technique to estimate parameters, it is necessary to research original data PDF </a:t>
                </a:r>
                <a:r>
                  <a:rPr lang="en-US" sz="1900" i="1" dirty="0"/>
                  <a:t>P</a:t>
                </a:r>
                <a:r>
                  <a:rPr lang="en-US" sz="1900" dirty="0"/>
                  <a:t>(</a:t>
                </a:r>
                <a:r>
                  <a:rPr lang="en-US" sz="1900" b="1" i="1" dirty="0"/>
                  <a:t>x</a:t>
                </a:r>
                <a:r>
                  <a:rPr lang="en-US" sz="1900" dirty="0"/>
                  <a:t>) and generated data PDF </a:t>
                </a:r>
                <a:r>
                  <a:rPr lang="en-US" sz="1900" i="1" dirty="0"/>
                  <a:t>Q</a:t>
                </a:r>
                <a:r>
                  <a:rPr lang="en-US" sz="1900" dirty="0"/>
                  <a:t>(</a:t>
                </a:r>
                <a:r>
                  <a:rPr lang="en-US" sz="1900" b="1" dirty="0"/>
                  <a:t>z</a:t>
                </a:r>
                <a:r>
                  <a:rPr lang="en-US" sz="1900" dirty="0"/>
                  <a:t>) as well as expectation form of loss function </a:t>
                </a:r>
                <a:r>
                  <a:rPr lang="en-US" sz="1900" i="1" dirty="0"/>
                  <a:t>l</a:t>
                </a:r>
                <a:r>
                  <a:rPr lang="en-US" sz="1900" dirty="0"/>
                  <a:t>(Φ, Ψ) so as to prove convergence of GAN. Recall that the min-max problem is:</a:t>
                </a:r>
              </a:p>
              <a:p>
                <a:pPr marL="0" indent="0">
                  <a:buNone/>
                </a:pPr>
                <a14:m>
                  <m:oMathPara xmlns:m="http://schemas.openxmlformats.org/officeDocument/2006/math">
                    <m:oMathParaPr>
                      <m:jc m:val="centerGroup"/>
                    </m:oMathParaPr>
                    <m:oMath xmlns:m="http://schemas.openxmlformats.org/officeDocument/2006/math">
                      <m:func>
                        <m:funcPr>
                          <m:ctrlPr>
                            <a:rPr lang="en-US" sz="1900" i="1">
                              <a:latin typeface="Cambria Math" panose="02040503050406030204" pitchFamily="18" charset="0"/>
                            </a:rPr>
                          </m:ctrlPr>
                        </m:funcPr>
                        <m:fName>
                          <m:limLow>
                            <m:limLowPr>
                              <m:ctrlPr>
                                <a:rPr lang="en-US" sz="1900" i="1">
                                  <a:latin typeface="Cambria Math" panose="02040503050406030204" pitchFamily="18" charset="0"/>
                                </a:rPr>
                              </m:ctrlPr>
                            </m:limLowPr>
                            <m:e>
                              <m:r>
                                <m:rPr>
                                  <m:sty m:val="p"/>
                                </m:rPr>
                                <a:rPr lang="en-US" sz="1900">
                                  <a:latin typeface="Cambria Math" panose="02040503050406030204" pitchFamily="18" charset="0"/>
                                </a:rPr>
                                <m:t>min</m:t>
                              </m:r>
                            </m:e>
                            <m:lim>
                              <m:r>
                                <m:rPr>
                                  <m:sty m:val="p"/>
                                </m:rPr>
                                <a:rPr lang="en-US" sz="1900">
                                  <a:latin typeface="Cambria Math" panose="02040503050406030204" pitchFamily="18" charset="0"/>
                                </a:rPr>
                                <m:t>Φ</m:t>
                              </m:r>
                            </m:lim>
                          </m:limLow>
                        </m:fName>
                        <m:e>
                          <m:func>
                            <m:funcPr>
                              <m:ctrlPr>
                                <a:rPr lang="en-US" sz="1900" i="1">
                                  <a:latin typeface="Cambria Math" panose="02040503050406030204" pitchFamily="18" charset="0"/>
                                </a:rPr>
                              </m:ctrlPr>
                            </m:funcPr>
                            <m:fName>
                              <m:limLow>
                                <m:limLowPr>
                                  <m:ctrlPr>
                                    <a:rPr lang="en-US" sz="1900" i="1">
                                      <a:latin typeface="Cambria Math" panose="02040503050406030204" pitchFamily="18" charset="0"/>
                                    </a:rPr>
                                  </m:ctrlPr>
                                </m:limLowPr>
                                <m:e>
                                  <m:r>
                                    <m:rPr>
                                      <m:sty m:val="p"/>
                                    </m:rPr>
                                    <a:rPr lang="en-US" sz="1900">
                                      <a:latin typeface="Cambria Math" panose="02040503050406030204" pitchFamily="18" charset="0"/>
                                    </a:rPr>
                                    <m:t>max</m:t>
                                  </m:r>
                                </m:e>
                                <m:lim>
                                  <m:r>
                                    <m:rPr>
                                      <m:sty m:val="p"/>
                                    </m:rPr>
                                    <a:rPr lang="en-US" sz="1900">
                                      <a:latin typeface="Cambria Math" panose="02040503050406030204" pitchFamily="18" charset="0"/>
                                    </a:rPr>
                                    <m:t>Ψ</m:t>
                                  </m:r>
                                </m:lim>
                              </m:limLow>
                            </m:fName>
                            <m:e>
                              <m:r>
                                <a:rPr lang="en-US" sz="1900" i="1">
                                  <a:latin typeface="Cambria Math" panose="02040503050406030204" pitchFamily="18" charset="0"/>
                                </a:rPr>
                                <m:t>𝑙</m:t>
                              </m:r>
                              <m:d>
                                <m:dPr>
                                  <m:ctrlPr>
                                    <a:rPr lang="en-US" sz="1900" i="1">
                                      <a:latin typeface="Cambria Math" panose="02040503050406030204" pitchFamily="18" charset="0"/>
                                    </a:rPr>
                                  </m:ctrlPr>
                                </m:dPr>
                                <m:e>
                                  <m:r>
                                    <m:rPr>
                                      <m:sty m:val="p"/>
                                    </m:rPr>
                                    <a:rPr lang="en-US" sz="1900">
                                      <a:latin typeface="Cambria Math" panose="02040503050406030204" pitchFamily="18" charset="0"/>
                                    </a:rPr>
                                    <m:t>Φ</m:t>
                                  </m:r>
                                  <m:r>
                                    <a:rPr lang="en-US" sz="1900">
                                      <a:latin typeface="Cambria Math" panose="02040503050406030204" pitchFamily="18" charset="0"/>
                                    </a:rPr>
                                    <m:t>,</m:t>
                                  </m:r>
                                  <m:r>
                                    <m:rPr>
                                      <m:sty m:val="p"/>
                                    </m:rPr>
                                    <a:rPr lang="en-US" sz="1900">
                                      <a:latin typeface="Cambria Math" panose="02040503050406030204" pitchFamily="18" charset="0"/>
                                    </a:rPr>
                                    <m:t>Ψ</m:t>
                                  </m:r>
                                </m:e>
                              </m:d>
                            </m:e>
                          </m:func>
                        </m:e>
                      </m:func>
                    </m:oMath>
                  </m:oMathPara>
                </a14:m>
                <a:endParaRPr lang="en-US" sz="1900" dirty="0"/>
              </a:p>
              <a:p>
                <a:pPr marL="0" indent="0">
                  <a:buNone/>
                </a:pPr>
                <a:r>
                  <a:rPr lang="en-US" sz="1900" dirty="0"/>
                  <a:t>That is: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r>
                        <m:rPr>
                          <m:aln/>
                        </m:rPr>
                        <a:rPr lang="en-US" sz="1900" i="1">
                          <a:latin typeface="Cambria Math" panose="02040503050406030204" pitchFamily="18" charset="0"/>
                        </a:rPr>
                        <m:t>=</m:t>
                      </m:r>
                      <m:func>
                        <m:funcPr>
                          <m:ctrlPr>
                            <a:rPr lang="en-US" sz="1900" i="1">
                              <a:latin typeface="Cambria Math" panose="02040503050406030204" pitchFamily="18" charset="0"/>
                            </a:rPr>
                          </m:ctrlPr>
                        </m:funcPr>
                        <m:fName>
                          <m:limLow>
                            <m:limLowPr>
                              <m:ctrlPr>
                                <a:rPr lang="en-US" sz="1900" i="1">
                                  <a:latin typeface="Cambria Math" panose="02040503050406030204" pitchFamily="18" charset="0"/>
                                </a:rPr>
                              </m:ctrlPr>
                            </m:limLowPr>
                            <m:e>
                              <m:r>
                                <m:rPr>
                                  <m:sty m:val="p"/>
                                </m:rPr>
                                <a:rPr lang="en-US" sz="1900">
                                  <a:latin typeface="Cambria Math" panose="02040503050406030204" pitchFamily="18" charset="0"/>
                                </a:rPr>
                                <m:t>argmin</m:t>
                              </m:r>
                            </m:e>
                            <m:lim>
                              <m:r>
                                <m:rPr>
                                  <m:sty m:val="p"/>
                                </m:rPr>
                                <a:rPr lang="en-US" sz="1900">
                                  <a:latin typeface="Cambria Math" panose="02040503050406030204" pitchFamily="18" charset="0"/>
                                </a:rPr>
                                <m:t>Φ</m:t>
                              </m:r>
                            </m:lim>
                          </m:limLow>
                        </m:fName>
                        <m:e>
                          <m:r>
                            <a:rPr lang="en-US" sz="1900" i="1">
                              <a:latin typeface="Cambria Math" panose="02040503050406030204" pitchFamily="18" charset="0"/>
                            </a:rPr>
                            <m:t>𝑙</m:t>
                          </m:r>
                          <m:d>
                            <m:dPr>
                              <m:ctrlPr>
                                <a:rPr lang="en-US" sz="1900" i="1">
                                  <a:latin typeface="Cambria Math" panose="02040503050406030204" pitchFamily="18" charset="0"/>
                                </a:rPr>
                              </m:ctrlPr>
                            </m:dPr>
                            <m:e>
                              <m:r>
                                <m:rPr>
                                  <m:sty m:val="p"/>
                                </m:rPr>
                                <a:rPr lang="en-US" sz="1900">
                                  <a:latin typeface="Cambria Math" panose="02040503050406030204" pitchFamily="18" charset="0"/>
                                </a:rPr>
                                <m:t>Φ</m:t>
                              </m:r>
                              <m:r>
                                <a:rPr lang="en-US" sz="1900">
                                  <a:latin typeface="Cambria Math" panose="02040503050406030204" pitchFamily="18" charset="0"/>
                                </a:rPr>
                                <m:t>,</m:t>
                              </m:r>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Ψ</m:t>
                                  </m:r>
                                </m:e>
                                <m:sup>
                                  <m:r>
                                    <a:rPr lang="en-US" sz="1900" i="1">
                                      <a:latin typeface="Cambria Math" panose="02040503050406030204" pitchFamily="18" charset="0"/>
                                    </a:rPr>
                                    <m:t>∗</m:t>
                                  </m:r>
                                </m:sup>
                              </m:sSup>
                            </m:e>
                          </m:d>
                        </m:e>
                      </m:func>
                    </m:oMath>
                    <m:oMath xmlns:m="http://schemas.openxmlformats.org/officeDocument/2006/math">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Ψ</m:t>
                          </m:r>
                        </m:e>
                        <m:sup>
                          <m:r>
                            <a:rPr lang="en-US" sz="1900" i="1">
                              <a:latin typeface="Cambria Math" panose="02040503050406030204" pitchFamily="18" charset="0"/>
                            </a:rPr>
                            <m:t>∗</m:t>
                          </m:r>
                        </m:sup>
                      </m:sSup>
                      <m:r>
                        <m:rPr>
                          <m:aln/>
                        </m:rPr>
                        <a:rPr lang="en-US" sz="1900" i="1">
                          <a:latin typeface="Cambria Math" panose="02040503050406030204" pitchFamily="18" charset="0"/>
                        </a:rPr>
                        <m:t>=</m:t>
                      </m:r>
                      <m:func>
                        <m:funcPr>
                          <m:ctrlPr>
                            <a:rPr lang="en-US" sz="1900" i="1">
                              <a:latin typeface="Cambria Math" panose="02040503050406030204" pitchFamily="18" charset="0"/>
                            </a:rPr>
                          </m:ctrlPr>
                        </m:funcPr>
                        <m:fName>
                          <m:limLow>
                            <m:limLowPr>
                              <m:ctrlPr>
                                <a:rPr lang="en-US" sz="1900" i="1">
                                  <a:latin typeface="Cambria Math" panose="02040503050406030204" pitchFamily="18" charset="0"/>
                                </a:rPr>
                              </m:ctrlPr>
                            </m:limLowPr>
                            <m:e>
                              <m:r>
                                <m:rPr>
                                  <m:sty m:val="p"/>
                                </m:rPr>
                                <a:rPr lang="en-US" sz="1900">
                                  <a:latin typeface="Cambria Math" panose="02040503050406030204" pitchFamily="18" charset="0"/>
                                </a:rPr>
                                <m:t>argmax</m:t>
                              </m:r>
                            </m:e>
                            <m:lim>
                              <m:r>
                                <m:rPr>
                                  <m:sty m:val="p"/>
                                </m:rPr>
                                <a:rPr lang="en-US" sz="1900">
                                  <a:latin typeface="Cambria Math" panose="02040503050406030204" pitchFamily="18" charset="0"/>
                                </a:rPr>
                                <m:t>Ψ</m:t>
                              </m:r>
                            </m:lim>
                          </m:limLow>
                        </m:fName>
                        <m:e>
                          <m:r>
                            <a:rPr lang="en-US" sz="1900" i="1">
                              <a:latin typeface="Cambria Math" panose="02040503050406030204" pitchFamily="18" charset="0"/>
                            </a:rPr>
                            <m:t>𝑙</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r>
                                <a:rPr lang="en-US" sz="1900">
                                  <a:latin typeface="Cambria Math" panose="02040503050406030204" pitchFamily="18" charset="0"/>
                                </a:rPr>
                                <m:t>,</m:t>
                              </m:r>
                              <m:r>
                                <m:rPr>
                                  <m:sty m:val="p"/>
                                </m:rPr>
                                <a:rPr lang="en-US" sz="1900">
                                  <a:latin typeface="Cambria Math" panose="02040503050406030204" pitchFamily="18" charset="0"/>
                                </a:rPr>
                                <m:t>Ψ</m:t>
                              </m:r>
                            </m:e>
                          </m:d>
                        </m:e>
                      </m:fun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457" t="-589" r="-508" b="-565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114</a:t>
            </a:fld>
            <a:endParaRPr lang="en-US"/>
          </a:p>
        </p:txBody>
      </p:sp>
    </p:spTree>
    <p:extLst>
      <p:ext uri="{BB962C8B-B14F-4D97-AF65-F5344CB8AC3E}">
        <p14:creationId xmlns:p14="http://schemas.microsoft.com/office/powerpoint/2010/main" val="19696059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smtClean="0"/>
                  <a:t>The convergence of GAN is equivalent to the convergence of this min-max problem. In other words, </a:t>
                </a:r>
                <a:r>
                  <a:rPr lang="en-US" sz="2200" dirty="0" err="1"/>
                  <a:t>Goodfellow</a:t>
                </a:r>
                <a:r>
                  <a:rPr lang="en-US" sz="2200" dirty="0"/>
                  <a:t> et al. (</a:t>
                </a:r>
                <a:r>
                  <a:rPr lang="en-US" sz="2200" dirty="0" err="1"/>
                  <a:t>Goodfellow</a:t>
                </a:r>
                <a:r>
                  <a:rPr lang="en-US" sz="2200" dirty="0"/>
                  <a:t>, et al., 2014) proved the existence of global optimal value </a:t>
                </a:r>
                <a:r>
                  <a:rPr lang="en-US" sz="2200" i="1" dirty="0"/>
                  <a:t>l</a:t>
                </a:r>
                <a:r>
                  <a:rPr lang="en-US" sz="2200" baseline="30000" dirty="0"/>
                  <a:t>*</a:t>
                </a:r>
                <a:r>
                  <a:rPr lang="en-US" sz="2200" dirty="0"/>
                  <a:t> such that min-max problem approach </a:t>
                </a:r>
                <a:r>
                  <a:rPr lang="en-US" sz="2200" i="1" dirty="0"/>
                  <a:t>l</a:t>
                </a:r>
                <a:r>
                  <a:rPr lang="en-US" sz="2200" baseline="30000" dirty="0"/>
                  <a:t>*</a:t>
                </a:r>
                <a:r>
                  <a:rPr lang="en-US" sz="2200" dirty="0"/>
                  <a:t> as follows</a:t>
                </a:r>
                <a:r>
                  <a:rPr lang="en-US" sz="2200" dirty="0" smtClean="0"/>
                  <a:t>:</a:t>
                </a:r>
              </a:p>
              <a:p>
                <a:pPr marL="0" indent="0">
                  <a:buNone/>
                </a:pPr>
                <a14:m>
                  <m:oMathPara xmlns:m="http://schemas.openxmlformats.org/officeDocument/2006/math">
                    <m:oMathParaPr>
                      <m:jc m:val="right"/>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𝑙</m:t>
                          </m:r>
                        </m:e>
                        <m:sup>
                          <m:r>
                            <a:rPr lang="en-US" sz="2200" i="1">
                              <a:latin typeface="Cambria Math" panose="02040503050406030204" pitchFamily="18" charset="0"/>
                            </a:rPr>
                            <m:t>∗</m:t>
                          </m:r>
                        </m:sup>
                      </m:sSup>
                      <m:r>
                        <a:rPr lang="en-US" sz="2200" i="1">
                          <a:latin typeface="Cambria Math" panose="02040503050406030204" pitchFamily="18" charset="0"/>
                        </a:rPr>
                        <m:t>=</m:t>
                      </m:r>
                      <m:r>
                        <a:rPr lang="en-US" sz="2200" i="1">
                          <a:latin typeface="Cambria Math" panose="02040503050406030204" pitchFamily="18" charset="0"/>
                        </a:rPr>
                        <m:t>𝑙</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Φ</m:t>
                              </m:r>
                            </m:e>
                            <m:sup>
                              <m:r>
                                <a:rPr lang="en-US" sz="2200" i="1">
                                  <a:latin typeface="Cambria Math" panose="02040503050406030204" pitchFamily="18" charset="0"/>
                                </a:rPr>
                                <m:t>∗</m:t>
                              </m:r>
                            </m:sup>
                          </m:sSup>
                          <m:r>
                            <a:rPr lang="en-US" sz="220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r>
                                <a:rPr lang="en-US" sz="2200" i="1">
                                  <a:latin typeface="Cambria Math" panose="02040503050406030204" pitchFamily="18" charset="0"/>
                                </a:rPr>
                                <m:t>∗</m:t>
                              </m:r>
                            </m:sup>
                          </m:sSup>
                        </m:e>
                      </m:d>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min</m:t>
                              </m:r>
                            </m:e>
                            <m:lim>
                              <m:r>
                                <m:rPr>
                                  <m:sty m:val="p"/>
                                </m:rPr>
                                <a:rPr lang="en-US" sz="2200">
                                  <a:latin typeface="Cambria Math" panose="02040503050406030204" pitchFamily="18" charset="0"/>
                                </a:rPr>
                                <m:t>Φ</m:t>
                              </m:r>
                            </m:lim>
                          </m:limLow>
                        </m:fName>
                        <m:e>
                          <m:r>
                            <a:rPr lang="en-US" sz="2200" i="1">
                              <a:latin typeface="Cambria Math" panose="02040503050406030204" pitchFamily="18" charset="0"/>
                            </a:rPr>
                            <m:t>𝑙</m:t>
                          </m:r>
                          <m:d>
                            <m:dPr>
                              <m:ctrlPr>
                                <a:rPr lang="en-US" sz="2200" i="1">
                                  <a:latin typeface="Cambria Math" panose="02040503050406030204" pitchFamily="18" charset="0"/>
                                </a:rPr>
                              </m:ctrlPr>
                            </m:dPr>
                            <m:e>
                              <m:r>
                                <m:rPr>
                                  <m:sty m:val="p"/>
                                </m:rPr>
                                <a:rPr lang="en-US" sz="2200">
                                  <a:latin typeface="Cambria Math" panose="02040503050406030204" pitchFamily="18" charset="0"/>
                                </a:rPr>
                                <m:t>Φ</m:t>
                              </m:r>
                              <m:r>
                                <a:rPr lang="en-US" sz="2200">
                                  <a:latin typeface="Cambria Math" panose="02040503050406030204" pitchFamily="18" charset="0"/>
                                </a:rPr>
                                <m:t>,</m:t>
                              </m:r>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r>
                                    <a:rPr lang="en-US" sz="2200" i="1">
                                      <a:latin typeface="Cambria Math" panose="02040503050406030204" pitchFamily="18" charset="0"/>
                                    </a:rPr>
                                    <m:t>∗</m:t>
                                  </m:r>
                                </m:sup>
                              </m:sSup>
                            </m:e>
                          </m:d>
                        </m:e>
                      </m:fun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min</m:t>
                              </m:r>
                            </m:e>
                            <m:lim>
                              <m:r>
                                <m:rPr>
                                  <m:sty m:val="p"/>
                                </m:rPr>
                                <a:rPr lang="en-US" sz="2200">
                                  <a:latin typeface="Cambria Math" panose="02040503050406030204" pitchFamily="18" charset="0"/>
                                </a:rPr>
                                <m:t>Φ</m:t>
                              </m:r>
                            </m:lim>
                          </m:limLow>
                        </m:fName>
                        <m:e>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max</m:t>
                                  </m:r>
                                </m:e>
                                <m:lim>
                                  <m:r>
                                    <m:rPr>
                                      <m:sty m:val="p"/>
                                    </m:rPr>
                                    <a:rPr lang="en-US" sz="2200">
                                      <a:latin typeface="Cambria Math" panose="02040503050406030204" pitchFamily="18" charset="0"/>
                                    </a:rPr>
                                    <m:t>Ψ</m:t>
                                  </m:r>
                                </m:lim>
                              </m:limLow>
                            </m:fName>
                            <m:e>
                              <m:r>
                                <a:rPr lang="en-US" sz="2200" i="1">
                                  <a:latin typeface="Cambria Math" panose="02040503050406030204" pitchFamily="18" charset="0"/>
                                </a:rPr>
                                <m:t>𝑙</m:t>
                              </m:r>
                              <m:d>
                                <m:dPr>
                                  <m:ctrlPr>
                                    <a:rPr lang="en-US" sz="2200" i="1">
                                      <a:latin typeface="Cambria Math" panose="02040503050406030204" pitchFamily="18" charset="0"/>
                                    </a:rPr>
                                  </m:ctrlPr>
                                </m:dPr>
                                <m:e>
                                  <m:r>
                                    <m:rPr>
                                      <m:sty m:val="p"/>
                                    </m:rPr>
                                    <a:rPr lang="en-US" sz="2200">
                                      <a:latin typeface="Cambria Math" panose="02040503050406030204" pitchFamily="18" charset="0"/>
                                    </a:rPr>
                                    <m:t>Φ</m:t>
                                  </m:r>
                                  <m:r>
                                    <a:rPr lang="en-US" sz="2200">
                                      <a:latin typeface="Cambria Math" panose="02040503050406030204" pitchFamily="18" charset="0"/>
                                    </a:rPr>
                                    <m:t>,</m:t>
                                  </m:r>
                                  <m:r>
                                    <m:rPr>
                                      <m:sty m:val="p"/>
                                    </m:rPr>
                                    <a:rPr lang="en-US" sz="2200">
                                      <a:latin typeface="Cambria Math" panose="02040503050406030204" pitchFamily="18" charset="0"/>
                                    </a:rPr>
                                    <m:t>Ψ</m:t>
                                  </m:r>
                                </m:e>
                              </m:d>
                            </m:e>
                          </m:func>
                        </m:e>
                      </m:func>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4.7</m:t>
                          </m:r>
                        </m:e>
                      </m:d>
                    </m:oMath>
                  </m:oMathPara>
                </a14:m>
                <a:endParaRPr lang="en-US" sz="2200" dirty="0" smtClean="0"/>
              </a:p>
              <a:p>
                <a:pPr marL="0" indent="0">
                  <a:buNone/>
                </a:pPr>
                <a:r>
                  <a:rPr lang="en-US" sz="2200" dirty="0"/>
                  <a:t>Because </a:t>
                </a:r>
                <a:r>
                  <a:rPr lang="en-US" sz="2200" b="1" dirty="0"/>
                  <a:t>z</a:t>
                </a:r>
                <a:r>
                  <a:rPr lang="en-US" sz="2200" dirty="0"/>
                  <a:t> is generated by distribution </a:t>
                </a:r>
                <a:r>
                  <a:rPr lang="en-US" sz="2200" i="1" dirty="0"/>
                  <a:t>Q</a:t>
                </a:r>
                <a:r>
                  <a:rPr lang="en-US" sz="2200" dirty="0"/>
                  <a:t>(</a:t>
                </a:r>
                <a:r>
                  <a:rPr lang="en-US" sz="2200" b="1" dirty="0"/>
                  <a:t>z</a:t>
                </a:r>
                <a:r>
                  <a:rPr lang="en-US" sz="2200" dirty="0"/>
                  <a:t>) and </a:t>
                </a:r>
                <a:r>
                  <a:rPr lang="en-US" sz="2200" i="1" dirty="0"/>
                  <a:t>g</a:t>
                </a:r>
                <a:r>
                  <a:rPr lang="en-US" sz="2200" dirty="0"/>
                  <a:t>(</a:t>
                </a:r>
                <a:r>
                  <a:rPr lang="en-US" sz="2200" b="1" dirty="0"/>
                  <a:t>z</a:t>
                </a:r>
                <a:r>
                  <a:rPr lang="en-US" sz="2200" dirty="0"/>
                  <a:t> | Φ) is valuated as </a:t>
                </a:r>
                <a:r>
                  <a:rPr lang="en-US" sz="2200" b="1" i="1" dirty="0"/>
                  <a:t>x</a:t>
                </a:r>
                <a:r>
                  <a:rPr lang="en-US" sz="2200" dirty="0"/>
                  <a:t> as </a:t>
                </a:r>
                <a:r>
                  <a:rPr lang="en-US" sz="2200" i="1" dirty="0"/>
                  <a:t>g</a:t>
                </a:r>
                <a:r>
                  <a:rPr lang="en-US" sz="2200" dirty="0"/>
                  <a:t>(</a:t>
                </a:r>
                <a:r>
                  <a:rPr lang="en-US" sz="2200" b="1" dirty="0"/>
                  <a:t>z</a:t>
                </a:r>
                <a:r>
                  <a:rPr lang="en-US" sz="2200" dirty="0"/>
                  <a:t> | Φ) = </a:t>
                </a:r>
                <a:r>
                  <a:rPr lang="en-US" sz="2200" b="1" i="1" dirty="0"/>
                  <a:t>x</a:t>
                </a:r>
                <a:r>
                  <a:rPr lang="en-US" sz="2200" dirty="0"/>
                  <a:t>, loss function </a:t>
                </a:r>
                <a:r>
                  <a:rPr lang="en-US" sz="2200" i="1" dirty="0"/>
                  <a:t>l</a:t>
                </a:r>
                <a:r>
                  <a:rPr lang="en-US" sz="2200" dirty="0"/>
                  <a:t>(Φ, Ψ) is rewritten by changing variable (</a:t>
                </a:r>
                <a:r>
                  <a:rPr lang="en-US" sz="2200" dirty="0" err="1"/>
                  <a:t>Goodfellow</a:t>
                </a:r>
                <a:r>
                  <a:rPr lang="en-US" sz="2200" dirty="0"/>
                  <a:t>, et al., 2014, p. 5).</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𝑙</m:t>
                      </m:r>
                      <m:d>
                        <m:dPr>
                          <m:ctrlPr>
                            <a:rPr lang="en-US" sz="2200" i="1">
                              <a:latin typeface="Cambria Math" panose="02040503050406030204" pitchFamily="18" charset="0"/>
                            </a:rPr>
                          </m:ctrlPr>
                        </m:dPr>
                        <m:e>
                          <m:r>
                            <m:rPr>
                              <m:sty m:val="p"/>
                            </m:rPr>
                            <a:rPr lang="en-US" sz="2200">
                              <a:latin typeface="Cambria Math" panose="02040503050406030204" pitchFamily="18" charset="0"/>
                            </a:rPr>
                            <m:t>Φ</m:t>
                          </m:r>
                          <m:r>
                            <a:rPr lang="en-US" sz="2200">
                              <a:latin typeface="Cambria Math" panose="02040503050406030204" pitchFamily="18" charset="0"/>
                            </a:rPr>
                            <m:t>,</m:t>
                          </m:r>
                          <m:r>
                            <m:rPr>
                              <m:sty m:val="p"/>
                            </m:rPr>
                            <a:rPr lang="en-US" sz="2200">
                              <a:latin typeface="Cambria Math" panose="02040503050406030204" pitchFamily="18" charset="0"/>
                            </a:rPr>
                            <m:t>Ψ</m:t>
                          </m:r>
                        </m:e>
                      </m:d>
                      <m:r>
                        <a:rPr lang="en-US" sz="2200" i="1">
                          <a:latin typeface="Cambria Math" panose="02040503050406030204" pitchFamily="18" charset="0"/>
                        </a:rPr>
                        <m:t>=</m:t>
                      </m:r>
                      <m:nary>
                        <m:naryPr>
                          <m:limLoc m:val="undOvr"/>
                          <m:supHide m:val="on"/>
                          <m:ctrlPr>
                            <a:rPr lang="en-US" sz="2200" i="1">
                              <a:latin typeface="Cambria Math" panose="02040503050406030204" pitchFamily="18" charset="0"/>
                            </a:rPr>
                          </m:ctrlPr>
                        </m:naryPr>
                        <m:sub>
                          <m:r>
                            <a:rPr lang="en-US" sz="2200" b="1" i="1">
                              <a:latin typeface="Cambria Math" panose="02040503050406030204" pitchFamily="18" charset="0"/>
                            </a:rPr>
                            <m:t>𝒙</m:t>
                          </m:r>
                        </m:sub>
                        <m:sup/>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d>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Ψ</m:t>
                                      </m:r>
                                    </m:e>
                                  </m:d>
                                </m:e>
                              </m:d>
                            </m:e>
                          </m:func>
                          <m:r>
                            <a:rPr lang="en-US" sz="2200" i="1">
                              <a:latin typeface="Cambria Math" panose="02040503050406030204" pitchFamily="18" charset="0"/>
                            </a:rPr>
                            <m:t>𝑑</m:t>
                          </m:r>
                          <m:r>
                            <a:rPr lang="en-US" sz="2200" b="1" i="1">
                              <a:latin typeface="Cambria Math" panose="02040503050406030204" pitchFamily="18" charset="0"/>
                            </a:rPr>
                            <m:t>𝒙</m:t>
                          </m:r>
                        </m:e>
                      </m:nary>
                      <m:r>
                        <a:rPr lang="en-US" sz="2200" i="1">
                          <a:latin typeface="Cambria Math" panose="02040503050406030204" pitchFamily="18" charset="0"/>
                        </a:rPr>
                        <m:t>+</m:t>
                      </m:r>
                      <m:nary>
                        <m:naryPr>
                          <m:limLoc m:val="undOvr"/>
                          <m:supHide m:val="on"/>
                          <m:ctrlPr>
                            <a:rPr lang="en-US" sz="2200" i="1">
                              <a:latin typeface="Cambria Math" panose="02040503050406030204" pitchFamily="18" charset="0"/>
                            </a:rPr>
                          </m:ctrlPr>
                        </m:naryPr>
                        <m:sub>
                          <m:r>
                            <a:rPr lang="en-US" sz="2200" b="1" i="1">
                              <a:latin typeface="Cambria Math" panose="02040503050406030204" pitchFamily="18" charset="0"/>
                            </a:rPr>
                            <m:t>𝒙</m:t>
                          </m:r>
                        </m:sub>
                        <m:sup/>
                        <m:e>
                          <m:r>
                            <a:rPr lang="en-US" sz="2200" i="1">
                              <a:latin typeface="Cambria Math" panose="02040503050406030204" pitchFamily="18" charset="0"/>
                            </a:rPr>
                            <m:t>𝑄</m:t>
                          </m:r>
                          <m:d>
                            <m:dPr>
                              <m:ctrlPr>
                                <a:rPr lang="en-US" sz="2200" i="1">
                                  <a:latin typeface="Cambria Math" panose="02040503050406030204" pitchFamily="18" charset="0"/>
                                </a:rPr>
                              </m:ctrlPr>
                            </m:dPr>
                            <m:e>
                              <m:r>
                                <a:rPr lang="en-US" sz="2200" b="1" i="1">
                                  <a:latin typeface="Cambria Math" panose="02040503050406030204" pitchFamily="18" charset="0"/>
                                </a:rPr>
                                <m:t>𝒙</m:t>
                              </m:r>
                            </m:e>
                          </m:d>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Ψ</m:t>
                                      </m:r>
                                    </m:e>
                                  </m:d>
                                </m:e>
                              </m:d>
                            </m:e>
                          </m:func>
                          <m:r>
                            <a:rPr lang="en-US" sz="2200" i="1">
                              <a:latin typeface="Cambria Math" panose="02040503050406030204" pitchFamily="18" charset="0"/>
                            </a:rPr>
                            <m:t>𝑑</m:t>
                          </m:r>
                          <m:r>
                            <a:rPr lang="en-US" sz="2200" b="1" i="1">
                              <a:latin typeface="Cambria Math" panose="02040503050406030204" pitchFamily="18" charset="0"/>
                            </a:rPr>
                            <m:t>𝒙</m:t>
                          </m:r>
                        </m:e>
                      </m:nary>
                      <m:r>
                        <a:rPr lang="en-US" sz="2200" i="1">
                          <a:latin typeface="Cambria Math" panose="02040503050406030204" pitchFamily="18" charset="0"/>
                        </a:rPr>
                        <m:t>=</m:t>
                      </m:r>
                      <m:nary>
                        <m:naryPr>
                          <m:limLoc m:val="undOvr"/>
                          <m:supHide m:val="on"/>
                          <m:ctrlPr>
                            <a:rPr lang="en-US" sz="2200" i="1">
                              <a:latin typeface="Cambria Math" panose="02040503050406030204" pitchFamily="18" charset="0"/>
                            </a:rPr>
                          </m:ctrlPr>
                        </m:naryPr>
                        <m:sub>
                          <m:r>
                            <a:rPr lang="en-US" sz="2200" b="1" i="1">
                              <a:latin typeface="Cambria Math" panose="02040503050406030204" pitchFamily="18" charset="0"/>
                            </a:rPr>
                            <m:t>𝒙</m:t>
                          </m:r>
                        </m:sub>
                        <m:sup/>
                        <m:e>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d>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Ψ</m:t>
                                          </m:r>
                                        </m:e>
                                      </m:d>
                                    </m:e>
                                  </m:d>
                                </m:e>
                              </m:func>
                              <m:r>
                                <a:rPr lang="en-US" sz="2200" i="1">
                                  <a:latin typeface="Cambria Math" panose="02040503050406030204" pitchFamily="18" charset="0"/>
                                </a:rPr>
                                <m:t>+</m:t>
                              </m:r>
                              <m:r>
                                <a:rPr lang="en-US" sz="2200" i="1">
                                  <a:latin typeface="Cambria Math" panose="02040503050406030204" pitchFamily="18" charset="0"/>
                                </a:rPr>
                                <m:t>𝑄</m:t>
                              </m:r>
                              <m:d>
                                <m:dPr>
                                  <m:ctrlPr>
                                    <a:rPr lang="en-US" sz="2200" i="1">
                                      <a:latin typeface="Cambria Math" panose="02040503050406030204" pitchFamily="18" charset="0"/>
                                    </a:rPr>
                                  </m:ctrlPr>
                                </m:dPr>
                                <m:e>
                                  <m:r>
                                    <a:rPr lang="en-US" sz="2200" b="1" i="1">
                                      <a:latin typeface="Cambria Math" panose="02040503050406030204" pitchFamily="18" charset="0"/>
                                    </a:rPr>
                                    <m:t>𝒙</m:t>
                                  </m:r>
                                </m:e>
                              </m:d>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d>
                                    <m:dPr>
                                      <m:ctrlPr>
                                        <a:rPr lang="en-US" sz="2200" i="1">
                                          <a:latin typeface="Cambria Math" panose="02040503050406030204" pitchFamily="18" charset="0"/>
                                        </a:rPr>
                                      </m:ctrlPr>
                                    </m:dPr>
                                    <m:e>
                                      <m:r>
                                        <a:rPr lang="en-US" sz="2200" i="1">
                                          <a:latin typeface="Cambria Math" panose="02040503050406030204" pitchFamily="18" charset="0"/>
                                        </a:rPr>
                                        <m:t>1−</m:t>
                                      </m:r>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Ψ</m:t>
                                          </m:r>
                                        </m:e>
                                      </m:d>
                                    </m:e>
                                  </m:d>
                                </m:e>
                              </m:func>
                            </m:e>
                          </m:d>
                          <m:r>
                            <a:rPr lang="en-US" sz="2200" i="1">
                              <a:latin typeface="Cambria Math" panose="02040503050406030204" pitchFamily="18" charset="0"/>
                            </a:rPr>
                            <m:t>𝑑</m:t>
                          </m:r>
                          <m:r>
                            <a:rPr lang="en-US" sz="2200" b="1" i="1">
                              <a:latin typeface="Cambria Math" panose="02040503050406030204" pitchFamily="18" charset="0"/>
                            </a:rPr>
                            <m:t>𝒙</m:t>
                          </m:r>
                        </m:e>
                      </m:nary>
                    </m:oMath>
                  </m:oMathPara>
                </a14:m>
                <a:endParaRPr lang="en-US" sz="2200" dirty="0"/>
              </a:p>
              <a:p>
                <a:pPr marL="0" indent="0">
                  <a:buNone/>
                </a:pPr>
                <a:r>
                  <a:rPr lang="en-US" sz="2200" dirty="0"/>
                  <a:t>In mathematical literature, function </a:t>
                </a:r>
                <a:r>
                  <a:rPr lang="en-US" sz="2200" i="1" dirty="0" err="1"/>
                  <a:t>a</a:t>
                </a:r>
                <a:r>
                  <a:rPr lang="en-US" sz="2200" dirty="0" err="1"/>
                  <a:t>log</a:t>
                </a:r>
                <a:r>
                  <a:rPr lang="en-US" sz="2200" dirty="0"/>
                  <a:t>(</a:t>
                </a:r>
                <a:r>
                  <a:rPr lang="en-US" sz="2200" i="1" dirty="0"/>
                  <a:t>y</a:t>
                </a:r>
                <a:r>
                  <a:rPr lang="en-US" sz="2200" dirty="0"/>
                  <a:t>) + </a:t>
                </a:r>
                <a:r>
                  <a:rPr lang="en-US" sz="2200" i="1" dirty="0"/>
                  <a:t>b</a:t>
                </a:r>
                <a:r>
                  <a:rPr lang="en-US" sz="2200" dirty="0"/>
                  <a:t>log(1–</a:t>
                </a:r>
                <a:r>
                  <a:rPr lang="en-US" sz="2200" i="1" dirty="0"/>
                  <a:t>y</a:t>
                </a:r>
                <a:r>
                  <a:rPr lang="en-US" sz="2200" dirty="0"/>
                  <a:t>) gets maximal at maximizer </a:t>
                </a:r>
                <a:r>
                  <a:rPr lang="en-US" sz="2200" i="1" dirty="0"/>
                  <a:t>y</a:t>
                </a:r>
                <a:r>
                  <a:rPr lang="en-US" sz="2200" dirty="0"/>
                  <a:t> = </a:t>
                </a:r>
                <a:r>
                  <a:rPr lang="en-US" sz="2200" i="1" dirty="0"/>
                  <a:t>a</a:t>
                </a:r>
                <a:r>
                  <a:rPr lang="en-US" sz="2200" dirty="0"/>
                  <a:t>/(</a:t>
                </a:r>
                <a:r>
                  <a:rPr lang="en-US" sz="2200" i="1" dirty="0" err="1"/>
                  <a:t>a</a:t>
                </a:r>
                <a:r>
                  <a:rPr lang="en-US" sz="2200" dirty="0" err="1"/>
                  <a:t>+</a:t>
                </a:r>
                <a:r>
                  <a:rPr lang="en-US" sz="2200" i="1" dirty="0" err="1"/>
                  <a:t>b</a:t>
                </a:r>
                <a:r>
                  <a:rPr lang="en-US" sz="2200" dirty="0"/>
                  <a:t>) such that:</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𝑑</m:t>
                      </m:r>
                      <m:d>
                        <m:dPr>
                          <m:ctrlPr>
                            <a:rPr lang="en-US" sz="2200" i="1">
                              <a:latin typeface="Cambria Math" panose="02040503050406030204" pitchFamily="18" charset="0"/>
                            </a:rPr>
                          </m:ctrlPr>
                        </m:dPr>
                        <m:e>
                          <m:r>
                            <a:rPr lang="en-US" sz="2200" b="1" i="1">
                              <a:latin typeface="Cambria Math" panose="02040503050406030204" pitchFamily="18" charset="0"/>
                            </a:rPr>
                            <m:t>𝒙</m:t>
                          </m:r>
                        </m:e>
                        <m:e>
                          <m:sSup>
                            <m:sSupPr>
                              <m:ctrlPr>
                                <a:rPr lang="en-US" sz="2200" i="1">
                                  <a:latin typeface="Cambria Math" panose="02040503050406030204" pitchFamily="18" charset="0"/>
                                </a:rPr>
                              </m:ctrlPr>
                            </m:sSupPr>
                            <m:e>
                              <m:r>
                                <m:rPr>
                                  <m:sty m:val="p"/>
                                </m:rPr>
                                <a:rPr lang="en-US" sz="2200">
                                  <a:latin typeface="Cambria Math" panose="02040503050406030204" pitchFamily="18" charset="0"/>
                                </a:rPr>
                                <m:t>Ψ</m:t>
                              </m:r>
                            </m:e>
                            <m:sup>
                              <m:r>
                                <a:rPr lang="en-US" sz="2200" i="1">
                                  <a:latin typeface="Cambria Math" panose="02040503050406030204" pitchFamily="18" charset="0"/>
                                </a:rPr>
                                <m:t>∗</m:t>
                              </m:r>
                            </m:sup>
                          </m:sSup>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d>
                        </m:num>
                        <m:den>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d>
                          <m:r>
                            <a:rPr lang="en-US" sz="2200" i="1">
                              <a:latin typeface="Cambria Math" panose="02040503050406030204" pitchFamily="18" charset="0"/>
                            </a:rPr>
                            <m:t>+</m:t>
                          </m:r>
                          <m:r>
                            <a:rPr lang="en-US" sz="2200" i="1">
                              <a:latin typeface="Cambria Math" panose="02040503050406030204" pitchFamily="18" charset="0"/>
                            </a:rPr>
                            <m:t>𝑄</m:t>
                          </m:r>
                          <m:d>
                            <m:dPr>
                              <m:ctrlPr>
                                <a:rPr lang="en-US" sz="2200" i="1">
                                  <a:latin typeface="Cambria Math" panose="02040503050406030204" pitchFamily="18" charset="0"/>
                                </a:rPr>
                              </m:ctrlPr>
                            </m:dPr>
                            <m:e>
                              <m:r>
                                <a:rPr lang="en-US" sz="2200" b="1" i="1">
                                  <a:latin typeface="Cambria Math" panose="02040503050406030204" pitchFamily="18" charset="0"/>
                                </a:rPr>
                                <m:t>𝒙</m:t>
                              </m:r>
                            </m:e>
                          </m:d>
                        </m:den>
                      </m:f>
                    </m:oMath>
                  </m:oMathPara>
                </a14:m>
                <a:endParaRPr lang="en-US" sz="2200" dirty="0" smtClean="0"/>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661" t="-824" r="-6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115</a:t>
            </a:fld>
            <a:endParaRPr lang="en-US"/>
          </a:p>
        </p:txBody>
      </p:sp>
    </p:spTree>
    <p:extLst>
      <p:ext uri="{BB962C8B-B14F-4D97-AF65-F5344CB8AC3E}">
        <p14:creationId xmlns:p14="http://schemas.microsoft.com/office/powerpoint/2010/main" val="32057246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400" dirty="0"/>
                  <a:t>Therefore, we have (</a:t>
                </a:r>
                <a:r>
                  <a:rPr lang="en-US" sz="2400" dirty="0" err="1"/>
                  <a:t>Goodfellow</a:t>
                </a:r>
                <a:r>
                  <a:rPr lang="en-US" sz="2400" dirty="0"/>
                  <a:t>, et al., 2014, p. 5):</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m:rPr>
                                  <m:sty m:val="p"/>
                                </m:rPr>
                                <a:rPr lang="en-US" sz="2400">
                                  <a:latin typeface="Cambria Math" panose="02040503050406030204" pitchFamily="18" charset="0"/>
                                </a:rPr>
                                <m:t>Ψ</m:t>
                              </m:r>
                            </m:lim>
                          </m:limLow>
                        </m:fName>
                        <m:e>
                          <m:r>
                            <a:rPr lang="en-US" sz="2400" i="1">
                              <a:latin typeface="Cambria Math" panose="02040503050406030204" pitchFamily="18" charset="0"/>
                            </a:rPr>
                            <m:t>𝑙</m:t>
                          </m:r>
                          <m:d>
                            <m:dPr>
                              <m:ctrlPr>
                                <a:rPr lang="en-US" sz="2400" i="1">
                                  <a:latin typeface="Cambria Math" panose="02040503050406030204" pitchFamily="18" charset="0"/>
                                </a:rPr>
                              </m:ctrlPr>
                            </m:dPr>
                            <m:e>
                              <m:r>
                                <m:rPr>
                                  <m:sty m:val="p"/>
                                </m:rPr>
                                <a:rPr lang="en-US" sz="2400">
                                  <a:latin typeface="Cambria Math" panose="02040503050406030204" pitchFamily="18" charset="0"/>
                                </a:rPr>
                                <m:t>Φ</m:t>
                              </m:r>
                              <m:r>
                                <a:rPr lang="en-US" sz="2400">
                                  <a:latin typeface="Cambria Math" panose="02040503050406030204" pitchFamily="18" charset="0"/>
                                </a:rPr>
                                <m:t>,</m:t>
                              </m:r>
                              <m:r>
                                <m:rPr>
                                  <m:sty m:val="p"/>
                                </m:rPr>
                                <a:rPr lang="en-US" sz="2400">
                                  <a:latin typeface="Cambria Math" panose="02040503050406030204" pitchFamily="18" charset="0"/>
                                </a:rPr>
                                <m:t>Ψ</m:t>
                              </m:r>
                            </m:e>
                          </m:d>
                        </m:e>
                      </m:func>
                      <m:r>
                        <a:rPr lang="en-US" sz="2400" i="1">
                          <a:latin typeface="Cambria Math" panose="02040503050406030204" pitchFamily="18" charset="0"/>
                        </a:rPr>
                        <m:t>=</m:t>
                      </m:r>
                      <m:r>
                        <a:rPr lang="en-US" sz="2400" i="1">
                          <a:latin typeface="Cambria Math" panose="02040503050406030204" pitchFamily="18" charset="0"/>
                        </a:rPr>
                        <m:t>𝑙</m:t>
                      </m:r>
                      <m:d>
                        <m:dPr>
                          <m:ctrlPr>
                            <a:rPr lang="en-US" sz="2400" i="1">
                              <a:latin typeface="Cambria Math" panose="02040503050406030204" pitchFamily="18" charset="0"/>
                            </a:rPr>
                          </m:ctrlPr>
                        </m:dPr>
                        <m:e>
                          <m:r>
                            <m:rPr>
                              <m:sty m:val="p"/>
                            </m:rPr>
                            <a:rPr lang="en-US" sz="2400">
                              <a:latin typeface="Cambria Math" panose="02040503050406030204" pitchFamily="18" charset="0"/>
                            </a:rPr>
                            <m:t>Φ</m:t>
                          </m:r>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r>
                        <a:rPr lang="en-US" sz="2400" i="1">
                          <a:latin typeface="Cambria Math" panose="02040503050406030204" pitchFamily="18" charset="0"/>
                        </a:rPr>
                        <m:t>=</m:t>
                      </m:r>
                      <m:nary>
                        <m:naryPr>
                          <m:limLoc m:val="undOvr"/>
                          <m:supHide m:val="on"/>
                          <m:ctrlPr>
                            <a:rPr lang="en-US" sz="2400" i="1">
                              <a:latin typeface="Cambria Math" panose="02040503050406030204" pitchFamily="18" charset="0"/>
                            </a:rPr>
                          </m:ctrlPr>
                        </m:naryPr>
                        <m:sub>
                          <m:r>
                            <a:rPr lang="en-US" sz="2400" b="1" i="1">
                              <a:latin typeface="Cambria Math" panose="02040503050406030204" pitchFamily="18" charset="0"/>
                            </a:rPr>
                            <m:t>𝒙</m:t>
                          </m:r>
                        </m:sub>
                        <m:sup/>
                        <m:e>
                          <m:d>
                            <m:dPr>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den>
                                      </m:f>
                                    </m:e>
                                  </m:d>
                                </m:e>
                              </m:func>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den>
                                      </m:f>
                                    </m:e>
                                  </m:d>
                                </m:e>
                              </m:func>
                            </m:e>
                          </m:d>
                          <m:r>
                            <a:rPr lang="en-US" sz="2400" i="1">
                              <a:latin typeface="Cambria Math" panose="02040503050406030204" pitchFamily="18" charset="0"/>
                            </a:rPr>
                            <m:t>𝑑</m:t>
                          </m:r>
                          <m:r>
                            <a:rPr lang="en-US" sz="2400" b="1" i="1">
                              <a:latin typeface="Cambria Math" panose="02040503050406030204" pitchFamily="18" charset="0"/>
                            </a:rPr>
                            <m:t>𝒙</m:t>
                          </m:r>
                        </m:e>
                      </m:nary>
                      <m:r>
                        <a:rPr lang="en-US" sz="2400" i="1">
                          <a:latin typeface="Cambria Math" panose="02040503050406030204" pitchFamily="18" charset="0"/>
                        </a:rPr>
                        <m:t>==</m:t>
                      </m:r>
                      <m:nary>
                        <m:naryPr>
                          <m:limLoc m:val="undOvr"/>
                          <m:supHide m:val="on"/>
                          <m:ctrlPr>
                            <a:rPr lang="en-US" sz="2400" i="1">
                              <a:latin typeface="Cambria Math" panose="02040503050406030204" pitchFamily="18" charset="0"/>
                            </a:rPr>
                          </m:ctrlPr>
                        </m:naryPr>
                        <m:sub>
                          <m:r>
                            <a:rPr lang="en-US" sz="2400" b="1" i="1">
                              <a:latin typeface="Cambria Math" panose="02040503050406030204" pitchFamily="18" charset="0"/>
                            </a:rPr>
                            <m:t>𝒙</m:t>
                          </m:r>
                        </m:sub>
                        <m:sup/>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den>
                                  </m:f>
                                </m:e>
                              </m:d>
                            </m:e>
                          </m:func>
                          <m:r>
                            <a:rPr lang="en-US" sz="2400" i="1">
                              <a:latin typeface="Cambria Math" panose="02040503050406030204" pitchFamily="18" charset="0"/>
                            </a:rPr>
                            <m:t>𝑑</m:t>
                          </m:r>
                          <m:r>
                            <a:rPr lang="en-US" sz="2400" b="1" i="1">
                              <a:latin typeface="Cambria Math" panose="02040503050406030204" pitchFamily="18" charset="0"/>
                            </a:rPr>
                            <m:t>𝒙</m:t>
                          </m:r>
                        </m:e>
                      </m:nary>
                      <m:r>
                        <a:rPr lang="en-US" sz="2400" i="1">
                          <a:latin typeface="Cambria Math" panose="02040503050406030204" pitchFamily="18" charset="0"/>
                        </a:rPr>
                        <m:t>+</m:t>
                      </m:r>
                      <m:nary>
                        <m:naryPr>
                          <m:limLoc m:val="undOvr"/>
                          <m:supHide m:val="on"/>
                          <m:ctrlPr>
                            <a:rPr lang="en-US" sz="2400" i="1">
                              <a:latin typeface="Cambria Math" panose="02040503050406030204" pitchFamily="18" charset="0"/>
                            </a:rPr>
                          </m:ctrlPr>
                        </m:naryPr>
                        <m:sub>
                          <m:r>
                            <a:rPr lang="en-US" sz="2400" b="1" i="1">
                              <a:latin typeface="Cambria Math" panose="02040503050406030204" pitchFamily="18" charset="0"/>
                            </a:rPr>
                            <m:t>𝒙</m:t>
                          </m:r>
                        </m:sub>
                        <m:sup/>
                        <m:e>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f>
                                    <m:fPr>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num>
                                    <m:den>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den>
                                  </m:f>
                                </m:e>
                              </m:d>
                            </m:e>
                          </m:func>
                          <m:r>
                            <a:rPr lang="en-US" sz="2400" i="1">
                              <a:latin typeface="Cambria Math" panose="02040503050406030204" pitchFamily="18" charset="0"/>
                            </a:rPr>
                            <m:t>𝑑</m:t>
                          </m:r>
                          <m:r>
                            <a:rPr lang="en-US" sz="2400" b="1" i="1">
                              <a:latin typeface="Cambria Math" panose="02040503050406030204" pitchFamily="18" charset="0"/>
                            </a:rPr>
                            <m:t>𝒙</m:t>
                          </m:r>
                        </m:e>
                      </m:nary>
                      <m:r>
                        <a:rPr lang="en-US" sz="2400" i="1">
                          <a:latin typeface="Cambria Math" panose="02040503050406030204" pitchFamily="18" charset="0"/>
                        </a:rPr>
                        <m:t>−</m:t>
                      </m:r>
                      <m:r>
                        <m:rPr>
                          <m:sty m:val="p"/>
                        </m:rPr>
                        <a:rPr lang="en-US" sz="2400">
                          <a:latin typeface="Cambria Math" panose="02040503050406030204" pitchFamily="18" charset="0"/>
                        </a:rPr>
                        <m:t>log</m:t>
                      </m:r>
                      <m:r>
                        <a:rPr lang="en-US" sz="2400" i="1">
                          <a:latin typeface="Cambria Math" panose="02040503050406030204" pitchFamily="18" charset="0"/>
                        </a:rPr>
                        <m:t>4=</m:t>
                      </m:r>
                      <m:r>
                        <m:rPr>
                          <m:sty m:val="p"/>
                        </m:rPr>
                        <a:rPr lang="en-US" sz="2400">
                          <a:latin typeface="Cambria Math" panose="02040503050406030204" pitchFamily="18" charset="0"/>
                        </a:rPr>
                        <m:t>KL</m:t>
                      </m:r>
                      <m:d>
                        <m:dPr>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e>
                        <m:e>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num>
                            <m:den>
                              <m:r>
                                <a:rPr lang="en-US" sz="2400" i="1">
                                  <a:latin typeface="Cambria Math" panose="02040503050406030204" pitchFamily="18" charset="0"/>
                                </a:rPr>
                                <m:t>2</m:t>
                              </m:r>
                            </m:den>
                          </m:f>
                        </m:e>
                      </m:d>
                      <m:r>
                        <a:rPr lang="en-US" sz="2400" i="1">
                          <a:latin typeface="Cambria Math" panose="02040503050406030204" pitchFamily="18" charset="0"/>
                        </a:rPr>
                        <m:t>+</m:t>
                      </m:r>
                      <m:r>
                        <m:rPr>
                          <m:sty m:val="p"/>
                        </m:rPr>
                        <a:rPr lang="en-US" sz="2400">
                          <a:latin typeface="Cambria Math" panose="02040503050406030204" pitchFamily="18" charset="0"/>
                        </a:rPr>
                        <m:t>KL</m:t>
                      </m:r>
                      <m:d>
                        <m:dPr>
                          <m:ctrlPr>
                            <a:rPr lang="en-US" sz="2400" i="1">
                              <a:latin typeface="Cambria Math" panose="02040503050406030204" pitchFamily="18" charset="0"/>
                            </a:rPr>
                          </m:ctrlPr>
                        </m:dPr>
                        <m:e>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e>
                        <m:e>
                          <m:f>
                            <m:fPr>
                              <m:ctrlPr>
                                <a:rPr lang="en-US" sz="2400" i="1">
                                  <a:latin typeface="Cambria Math" panose="02040503050406030204" pitchFamily="18" charset="0"/>
                                </a:rPr>
                              </m:ctrlPr>
                            </m:fPr>
                            <m:num>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i="1">
                                  <a:latin typeface="Cambria Math" panose="02040503050406030204" pitchFamily="18" charset="0"/>
                                </a:rPr>
                                <m:t>+</m:t>
                              </m:r>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num>
                            <m:den>
                              <m:r>
                                <a:rPr lang="en-US" sz="2400" i="1">
                                  <a:latin typeface="Cambria Math" panose="02040503050406030204" pitchFamily="18" charset="0"/>
                                </a:rPr>
                                <m:t>2</m:t>
                              </m:r>
                            </m:den>
                          </m:f>
                        </m:e>
                      </m:d>
                      <m:r>
                        <a:rPr lang="en-US" sz="2400" i="1">
                          <a:latin typeface="Cambria Math" panose="02040503050406030204" pitchFamily="18" charset="0"/>
                        </a:rPr>
                        <m:t>−</m:t>
                      </m:r>
                      <m:r>
                        <m:rPr>
                          <m:sty m:val="p"/>
                        </m:rPr>
                        <a:rPr lang="en-US" sz="2400">
                          <a:latin typeface="Cambria Math" panose="02040503050406030204" pitchFamily="18" charset="0"/>
                        </a:rPr>
                        <m:t>log</m:t>
                      </m:r>
                      <m:r>
                        <a:rPr lang="en-US" sz="2400" i="1">
                          <a:latin typeface="Cambria Math" panose="02040503050406030204" pitchFamily="18" charset="0"/>
                        </a:rPr>
                        <m:t>4</m:t>
                      </m:r>
                    </m:oMath>
                  </m:oMathPara>
                </a14:m>
                <a:endParaRPr lang="en-US" sz="2400" dirty="0"/>
              </a:p>
              <a:p>
                <a:pPr marL="0" indent="0">
                  <a:buNone/>
                </a:pPr>
                <a:r>
                  <a:rPr lang="en-US" sz="2400" dirty="0"/>
                  <a:t>Where KL(.) denotes </a:t>
                </a:r>
                <a:r>
                  <a:rPr lang="en-US" sz="2400" dirty="0" err="1"/>
                  <a:t>Kullback-Leibler</a:t>
                </a:r>
                <a:r>
                  <a:rPr lang="en-US" sz="2400" dirty="0"/>
                  <a:t> divergence of two distributions. The sum of two KL divergences above is a so-called Jensen-Shannon divergence of original data distribution </a:t>
                </a:r>
                <a:r>
                  <a:rPr lang="en-US" sz="2400" i="1" dirty="0"/>
                  <a:t>P</a:t>
                </a:r>
                <a:r>
                  <a:rPr lang="en-US" sz="2400" dirty="0"/>
                  <a:t>(</a:t>
                </a:r>
                <a:r>
                  <a:rPr lang="en-US" sz="2400" b="1" i="1" dirty="0"/>
                  <a:t>x</a:t>
                </a:r>
                <a:r>
                  <a:rPr lang="en-US" sz="2400" dirty="0"/>
                  <a:t>) and generated data distribution </a:t>
                </a:r>
                <a:r>
                  <a:rPr lang="en-US" sz="2400" i="1" dirty="0"/>
                  <a:t>Q</a:t>
                </a:r>
                <a:r>
                  <a:rPr lang="en-US" sz="2400" dirty="0"/>
                  <a:t>(</a:t>
                </a:r>
                <a:r>
                  <a:rPr lang="en-US" sz="2400" b="1" dirty="0"/>
                  <a:t>z</a:t>
                </a:r>
                <a:r>
                  <a:rPr lang="en-US" sz="2400" dirty="0"/>
                  <a:t>), denoted JS(</a:t>
                </a:r>
                <a:r>
                  <a:rPr lang="en-US" sz="2400" i="1" dirty="0"/>
                  <a:t>P</a:t>
                </a:r>
                <a:r>
                  <a:rPr lang="en-US" sz="2400" dirty="0"/>
                  <a:t>(</a:t>
                </a:r>
                <a:r>
                  <a:rPr lang="en-US" sz="2400" b="1" i="1" dirty="0"/>
                  <a:t>x</a:t>
                </a:r>
                <a:r>
                  <a:rPr lang="en-US" sz="2400" dirty="0"/>
                  <a:t>) | </a:t>
                </a:r>
                <a:r>
                  <a:rPr lang="en-US" sz="2400" i="1" dirty="0"/>
                  <a:t>Q</a:t>
                </a:r>
                <a:r>
                  <a:rPr lang="en-US" sz="2400" dirty="0"/>
                  <a:t>(</a:t>
                </a:r>
                <a:r>
                  <a:rPr lang="en-US" sz="2400" b="1" i="1" dirty="0"/>
                  <a:t>x</a:t>
                </a:r>
                <a:r>
                  <a:rPr lang="en-US" sz="2400" dirty="0"/>
                  <a:t>)). Therefore, we have (</a:t>
                </a:r>
                <a:r>
                  <a:rPr lang="en-US" sz="2400" dirty="0" err="1"/>
                  <a:t>Goodfellow</a:t>
                </a:r>
                <a:r>
                  <a:rPr lang="en-US" sz="2400" dirty="0"/>
                  <a:t>, et al., 2014, p. 5</a:t>
                </a:r>
                <a:r>
                  <a:rPr lang="en-US" sz="2400" dirty="0" smtClean="0"/>
                  <a:t>):</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r>
                                <m:rPr>
                                  <m:sty m:val="p"/>
                                </m:rPr>
                                <a:rPr lang="en-US" sz="2400">
                                  <a:latin typeface="Cambria Math" panose="02040503050406030204" pitchFamily="18" charset="0"/>
                                </a:rPr>
                                <m:t>Ψ</m:t>
                              </m:r>
                            </m:lim>
                          </m:limLow>
                        </m:fName>
                        <m:e>
                          <m:r>
                            <a:rPr lang="en-US" sz="2400" i="1">
                              <a:latin typeface="Cambria Math" panose="02040503050406030204" pitchFamily="18" charset="0"/>
                            </a:rPr>
                            <m:t>𝑙</m:t>
                          </m:r>
                          <m:d>
                            <m:dPr>
                              <m:ctrlPr>
                                <a:rPr lang="en-US" sz="2400" i="1">
                                  <a:latin typeface="Cambria Math" panose="02040503050406030204" pitchFamily="18" charset="0"/>
                                </a:rPr>
                              </m:ctrlPr>
                            </m:dPr>
                            <m:e>
                              <m:r>
                                <m:rPr>
                                  <m:sty m:val="p"/>
                                </m:rPr>
                                <a:rPr lang="en-US" sz="2400">
                                  <a:latin typeface="Cambria Math" panose="02040503050406030204" pitchFamily="18" charset="0"/>
                                </a:rPr>
                                <m:t>Φ</m:t>
                              </m:r>
                              <m:r>
                                <a:rPr lang="en-US" sz="2400">
                                  <a:latin typeface="Cambria Math" panose="02040503050406030204" pitchFamily="18" charset="0"/>
                                </a:rPr>
                                <m:t>,</m:t>
                              </m:r>
                              <m:r>
                                <m:rPr>
                                  <m:sty m:val="p"/>
                                </m:rPr>
                                <a:rPr lang="en-US" sz="2400">
                                  <a:latin typeface="Cambria Math" panose="02040503050406030204" pitchFamily="18" charset="0"/>
                                </a:rPr>
                                <m:t>Ψ</m:t>
                              </m:r>
                            </m:e>
                          </m:d>
                        </m:e>
                      </m:func>
                      <m:r>
                        <a:rPr lang="en-US" sz="2400" i="1">
                          <a:latin typeface="Cambria Math" panose="02040503050406030204" pitchFamily="18" charset="0"/>
                        </a:rPr>
                        <m:t>=</m:t>
                      </m:r>
                      <m:r>
                        <a:rPr lang="en-US" sz="2400" i="1">
                          <a:latin typeface="Cambria Math" panose="02040503050406030204" pitchFamily="18" charset="0"/>
                        </a:rPr>
                        <m:t>𝑙</m:t>
                      </m:r>
                      <m:d>
                        <m:dPr>
                          <m:ctrlPr>
                            <a:rPr lang="en-US" sz="2400" i="1">
                              <a:latin typeface="Cambria Math" panose="02040503050406030204" pitchFamily="18" charset="0"/>
                            </a:rPr>
                          </m:ctrlPr>
                        </m:dPr>
                        <m:e>
                          <m:r>
                            <m:rPr>
                              <m:sty m:val="p"/>
                            </m:rPr>
                            <a:rPr lang="en-US" sz="2400">
                              <a:latin typeface="Cambria Math" panose="02040503050406030204" pitchFamily="18" charset="0"/>
                            </a:rPr>
                            <m:t>Φ</m:t>
                          </m:r>
                          <m:r>
                            <a:rPr lang="en-US" sz="240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Ψ</m:t>
                              </m:r>
                            </m:e>
                            <m:sup>
                              <m:r>
                                <a:rPr lang="en-US" sz="2400" i="1">
                                  <a:latin typeface="Cambria Math" panose="02040503050406030204" pitchFamily="18" charset="0"/>
                                </a:rPr>
                                <m:t>∗</m:t>
                              </m:r>
                            </m:sup>
                          </m:sSup>
                        </m:e>
                      </m:d>
                      <m:r>
                        <a:rPr lang="en-US" sz="2400" i="1">
                          <a:latin typeface="Cambria Math" panose="02040503050406030204" pitchFamily="18" charset="0"/>
                        </a:rPr>
                        <m:t>=</m:t>
                      </m:r>
                      <m:r>
                        <m:rPr>
                          <m:sty m:val="p"/>
                        </m:rPr>
                        <a:rPr lang="en-US" sz="2400">
                          <a:latin typeface="Cambria Math" panose="02040503050406030204" pitchFamily="18" charset="0"/>
                        </a:rPr>
                        <m:t>JS</m:t>
                      </m:r>
                      <m:d>
                        <m:dPr>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d>
                        </m:e>
                        <m:e>
                          <m:r>
                            <a:rPr lang="en-US" sz="2400" i="1">
                              <a:latin typeface="Cambria Math" panose="02040503050406030204" pitchFamily="18" charset="0"/>
                            </a:rPr>
                            <m:t>𝑄</m:t>
                          </m:r>
                          <m:d>
                            <m:dPr>
                              <m:ctrlPr>
                                <a:rPr lang="en-US" sz="2400" i="1">
                                  <a:latin typeface="Cambria Math" panose="02040503050406030204" pitchFamily="18" charset="0"/>
                                </a:rPr>
                              </m:ctrlPr>
                            </m:dPr>
                            <m:e>
                              <m:r>
                                <a:rPr lang="en-US" sz="2400" b="1" i="1">
                                  <a:latin typeface="Cambria Math" panose="02040503050406030204" pitchFamily="18" charset="0"/>
                                </a:rPr>
                                <m:t>𝒙</m:t>
                              </m:r>
                            </m:e>
                          </m:d>
                        </m:e>
                      </m:d>
                      <m:r>
                        <a:rPr lang="en-US" sz="2400" i="1">
                          <a:latin typeface="Cambria Math" panose="02040503050406030204" pitchFamily="18" charset="0"/>
                        </a:rPr>
                        <m:t>−</m:t>
                      </m:r>
                      <m:r>
                        <m:rPr>
                          <m:sty m:val="p"/>
                        </m:rPr>
                        <a:rPr lang="en-US" sz="2400">
                          <a:latin typeface="Cambria Math" panose="02040503050406030204" pitchFamily="18" charset="0"/>
                        </a:rPr>
                        <m:t>log</m:t>
                      </m:r>
                      <m:r>
                        <a:rPr lang="en-US" sz="2400" i="1">
                          <a:latin typeface="Cambria Math" panose="02040503050406030204" pitchFamily="18" charset="0"/>
                        </a:rPr>
                        <m:t>4</m:t>
                      </m:r>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814" t="-942" r="-7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116</a:t>
            </a:fld>
            <a:endParaRPr lang="en-US"/>
          </a:p>
        </p:txBody>
      </p:sp>
    </p:spTree>
    <p:extLst>
      <p:ext uri="{BB962C8B-B14F-4D97-AF65-F5344CB8AC3E}">
        <p14:creationId xmlns:p14="http://schemas.microsoft.com/office/powerpoint/2010/main" val="73837469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Implicit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rmAutofit/>
              </a:bodyPr>
              <a:lstStyle/>
              <a:p>
                <a:pPr marL="0" indent="0">
                  <a:buNone/>
                </a:pPr>
                <a:r>
                  <a:rPr lang="en-US" sz="3000" dirty="0" smtClean="0"/>
                  <a:t>Because Jensen-Shannon divergence is always nonnegative, we have (</a:t>
                </a:r>
                <a:r>
                  <a:rPr lang="en-US" sz="3000" dirty="0" err="1"/>
                  <a:t>Goodfellow</a:t>
                </a:r>
                <a:r>
                  <a:rPr lang="en-US" sz="3000" dirty="0"/>
                  <a:t>, et al., 2014, p. 5):</a:t>
                </a:r>
              </a:p>
              <a:p>
                <a:pPr marL="0" indent="0">
                  <a:buNone/>
                </a:pPr>
                <a14:m>
                  <m:oMathPara xmlns:m="http://schemas.openxmlformats.org/officeDocument/2006/math">
                    <m:oMathParaPr>
                      <m:jc m:val="centerGroup"/>
                    </m:oMathParaPr>
                    <m:oMath xmlns:m="http://schemas.openxmlformats.org/officeDocument/2006/math">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max</m:t>
                              </m:r>
                            </m:e>
                            <m:lim>
                              <m:r>
                                <m:rPr>
                                  <m:sty m:val="p"/>
                                </m:rPr>
                                <a:rPr lang="en-US" sz="3000">
                                  <a:latin typeface="Cambria Math" panose="02040503050406030204" pitchFamily="18" charset="0"/>
                                </a:rPr>
                                <m:t>Ψ</m:t>
                              </m:r>
                            </m:lim>
                          </m:limLow>
                        </m:fName>
                        <m:e>
                          <m:r>
                            <a:rPr lang="en-US" sz="3000" i="1">
                              <a:latin typeface="Cambria Math" panose="02040503050406030204" pitchFamily="18" charset="0"/>
                            </a:rPr>
                            <m:t>𝑙</m:t>
                          </m:r>
                          <m:d>
                            <m:dPr>
                              <m:ctrlPr>
                                <a:rPr lang="en-US" sz="3000" i="1">
                                  <a:latin typeface="Cambria Math" panose="02040503050406030204" pitchFamily="18" charset="0"/>
                                </a:rPr>
                              </m:ctrlPr>
                            </m:dPr>
                            <m:e>
                              <m:r>
                                <m:rPr>
                                  <m:sty m:val="p"/>
                                </m:rPr>
                                <a:rPr lang="en-US" sz="3000">
                                  <a:latin typeface="Cambria Math" panose="02040503050406030204" pitchFamily="18" charset="0"/>
                                </a:rPr>
                                <m:t>Φ</m:t>
                              </m:r>
                              <m:r>
                                <a:rPr lang="en-US" sz="3000">
                                  <a:latin typeface="Cambria Math" panose="02040503050406030204" pitchFamily="18" charset="0"/>
                                </a:rPr>
                                <m:t>,</m:t>
                              </m:r>
                              <m:r>
                                <m:rPr>
                                  <m:sty m:val="p"/>
                                </m:rPr>
                                <a:rPr lang="en-US" sz="3000">
                                  <a:latin typeface="Cambria Math" panose="02040503050406030204" pitchFamily="18" charset="0"/>
                                </a:rPr>
                                <m:t>Ψ</m:t>
                              </m:r>
                            </m:e>
                          </m:d>
                        </m:e>
                      </m:func>
                      <m:r>
                        <a:rPr lang="en-US" sz="3000" i="1">
                          <a:latin typeface="Cambria Math" panose="02040503050406030204" pitchFamily="18" charset="0"/>
                        </a:rPr>
                        <m:t>=</m:t>
                      </m:r>
                      <m:r>
                        <a:rPr lang="en-US" sz="3000" i="1">
                          <a:latin typeface="Cambria Math" panose="02040503050406030204" pitchFamily="18" charset="0"/>
                        </a:rPr>
                        <m:t>𝑙</m:t>
                      </m:r>
                      <m:d>
                        <m:dPr>
                          <m:ctrlPr>
                            <a:rPr lang="en-US" sz="3000" i="1">
                              <a:latin typeface="Cambria Math" panose="02040503050406030204" pitchFamily="18" charset="0"/>
                            </a:rPr>
                          </m:ctrlPr>
                        </m:dPr>
                        <m:e>
                          <m:r>
                            <m:rPr>
                              <m:sty m:val="p"/>
                            </m:rPr>
                            <a:rPr lang="en-US" sz="3000">
                              <a:latin typeface="Cambria Math" panose="02040503050406030204" pitchFamily="18" charset="0"/>
                            </a:rPr>
                            <m:t>Φ</m:t>
                          </m:r>
                          <m:r>
                            <a:rPr lang="en-US" sz="3000">
                              <a:latin typeface="Cambria Math" panose="02040503050406030204" pitchFamily="18" charset="0"/>
                            </a:rPr>
                            <m:t>,</m:t>
                          </m:r>
                          <m:sSup>
                            <m:sSupPr>
                              <m:ctrlPr>
                                <a:rPr lang="en-US" sz="3000" i="1">
                                  <a:latin typeface="Cambria Math" panose="02040503050406030204" pitchFamily="18" charset="0"/>
                                </a:rPr>
                              </m:ctrlPr>
                            </m:sSupPr>
                            <m:e>
                              <m:r>
                                <m:rPr>
                                  <m:sty m:val="p"/>
                                </m:rPr>
                                <a:rPr lang="en-US" sz="3000">
                                  <a:latin typeface="Cambria Math" panose="02040503050406030204" pitchFamily="18" charset="0"/>
                                </a:rPr>
                                <m:t>Ψ</m:t>
                              </m:r>
                            </m:e>
                            <m:sup>
                              <m:r>
                                <a:rPr lang="en-US" sz="3000" i="1">
                                  <a:latin typeface="Cambria Math" panose="02040503050406030204" pitchFamily="18" charset="0"/>
                                </a:rPr>
                                <m:t>∗</m:t>
                              </m:r>
                            </m:sup>
                          </m:sSup>
                        </m:e>
                      </m:d>
                      <m:r>
                        <a:rPr lang="en-US" sz="3000" i="1">
                          <a:latin typeface="Cambria Math" panose="02040503050406030204" pitchFamily="18" charset="0"/>
                        </a:rPr>
                        <m:t>≥−</m:t>
                      </m:r>
                      <m:r>
                        <m:rPr>
                          <m:sty m:val="p"/>
                        </m:rPr>
                        <a:rPr lang="en-US" sz="3000">
                          <a:latin typeface="Cambria Math" panose="02040503050406030204" pitchFamily="18" charset="0"/>
                        </a:rPr>
                        <m:t>log</m:t>
                      </m:r>
                      <m:r>
                        <a:rPr lang="en-US" sz="3000" i="1">
                          <a:latin typeface="Cambria Math" panose="02040503050406030204" pitchFamily="18" charset="0"/>
                        </a:rPr>
                        <m:t>4</m:t>
                      </m:r>
                    </m:oMath>
                  </m:oMathPara>
                </a14:m>
                <a:endParaRPr lang="en-US" sz="3000" dirty="0"/>
              </a:p>
              <a:p>
                <a:pPr marL="0" indent="0">
                  <a:buNone/>
                </a:pPr>
                <a:r>
                  <a:rPr lang="en-US" sz="3000" dirty="0"/>
                  <a:t>The sign “=” occurs because Jensen-Shannon divergence is zero if the two distributions are equal, for instance, </a:t>
                </a:r>
                <a:r>
                  <a:rPr lang="en-US" sz="3000" i="1" dirty="0"/>
                  <a:t>P</a:t>
                </a:r>
                <a:r>
                  <a:rPr lang="en-US" sz="3000" dirty="0"/>
                  <a:t>(</a:t>
                </a:r>
                <a:r>
                  <a:rPr lang="en-US" sz="3000" b="1" i="1" dirty="0"/>
                  <a:t>x</a:t>
                </a:r>
                <a:r>
                  <a:rPr lang="en-US" sz="3000" dirty="0"/>
                  <a:t>) = </a:t>
                </a:r>
                <a:r>
                  <a:rPr lang="en-US" sz="3000" i="1" dirty="0"/>
                  <a:t>Q</a:t>
                </a:r>
                <a:r>
                  <a:rPr lang="en-US" sz="3000" dirty="0"/>
                  <a:t>(</a:t>
                </a:r>
                <a:r>
                  <a:rPr lang="en-US" sz="3000" b="1" i="1" dirty="0"/>
                  <a:t>x</a:t>
                </a:r>
                <a:r>
                  <a:rPr lang="en-US" sz="3000" dirty="0"/>
                  <a:t>). Therefore, </a:t>
                </a:r>
                <a:r>
                  <a:rPr lang="en-US" sz="3000" i="1" dirty="0"/>
                  <a:t>l</a:t>
                </a:r>
                <a:r>
                  <a:rPr lang="en-US" sz="3000" dirty="0"/>
                  <a:t>(Φ, Ψ</a:t>
                </a:r>
                <a:r>
                  <a:rPr lang="en-US" sz="3000" baseline="30000" dirty="0"/>
                  <a:t>*</a:t>
                </a:r>
                <a:r>
                  <a:rPr lang="en-US" sz="3000" dirty="0"/>
                  <a:t>) has maximal value –log4. In other words, we have</a:t>
                </a:r>
                <a:r>
                  <a:rPr lang="en-US" sz="3000" dirty="0" smtClean="0"/>
                  <a:t>:</a:t>
                </a:r>
              </a:p>
              <a:p>
                <a:pPr marL="0" indent="0">
                  <a:buNone/>
                </a:pPr>
                <a14:m>
                  <m:oMathPara xmlns:m="http://schemas.openxmlformats.org/officeDocument/2006/math">
                    <m:oMathParaPr>
                      <m:jc m:val="right"/>
                    </m:oMathParaPr>
                    <m:oMath xmlns:m="http://schemas.openxmlformats.org/officeDocument/2006/math">
                      <m:sSup>
                        <m:sSupPr>
                          <m:ctrlPr>
                            <a:rPr lang="en-US" sz="3000" i="1">
                              <a:latin typeface="Cambria Math" panose="02040503050406030204" pitchFamily="18" charset="0"/>
                            </a:rPr>
                          </m:ctrlPr>
                        </m:sSupPr>
                        <m:e>
                          <m:r>
                            <a:rPr lang="en-US" sz="3000" i="1">
                              <a:latin typeface="Cambria Math" panose="02040503050406030204" pitchFamily="18" charset="0"/>
                            </a:rPr>
                            <m:t>𝑙</m:t>
                          </m:r>
                        </m:e>
                        <m:sup>
                          <m:r>
                            <a:rPr lang="en-US" sz="3000" i="1">
                              <a:latin typeface="Cambria Math" panose="02040503050406030204" pitchFamily="18" charset="0"/>
                            </a:rPr>
                            <m:t>∗</m:t>
                          </m:r>
                        </m:sup>
                      </m:sSup>
                      <m:r>
                        <a:rPr lang="en-US" sz="3000" i="1">
                          <a:latin typeface="Cambria Math" panose="02040503050406030204" pitchFamily="18" charset="0"/>
                        </a:rPr>
                        <m:t>=</m:t>
                      </m:r>
                      <m:r>
                        <a:rPr lang="en-US" sz="3000" i="1">
                          <a:latin typeface="Cambria Math" panose="02040503050406030204" pitchFamily="18" charset="0"/>
                        </a:rPr>
                        <m:t>𝑙</m:t>
                      </m:r>
                      <m:d>
                        <m:dPr>
                          <m:ctrlPr>
                            <a:rPr lang="en-US" sz="3000" i="1">
                              <a:latin typeface="Cambria Math" panose="02040503050406030204" pitchFamily="18" charset="0"/>
                            </a:rPr>
                          </m:ctrlPr>
                        </m:dPr>
                        <m:e>
                          <m:sSup>
                            <m:sSupPr>
                              <m:ctrlPr>
                                <a:rPr lang="en-US" sz="3000" i="1">
                                  <a:latin typeface="Cambria Math" panose="02040503050406030204" pitchFamily="18" charset="0"/>
                                </a:rPr>
                              </m:ctrlPr>
                            </m:sSupPr>
                            <m:e>
                              <m:r>
                                <m:rPr>
                                  <m:sty m:val="p"/>
                                </m:rPr>
                                <a:rPr lang="en-US" sz="3000">
                                  <a:latin typeface="Cambria Math" panose="02040503050406030204" pitchFamily="18" charset="0"/>
                                </a:rPr>
                                <m:t>Φ</m:t>
                              </m:r>
                            </m:e>
                            <m:sup>
                              <m:r>
                                <a:rPr lang="en-US" sz="3000" i="1">
                                  <a:latin typeface="Cambria Math" panose="02040503050406030204" pitchFamily="18" charset="0"/>
                                </a:rPr>
                                <m:t>∗</m:t>
                              </m:r>
                            </m:sup>
                          </m:sSup>
                          <m:r>
                            <a:rPr lang="en-US" sz="3000">
                              <a:latin typeface="Cambria Math" panose="02040503050406030204" pitchFamily="18" charset="0"/>
                            </a:rPr>
                            <m:t>,</m:t>
                          </m:r>
                          <m:sSup>
                            <m:sSupPr>
                              <m:ctrlPr>
                                <a:rPr lang="en-US" sz="3000" i="1">
                                  <a:latin typeface="Cambria Math" panose="02040503050406030204" pitchFamily="18" charset="0"/>
                                </a:rPr>
                              </m:ctrlPr>
                            </m:sSupPr>
                            <m:e>
                              <m:r>
                                <m:rPr>
                                  <m:sty m:val="p"/>
                                </m:rPr>
                                <a:rPr lang="en-US" sz="3000">
                                  <a:latin typeface="Cambria Math" panose="02040503050406030204" pitchFamily="18" charset="0"/>
                                </a:rPr>
                                <m:t>Ψ</m:t>
                              </m:r>
                            </m:e>
                            <m:sup>
                              <m:r>
                                <a:rPr lang="en-US" sz="3000" i="1">
                                  <a:latin typeface="Cambria Math" panose="02040503050406030204" pitchFamily="18" charset="0"/>
                                </a:rPr>
                                <m:t>∗</m:t>
                              </m:r>
                            </m:sup>
                          </m:sSup>
                        </m:e>
                      </m:d>
                      <m:r>
                        <a:rPr lang="en-US" sz="3000" i="1">
                          <a:latin typeface="Cambria Math" panose="02040503050406030204" pitchFamily="18" charset="0"/>
                        </a:rPr>
                        <m:t>=</m:t>
                      </m:r>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min</m:t>
                              </m:r>
                            </m:e>
                            <m:lim>
                              <m:r>
                                <m:rPr>
                                  <m:sty m:val="p"/>
                                </m:rPr>
                                <a:rPr lang="en-US" sz="3000">
                                  <a:latin typeface="Cambria Math" panose="02040503050406030204" pitchFamily="18" charset="0"/>
                                </a:rPr>
                                <m:t>Φ</m:t>
                              </m:r>
                            </m:lim>
                          </m:limLow>
                        </m:fName>
                        <m:e>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max</m:t>
                                  </m:r>
                                </m:e>
                                <m:lim>
                                  <m:r>
                                    <m:rPr>
                                      <m:sty m:val="p"/>
                                    </m:rPr>
                                    <a:rPr lang="en-US" sz="3000">
                                      <a:latin typeface="Cambria Math" panose="02040503050406030204" pitchFamily="18" charset="0"/>
                                    </a:rPr>
                                    <m:t>Ψ</m:t>
                                  </m:r>
                                </m:lim>
                              </m:limLow>
                            </m:fName>
                            <m:e>
                              <m:r>
                                <a:rPr lang="en-US" sz="3000" i="1">
                                  <a:latin typeface="Cambria Math" panose="02040503050406030204" pitchFamily="18" charset="0"/>
                                </a:rPr>
                                <m:t>𝑙</m:t>
                              </m:r>
                              <m:d>
                                <m:dPr>
                                  <m:ctrlPr>
                                    <a:rPr lang="en-US" sz="3000" i="1">
                                      <a:latin typeface="Cambria Math" panose="02040503050406030204" pitchFamily="18" charset="0"/>
                                    </a:rPr>
                                  </m:ctrlPr>
                                </m:dPr>
                                <m:e>
                                  <m:r>
                                    <m:rPr>
                                      <m:sty m:val="p"/>
                                    </m:rPr>
                                    <a:rPr lang="en-US" sz="3000">
                                      <a:latin typeface="Cambria Math" panose="02040503050406030204" pitchFamily="18" charset="0"/>
                                    </a:rPr>
                                    <m:t>Φ</m:t>
                                  </m:r>
                                  <m:r>
                                    <a:rPr lang="en-US" sz="3000">
                                      <a:latin typeface="Cambria Math" panose="02040503050406030204" pitchFamily="18" charset="0"/>
                                    </a:rPr>
                                    <m:t>,</m:t>
                                  </m:r>
                                  <m:r>
                                    <m:rPr>
                                      <m:sty m:val="p"/>
                                    </m:rPr>
                                    <a:rPr lang="en-US" sz="3000">
                                      <a:latin typeface="Cambria Math" panose="02040503050406030204" pitchFamily="18" charset="0"/>
                                    </a:rPr>
                                    <m:t>Ψ</m:t>
                                  </m:r>
                                </m:e>
                              </m:d>
                            </m:e>
                          </m:func>
                        </m:e>
                      </m:func>
                      <m:r>
                        <a:rPr lang="en-US" sz="3000" i="1">
                          <a:latin typeface="Cambria Math" panose="02040503050406030204" pitchFamily="18" charset="0"/>
                        </a:rPr>
                        <m:t>=−</m:t>
                      </m:r>
                      <m:r>
                        <m:rPr>
                          <m:sty m:val="p"/>
                        </m:rPr>
                        <a:rPr lang="en-US" sz="3000">
                          <a:latin typeface="Cambria Math" panose="02040503050406030204" pitchFamily="18" charset="0"/>
                        </a:rPr>
                        <m:t>log</m:t>
                      </m:r>
                      <m:r>
                        <a:rPr lang="en-US" sz="3000" i="1">
                          <a:latin typeface="Cambria Math" panose="02040503050406030204" pitchFamily="18" charset="0"/>
                        </a:rPr>
                        <m:t>4</m:t>
                      </m:r>
                      <m:r>
                        <a:rPr lang="en-US" sz="3000" b="0" i="1" smtClean="0">
                          <a:latin typeface="Cambria Math" panose="02040503050406030204" pitchFamily="18" charset="0"/>
                        </a:rPr>
                        <m:t>    </m:t>
                      </m:r>
                      <m:d>
                        <m:dPr>
                          <m:ctrlPr>
                            <a:rPr lang="en-US" sz="3000" b="0" i="1" smtClean="0">
                              <a:latin typeface="Cambria Math" panose="02040503050406030204" pitchFamily="18" charset="0"/>
                            </a:rPr>
                          </m:ctrlPr>
                        </m:dPr>
                        <m:e>
                          <m:r>
                            <a:rPr lang="en-US" sz="3000" b="0" i="1" smtClean="0">
                              <a:latin typeface="Cambria Math" panose="02040503050406030204" pitchFamily="18" charset="0"/>
                            </a:rPr>
                            <m:t>4.8</m:t>
                          </m:r>
                        </m:e>
                      </m:d>
                    </m:oMath>
                  </m:oMathPara>
                </a14:m>
                <a:endParaRPr lang="en-US" sz="3000" dirty="0" smtClean="0"/>
              </a:p>
              <a:p>
                <a:pPr marL="0" indent="0">
                  <a:buNone/>
                </a:pPr>
                <a:r>
                  <a:rPr lang="en-US" sz="3000" dirty="0"/>
                  <a:t>Due to the existence of global optimal value </a:t>
                </a:r>
                <a:r>
                  <a:rPr lang="en-US" sz="3000" i="1" dirty="0"/>
                  <a:t>l</a:t>
                </a:r>
                <a:r>
                  <a:rPr lang="en-US" sz="3000" baseline="30000" dirty="0"/>
                  <a:t>*</a:t>
                </a:r>
                <a:r>
                  <a:rPr lang="en-US" sz="3000" dirty="0"/>
                  <a:t> = –log4, the convergence of GAN is asserted.</a:t>
                </a:r>
                <a:endParaRPr lang="en-US" sz="30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1171" t="-1531" r="-11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117</a:t>
            </a:fld>
            <a:endParaRPr lang="en-US"/>
          </a:p>
        </p:txBody>
      </p:sp>
    </p:spTree>
    <p:extLst>
      <p:ext uri="{BB962C8B-B14F-4D97-AF65-F5344CB8AC3E}">
        <p14:creationId xmlns:p14="http://schemas.microsoft.com/office/powerpoint/2010/main" val="24786860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Conclusions</a:t>
            </a:r>
          </a:p>
        </p:txBody>
      </p:sp>
      <p:sp>
        <p:nvSpPr>
          <p:cNvPr id="3" name="Content Placeholder 2"/>
          <p:cNvSpPr>
            <a:spLocks noGrp="1"/>
          </p:cNvSpPr>
          <p:nvPr>
            <p:ph idx="1"/>
          </p:nvPr>
        </p:nvSpPr>
        <p:spPr>
          <a:xfrm>
            <a:off x="121920" y="914399"/>
            <a:ext cx="11948160" cy="5176066"/>
          </a:xfrm>
        </p:spPr>
        <p:txBody>
          <a:bodyPr>
            <a:noAutofit/>
          </a:bodyPr>
          <a:lstStyle/>
          <a:p>
            <a:pPr marL="0" indent="0">
              <a:buNone/>
            </a:pPr>
            <a:r>
              <a:rPr lang="en-US" sz="2000" dirty="0"/>
              <a:t>Recall that there are three main approaches for constructing deep generative model (DGM) such as tractable density DGM, approximate density DGM, and implicit density DGM. When skimming these approaches, it is easy to recognize that applied statistical problems such as probability distribution and parameter estimation are often mentioned but the effectiveness of a deep generative model is also dependent on how to structure the deep neural network (DNN) and how to train such network. Anyhow data generation function called generator is always defined by DNN in DGM. Backpropagation (BP) algorithm associated with stochastic gradient descent (SGD) method is focused as typical example in this research but there are some more effective training algorithms. Essential, training DNN generator is unsupervised learning task because there is no data class in DGM although generating data distribution (distribution of tractable data </a:t>
            </a:r>
            <a:r>
              <a:rPr lang="en-US" sz="2000" b="1" dirty="0"/>
              <a:t>z</a:t>
            </a:r>
            <a:r>
              <a:rPr lang="en-US" sz="2000" dirty="0"/>
              <a:t>) is often assumed to follow normal distribution whereas BP belongs to supervised learning algorithm. This is the reason that the two problems of constructing DGM are 1) how to train generator DNN </a:t>
            </a:r>
            <a:r>
              <a:rPr lang="en-US" sz="2000" i="1" dirty="0"/>
              <a:t>g</a:t>
            </a:r>
            <a:r>
              <a:rPr lang="en-US" sz="2000" dirty="0"/>
              <a:t>(</a:t>
            </a:r>
            <a:r>
              <a:rPr lang="en-US" sz="2000" b="1" dirty="0"/>
              <a:t>z</a:t>
            </a:r>
            <a:r>
              <a:rPr lang="en-US" sz="2000" dirty="0"/>
              <a:t> | Φ) and 2) how to qualify such training task which often relates to another optimization task or another training task so that the qualification task tries to attach supervised learning BP to unsupervised learning mechanism. For instance, </a:t>
            </a:r>
            <a:r>
              <a:rPr lang="en-US" sz="2000" dirty="0" err="1"/>
              <a:t>PixelRNN</a:t>
            </a:r>
            <a:r>
              <a:rPr lang="en-US" sz="2000" dirty="0"/>
              <a:t> allows output data becomes input data by recurrent neural network, VAE applies </a:t>
            </a:r>
            <a:r>
              <a:rPr lang="en-US" sz="2000" dirty="0" err="1"/>
              <a:t>Kullback-Leibler</a:t>
            </a:r>
            <a:r>
              <a:rPr lang="en-US" sz="2000" dirty="0"/>
              <a:t> divergence into forming data distribution as implicit data class, and GAN issues target function with expectation of Nash equilibrium. Essentially, these mechanisms make the exchange or transformation between supervised learning and unsupervised learning, which plays the role of a hinge for creating the DNN generator.</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118</a:t>
            </a:fld>
            <a:endParaRPr lang="en-US"/>
          </a:p>
        </p:txBody>
      </p:sp>
    </p:spTree>
    <p:extLst>
      <p:ext uri="{BB962C8B-B14F-4D97-AF65-F5344CB8AC3E}">
        <p14:creationId xmlns:p14="http://schemas.microsoft.com/office/powerpoint/2010/main" val="25721846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Conclusions</a:t>
            </a:r>
          </a:p>
        </p:txBody>
      </p:sp>
      <p:sp>
        <p:nvSpPr>
          <p:cNvPr id="3" name="Content Placeholder 2"/>
          <p:cNvSpPr>
            <a:spLocks noGrp="1"/>
          </p:cNvSpPr>
          <p:nvPr>
            <p:ph idx="1"/>
          </p:nvPr>
        </p:nvSpPr>
        <p:spPr/>
        <p:txBody>
          <a:bodyPr>
            <a:normAutofit/>
          </a:bodyPr>
          <a:lstStyle/>
          <a:p>
            <a:pPr marL="0" indent="0">
              <a:buNone/>
            </a:pPr>
            <a:r>
              <a:rPr lang="en-US" sz="3600" dirty="0"/>
              <a:t>One of problems issued by BP is the zero derivative problem when SGD cannot improve parameters after some large enough iteration because the gradient (derivative) approaches zero at that time. In other words, SGD may not converge even though there is a large enough number of iterations. Moreover, basic DGM approaches mentioned here require a continuous data provision for training DNN, which consumes more resources than reinforcement learning.</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119</a:t>
            </a:fld>
            <a:endParaRPr lang="en-US"/>
          </a:p>
        </p:txBody>
      </p:sp>
    </p:spTree>
    <p:extLst>
      <p:ext uri="{BB962C8B-B14F-4D97-AF65-F5344CB8AC3E}">
        <p14:creationId xmlns:p14="http://schemas.microsoft.com/office/powerpoint/2010/main" val="924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Autofit/>
              </a:bodyPr>
              <a:lstStyle/>
              <a:p>
                <a:pPr marL="0" indent="0">
                  <a:buNone/>
                </a:pPr>
                <a:r>
                  <a:rPr lang="en-US" sz="2350" dirty="0" smtClean="0"/>
                  <a:t>SGD, which is an iterative process, pushes candidate solution at each iteration along the direction which is opposite to gradient of target function for minimization or has the same direction to gradient of target function for maximization with note that the step length is represented by learning rate. In practice, likelihood </a:t>
                </a:r>
                <a:r>
                  <a:rPr lang="en-US" sz="2350" i="1" dirty="0"/>
                  <a:t>P</a:t>
                </a:r>
                <a:r>
                  <a:rPr lang="en-US" sz="2350" dirty="0"/>
                  <a:t>(</a:t>
                </a:r>
                <a:r>
                  <a:rPr lang="en-US" sz="2350" b="1" i="1" dirty="0"/>
                  <a:t>x</a:t>
                </a:r>
                <a:r>
                  <a:rPr lang="en-US" sz="2350" dirty="0"/>
                  <a:t> | Φ, </a:t>
                </a:r>
                <a:r>
                  <a:rPr lang="en-US" sz="2350" b="1" dirty="0"/>
                  <a:t>z</a:t>
                </a:r>
                <a:r>
                  <a:rPr lang="en-US" sz="2350" dirty="0"/>
                  <a:t>) is replaced by its natural logarithm as follows</a:t>
                </a:r>
                <a:r>
                  <a:rPr lang="en-US" sz="2350" dirty="0" smtClean="0"/>
                  <a:t>:</a:t>
                </a:r>
              </a:p>
              <a:p>
                <a:pPr marL="0" indent="0">
                  <a:buNone/>
                </a:pPr>
                <a14:m>
                  <m:oMathPara xmlns:m="http://schemas.openxmlformats.org/officeDocument/2006/math">
                    <m:oMathParaPr>
                      <m:jc m:val="right"/>
                    </m:oMathParaPr>
                    <m:oMath xmlns:m="http://schemas.openxmlformats.org/officeDocument/2006/math">
                      <m:r>
                        <m:rPr>
                          <m:sty m:val="p"/>
                        </m:rPr>
                        <a:rPr lang="en-US" sz="2350">
                          <a:latin typeface="Cambria Math" panose="02040503050406030204" pitchFamily="18" charset="0"/>
                        </a:rPr>
                        <m:t>Φ</m:t>
                      </m:r>
                      <m:r>
                        <a:rPr lang="en-US" sz="2350">
                          <a:latin typeface="Cambria Math" panose="02040503050406030204" pitchFamily="18" charset="0"/>
                        </a:rPr>
                        <m:t>=</m:t>
                      </m:r>
                      <m:r>
                        <m:rPr>
                          <m:sty m:val="p"/>
                        </m:rPr>
                        <a:rPr lang="en-US" sz="2350">
                          <a:latin typeface="Cambria Math" panose="02040503050406030204" pitchFamily="18" charset="0"/>
                        </a:rPr>
                        <m:t>Φ</m:t>
                      </m:r>
                      <m:r>
                        <a:rPr lang="en-US" sz="2350">
                          <a:latin typeface="Cambria Math" panose="02040503050406030204" pitchFamily="18" charset="0"/>
                        </a:rPr>
                        <m:t>+</m:t>
                      </m:r>
                      <m:r>
                        <a:rPr lang="en-US" sz="2350" i="1">
                          <a:latin typeface="Cambria Math" panose="02040503050406030204" pitchFamily="18" charset="0"/>
                        </a:rPr>
                        <m:t>𝛾</m:t>
                      </m:r>
                      <m:r>
                        <a:rPr lang="en-US" sz="2350">
                          <a:latin typeface="Cambria Math" panose="02040503050406030204" pitchFamily="18" charset="0"/>
                        </a:rPr>
                        <m:t>𝛻</m:t>
                      </m:r>
                      <m:func>
                        <m:funcPr>
                          <m:ctrlPr>
                            <a:rPr lang="en-US" sz="2350" i="1">
                              <a:latin typeface="Cambria Math" panose="02040503050406030204" pitchFamily="18" charset="0"/>
                            </a:rPr>
                          </m:ctrlPr>
                        </m:funcPr>
                        <m:fName>
                          <m:r>
                            <m:rPr>
                              <m:sty m:val="p"/>
                            </m:rPr>
                            <a:rPr lang="en-US" sz="2350">
                              <a:latin typeface="Cambria Math" panose="02040503050406030204" pitchFamily="18" charset="0"/>
                            </a:rPr>
                            <m:t>log</m:t>
                          </m:r>
                        </m:fName>
                        <m:e>
                          <m:r>
                            <a:rPr lang="en-US" sz="2350" i="1">
                              <a:latin typeface="Cambria Math" panose="02040503050406030204" pitchFamily="18" charset="0"/>
                            </a:rPr>
                            <m:t>𝑃</m:t>
                          </m:r>
                          <m:d>
                            <m:dPr>
                              <m:ctrlPr>
                                <a:rPr lang="en-US" sz="2350" i="1">
                                  <a:latin typeface="Cambria Math" panose="02040503050406030204" pitchFamily="18" charset="0"/>
                                </a:rPr>
                              </m:ctrlPr>
                            </m:dPr>
                            <m:e>
                              <m:r>
                                <a:rPr lang="en-US" sz="2350" b="1" i="1">
                                  <a:latin typeface="Cambria Math" panose="02040503050406030204" pitchFamily="18" charset="0"/>
                                </a:rPr>
                                <m:t>𝒙</m:t>
                              </m:r>
                            </m:e>
                            <m:e>
                              <m:r>
                                <m:rPr>
                                  <m:sty m:val="p"/>
                                </m:rPr>
                                <a:rPr lang="en-US" sz="2350">
                                  <a:latin typeface="Cambria Math" panose="02040503050406030204" pitchFamily="18" charset="0"/>
                                </a:rPr>
                                <m:t>Φ</m:t>
                              </m:r>
                              <m:r>
                                <a:rPr lang="en-US" sz="2350" i="1">
                                  <a:latin typeface="Cambria Math" panose="02040503050406030204" pitchFamily="18" charset="0"/>
                                </a:rPr>
                                <m:t>,</m:t>
                              </m:r>
                              <m:r>
                                <a:rPr lang="en-US" sz="2350" b="1" i="1">
                                  <a:latin typeface="Cambria Math" panose="02040503050406030204" pitchFamily="18" charset="0"/>
                                </a:rPr>
                                <m:t>𝒛</m:t>
                              </m:r>
                            </m:e>
                          </m:d>
                        </m:e>
                      </m:func>
                      <m:r>
                        <a:rPr lang="en-US" sz="2350" b="0" i="1" smtClean="0">
                          <a:latin typeface="Cambria Math" panose="02040503050406030204" pitchFamily="18" charset="0"/>
                        </a:rPr>
                        <m:t>    </m:t>
                      </m:r>
                      <m:d>
                        <m:dPr>
                          <m:ctrlPr>
                            <a:rPr lang="en-US" sz="2350" b="0" i="1" smtClean="0">
                              <a:latin typeface="Cambria Math" panose="02040503050406030204" pitchFamily="18" charset="0"/>
                            </a:rPr>
                          </m:ctrlPr>
                        </m:dPr>
                        <m:e>
                          <m:r>
                            <a:rPr lang="en-US" sz="2350" b="0" i="1" smtClean="0">
                              <a:latin typeface="Cambria Math" panose="02040503050406030204" pitchFamily="18" charset="0"/>
                            </a:rPr>
                            <m:t>1.3</m:t>
                          </m:r>
                        </m:e>
                      </m:d>
                    </m:oMath>
                  </m:oMathPara>
                </a14:m>
                <a:endParaRPr lang="en-US" sz="2350" dirty="0" smtClean="0"/>
              </a:p>
              <a:p>
                <a:pPr marL="0" indent="0">
                  <a:buNone/>
                </a:pPr>
                <a:r>
                  <a:rPr lang="en-US" sz="2350" dirty="0"/>
                  <a:t>Where ∇</a:t>
                </a:r>
                <a:r>
                  <a:rPr lang="en-US" sz="2350" i="1" dirty="0"/>
                  <a:t>P</a:t>
                </a:r>
                <a:r>
                  <a:rPr lang="en-US" sz="2350" dirty="0"/>
                  <a:t>(</a:t>
                </a:r>
                <a:r>
                  <a:rPr lang="en-US" sz="2350" b="1" i="1" dirty="0"/>
                  <a:t>x</a:t>
                </a:r>
                <a:r>
                  <a:rPr lang="en-US" sz="2350" dirty="0"/>
                  <a:t> | Φ, </a:t>
                </a:r>
                <a:r>
                  <a:rPr lang="en-US" sz="2350" b="1" dirty="0"/>
                  <a:t>z</a:t>
                </a:r>
                <a:r>
                  <a:rPr lang="en-US" sz="2350" dirty="0"/>
                  <a:t>) is gradient of the log-likelihood function </a:t>
                </a:r>
                <a:r>
                  <a:rPr lang="en-US" sz="2350" dirty="0" err="1"/>
                  <a:t>log</a:t>
                </a:r>
                <a:r>
                  <a:rPr lang="en-US" sz="2350" i="1" dirty="0" err="1"/>
                  <a:t>P</a:t>
                </a:r>
                <a:r>
                  <a:rPr lang="en-US" sz="2350" dirty="0"/>
                  <a:t>(</a:t>
                </a:r>
                <a:r>
                  <a:rPr lang="en-US" sz="2350" b="1" i="1" dirty="0"/>
                  <a:t>x</a:t>
                </a:r>
                <a:r>
                  <a:rPr lang="en-US" sz="2350" dirty="0"/>
                  <a:t> | Φ, </a:t>
                </a:r>
                <a:r>
                  <a:rPr lang="en-US" sz="2350" b="1" dirty="0"/>
                  <a:t>z</a:t>
                </a:r>
                <a:r>
                  <a:rPr lang="en-US" sz="2350" dirty="0"/>
                  <a:t>) with regard to Φ. Note the estimation equation above mentions maximization problem according to MLE method and hence, if error function denoted </a:t>
                </a:r>
                <a:r>
                  <a:rPr lang="en-US" sz="2350" i="1" dirty="0"/>
                  <a:t>ε</a:t>
                </a:r>
                <a:r>
                  <a:rPr lang="en-US" sz="2350" dirty="0"/>
                  <a:t>(</a:t>
                </a:r>
                <a:r>
                  <a:rPr lang="en-US" sz="2350" b="1" i="1" dirty="0"/>
                  <a:t>x</a:t>
                </a:r>
                <a:r>
                  <a:rPr lang="en-US" sz="2350" dirty="0"/>
                  <a:t> | Φ, </a:t>
                </a:r>
                <a:r>
                  <a:rPr lang="en-US" sz="2350" b="1" dirty="0"/>
                  <a:t>z</a:t>
                </a:r>
                <a:r>
                  <a:rPr lang="en-US" sz="2350" dirty="0"/>
                  <a:t>) which is the function related to </a:t>
                </a:r>
                <a:r>
                  <a:rPr lang="en-US" sz="2350" i="1" dirty="0"/>
                  <a:t>g</a:t>
                </a:r>
                <a:r>
                  <a:rPr lang="en-US" sz="2350" dirty="0"/>
                  <a:t>(</a:t>
                </a:r>
                <a:r>
                  <a:rPr lang="en-US" sz="2350" b="1" dirty="0"/>
                  <a:t>z</a:t>
                </a:r>
                <a:r>
                  <a:rPr lang="en-US" sz="2350" dirty="0"/>
                  <a:t> | Φ) and </a:t>
                </a:r>
                <a:r>
                  <a:rPr lang="en-US" sz="2350" b="1" i="1" dirty="0"/>
                  <a:t>x</a:t>
                </a:r>
                <a:r>
                  <a:rPr lang="en-US" sz="2350" dirty="0"/>
                  <a:t> like </a:t>
                </a:r>
                <a:r>
                  <a:rPr lang="en-US" sz="2350" i="1" dirty="0"/>
                  <a:t>ε</a:t>
                </a:r>
                <a:r>
                  <a:rPr lang="en-US" sz="2350" dirty="0"/>
                  <a:t>(</a:t>
                </a:r>
                <a:r>
                  <a:rPr lang="en-US" sz="2350" b="1" i="1" dirty="0"/>
                  <a:t>x</a:t>
                </a:r>
                <a:r>
                  <a:rPr lang="en-US" sz="2350" dirty="0"/>
                  <a:t> | Φ, </a:t>
                </a:r>
                <a:r>
                  <a:rPr lang="en-US" sz="2350" b="1" dirty="0"/>
                  <a:t>z</a:t>
                </a:r>
                <a:r>
                  <a:rPr lang="en-US" sz="2350" dirty="0"/>
                  <a:t>) = ½||</a:t>
                </a:r>
                <a:r>
                  <a:rPr lang="en-US" sz="2350" i="1" dirty="0"/>
                  <a:t>g</a:t>
                </a:r>
                <a:r>
                  <a:rPr lang="en-US" sz="2350" dirty="0"/>
                  <a:t>(</a:t>
                </a:r>
                <a:r>
                  <a:rPr lang="en-US" sz="2350" b="1" dirty="0"/>
                  <a:t>z</a:t>
                </a:r>
                <a:r>
                  <a:rPr lang="en-US" sz="2350" dirty="0"/>
                  <a:t> | Φ) – </a:t>
                </a:r>
                <a:r>
                  <a:rPr lang="en-US" sz="2350" b="1" i="1" dirty="0"/>
                  <a:t>x</a:t>
                </a:r>
                <a:r>
                  <a:rPr lang="en-US" sz="2350" dirty="0"/>
                  <a:t>||</a:t>
                </a:r>
                <a:r>
                  <a:rPr lang="en-US" sz="2350" baseline="30000" dirty="0"/>
                  <a:t>2</a:t>
                </a:r>
                <a:r>
                  <a:rPr lang="en-US" sz="2350" dirty="0"/>
                  <a:t> aforementioned, then SGD modifies a little bit the estimation equation as follows</a:t>
                </a:r>
                <a:r>
                  <a:rPr lang="en-US" sz="2350" dirty="0" smtClean="0"/>
                  <a:t>:</a:t>
                </a:r>
              </a:p>
              <a:p>
                <a:pPr marL="0" indent="0">
                  <a:buNone/>
                </a:pPr>
                <a14:m>
                  <m:oMathPara xmlns:m="http://schemas.openxmlformats.org/officeDocument/2006/math">
                    <m:oMathParaPr>
                      <m:jc m:val="right"/>
                    </m:oMathParaPr>
                    <m:oMath xmlns:m="http://schemas.openxmlformats.org/officeDocument/2006/math">
                      <m:r>
                        <m:rPr>
                          <m:sty m:val="p"/>
                        </m:rPr>
                        <a:rPr lang="en-US" sz="2350">
                          <a:latin typeface="Cambria Math" panose="02040503050406030204" pitchFamily="18" charset="0"/>
                        </a:rPr>
                        <m:t>Φ</m:t>
                      </m:r>
                      <m:r>
                        <a:rPr lang="en-US" sz="2350">
                          <a:latin typeface="Cambria Math" panose="02040503050406030204" pitchFamily="18" charset="0"/>
                        </a:rPr>
                        <m:t>=</m:t>
                      </m:r>
                      <m:r>
                        <m:rPr>
                          <m:sty m:val="p"/>
                        </m:rPr>
                        <a:rPr lang="en-US" sz="2350">
                          <a:latin typeface="Cambria Math" panose="02040503050406030204" pitchFamily="18" charset="0"/>
                        </a:rPr>
                        <m:t>Φ</m:t>
                      </m:r>
                      <m:r>
                        <a:rPr lang="en-US" sz="2350" i="1">
                          <a:latin typeface="Cambria Math" panose="02040503050406030204" pitchFamily="18" charset="0"/>
                        </a:rPr>
                        <m:t>−</m:t>
                      </m:r>
                      <m:r>
                        <a:rPr lang="en-US" sz="2350" i="1">
                          <a:latin typeface="Cambria Math" panose="02040503050406030204" pitchFamily="18" charset="0"/>
                        </a:rPr>
                        <m:t>𝛾</m:t>
                      </m:r>
                      <m:r>
                        <a:rPr lang="en-US" sz="2350">
                          <a:latin typeface="Cambria Math" panose="02040503050406030204" pitchFamily="18" charset="0"/>
                        </a:rPr>
                        <m:t>𝛻</m:t>
                      </m:r>
                      <m:r>
                        <a:rPr lang="en-US" sz="2350" i="1">
                          <a:latin typeface="Cambria Math" panose="02040503050406030204" pitchFamily="18" charset="0"/>
                        </a:rPr>
                        <m:t>𝜀</m:t>
                      </m:r>
                      <m:d>
                        <m:dPr>
                          <m:ctrlPr>
                            <a:rPr lang="en-US" sz="2350" i="1">
                              <a:latin typeface="Cambria Math" panose="02040503050406030204" pitchFamily="18" charset="0"/>
                            </a:rPr>
                          </m:ctrlPr>
                        </m:dPr>
                        <m:e>
                          <m:r>
                            <a:rPr lang="en-US" sz="2350" b="1" i="1">
                              <a:latin typeface="Cambria Math" panose="02040503050406030204" pitchFamily="18" charset="0"/>
                            </a:rPr>
                            <m:t>𝒙</m:t>
                          </m:r>
                        </m:e>
                        <m:e>
                          <m:r>
                            <m:rPr>
                              <m:sty m:val="p"/>
                            </m:rPr>
                            <a:rPr lang="en-US" sz="2350">
                              <a:latin typeface="Cambria Math" panose="02040503050406030204" pitchFamily="18" charset="0"/>
                            </a:rPr>
                            <m:t>Φ</m:t>
                          </m:r>
                          <m:r>
                            <a:rPr lang="en-US" sz="2350" i="1">
                              <a:latin typeface="Cambria Math" panose="02040503050406030204" pitchFamily="18" charset="0"/>
                            </a:rPr>
                            <m:t>,</m:t>
                          </m:r>
                          <m:r>
                            <a:rPr lang="en-US" sz="2350" b="1" i="1">
                              <a:latin typeface="Cambria Math" panose="02040503050406030204" pitchFamily="18" charset="0"/>
                            </a:rPr>
                            <m:t>𝒛</m:t>
                          </m:r>
                        </m:e>
                      </m:d>
                      <m:r>
                        <a:rPr lang="en-US" sz="2350" b="0" i="1" smtClean="0">
                          <a:latin typeface="Cambria Math" panose="02040503050406030204" pitchFamily="18" charset="0"/>
                        </a:rPr>
                        <m:t>   </m:t>
                      </m:r>
                      <m:d>
                        <m:dPr>
                          <m:ctrlPr>
                            <a:rPr lang="en-US" sz="2350" b="0" i="1" smtClean="0">
                              <a:latin typeface="Cambria Math" panose="02040503050406030204" pitchFamily="18" charset="0"/>
                            </a:rPr>
                          </m:ctrlPr>
                        </m:dPr>
                        <m:e>
                          <m:r>
                            <a:rPr lang="en-US" sz="2350" b="0" i="1" smtClean="0">
                              <a:latin typeface="Cambria Math" panose="02040503050406030204" pitchFamily="18" charset="0"/>
                            </a:rPr>
                            <m:t>1.4</m:t>
                          </m:r>
                        </m:e>
                      </m:d>
                    </m:oMath>
                  </m:oMathPara>
                </a14:m>
                <a:endParaRPr lang="en-US" sz="2350" dirty="0" smtClean="0"/>
              </a:p>
              <a:p>
                <a:pPr marL="0" indent="0">
                  <a:buNone/>
                </a:pPr>
                <a:r>
                  <a:rPr lang="en-US" sz="2350" dirty="0"/>
                  <a:t>Where ∇</a:t>
                </a:r>
                <a:r>
                  <a:rPr lang="en-US" sz="2350" i="1" dirty="0"/>
                  <a:t>ε</a:t>
                </a:r>
                <a:r>
                  <a:rPr lang="en-US" sz="2350" dirty="0"/>
                  <a:t>(</a:t>
                </a:r>
                <a:r>
                  <a:rPr lang="en-US" sz="2350" b="1" i="1" dirty="0"/>
                  <a:t>x</a:t>
                </a:r>
                <a:r>
                  <a:rPr lang="en-US" sz="2350" dirty="0"/>
                  <a:t> | Φ, </a:t>
                </a:r>
                <a:r>
                  <a:rPr lang="en-US" sz="2350" b="1" dirty="0"/>
                  <a:t>z</a:t>
                </a:r>
                <a:r>
                  <a:rPr lang="en-US" sz="2350" dirty="0"/>
                  <a:t>) is gradient of error </a:t>
                </a:r>
                <a:r>
                  <a:rPr lang="en-US" sz="2350" i="1" dirty="0"/>
                  <a:t>ε</a:t>
                </a:r>
                <a:r>
                  <a:rPr lang="en-US" sz="2350" dirty="0"/>
                  <a:t>(</a:t>
                </a:r>
                <a:r>
                  <a:rPr lang="en-US" sz="2350" b="1" i="1" dirty="0"/>
                  <a:t>x</a:t>
                </a:r>
                <a:r>
                  <a:rPr lang="en-US" sz="2350" dirty="0"/>
                  <a:t> | Φ, </a:t>
                </a:r>
                <a:r>
                  <a:rPr lang="en-US" sz="2350" b="1" dirty="0"/>
                  <a:t>z</a:t>
                </a:r>
                <a:r>
                  <a:rPr lang="en-US" sz="2350" dirty="0"/>
                  <a:t>).</a:t>
                </a:r>
              </a:p>
              <a:p>
                <a:pPr marL="0" indent="0">
                  <a:buNone/>
                </a:pPr>
                <a14:m>
                  <m:oMathPara xmlns:m="http://schemas.openxmlformats.org/officeDocument/2006/math">
                    <m:oMathParaPr>
                      <m:jc m:val="centerGroup"/>
                    </m:oMathParaPr>
                    <m:oMath xmlns:m="http://schemas.openxmlformats.org/officeDocument/2006/math">
                      <m:r>
                        <a:rPr lang="en-US" sz="2350">
                          <a:latin typeface="Cambria Math" panose="02040503050406030204" pitchFamily="18" charset="0"/>
                        </a:rPr>
                        <m:t>𝛻</m:t>
                      </m:r>
                      <m:r>
                        <a:rPr lang="en-US" sz="2350" i="1">
                          <a:latin typeface="Cambria Math" panose="02040503050406030204" pitchFamily="18" charset="0"/>
                        </a:rPr>
                        <m:t>𝜀</m:t>
                      </m:r>
                      <m:d>
                        <m:dPr>
                          <m:ctrlPr>
                            <a:rPr lang="en-US" sz="2350" i="1">
                              <a:latin typeface="Cambria Math" panose="02040503050406030204" pitchFamily="18" charset="0"/>
                            </a:rPr>
                          </m:ctrlPr>
                        </m:dPr>
                        <m:e>
                          <m:r>
                            <a:rPr lang="en-US" sz="2350" b="1" i="1">
                              <a:latin typeface="Cambria Math" panose="02040503050406030204" pitchFamily="18" charset="0"/>
                            </a:rPr>
                            <m:t>𝒙</m:t>
                          </m:r>
                        </m:e>
                        <m:e>
                          <m:r>
                            <m:rPr>
                              <m:sty m:val="p"/>
                            </m:rPr>
                            <a:rPr lang="en-US" sz="2350">
                              <a:latin typeface="Cambria Math" panose="02040503050406030204" pitchFamily="18" charset="0"/>
                            </a:rPr>
                            <m:t>Φ</m:t>
                          </m:r>
                          <m:r>
                            <a:rPr lang="en-US" sz="2350" i="1">
                              <a:latin typeface="Cambria Math" panose="02040503050406030204" pitchFamily="18" charset="0"/>
                            </a:rPr>
                            <m:t>,</m:t>
                          </m:r>
                          <m:r>
                            <a:rPr lang="en-US" sz="2350" i="1">
                              <a:latin typeface="Cambria Math" panose="02040503050406030204" pitchFamily="18" charset="0"/>
                            </a:rPr>
                            <m:t>𝑧</m:t>
                          </m:r>
                        </m:e>
                      </m:d>
                      <m:r>
                        <a:rPr lang="en-US" sz="2350" i="1">
                          <a:latin typeface="Cambria Math" panose="02040503050406030204" pitchFamily="18" charset="0"/>
                        </a:rPr>
                        <m:t>=</m:t>
                      </m:r>
                      <m:f>
                        <m:fPr>
                          <m:ctrlPr>
                            <a:rPr lang="en-US" sz="2350" i="1">
                              <a:latin typeface="Cambria Math" panose="02040503050406030204" pitchFamily="18" charset="0"/>
                            </a:rPr>
                          </m:ctrlPr>
                        </m:fPr>
                        <m:num>
                          <m:r>
                            <a:rPr lang="en-US" sz="2350" i="1">
                              <a:latin typeface="Cambria Math" panose="02040503050406030204" pitchFamily="18" charset="0"/>
                            </a:rPr>
                            <m:t>𝑑</m:t>
                          </m:r>
                          <m:r>
                            <a:rPr lang="en-US" sz="2350" i="1">
                              <a:latin typeface="Cambria Math" panose="02040503050406030204" pitchFamily="18" charset="0"/>
                            </a:rPr>
                            <m:t>𝜀</m:t>
                          </m:r>
                          <m:d>
                            <m:dPr>
                              <m:ctrlPr>
                                <a:rPr lang="en-US" sz="2350" i="1">
                                  <a:latin typeface="Cambria Math" panose="02040503050406030204" pitchFamily="18" charset="0"/>
                                </a:rPr>
                              </m:ctrlPr>
                            </m:dPr>
                            <m:e>
                              <m:r>
                                <a:rPr lang="en-US" sz="2350" b="1" i="1">
                                  <a:latin typeface="Cambria Math" panose="02040503050406030204" pitchFamily="18" charset="0"/>
                                </a:rPr>
                                <m:t>𝒙</m:t>
                              </m:r>
                            </m:e>
                            <m:e>
                              <m:r>
                                <m:rPr>
                                  <m:sty m:val="p"/>
                                </m:rPr>
                                <a:rPr lang="en-US" sz="2350">
                                  <a:latin typeface="Cambria Math" panose="02040503050406030204" pitchFamily="18" charset="0"/>
                                </a:rPr>
                                <m:t>Φ</m:t>
                              </m:r>
                              <m:r>
                                <a:rPr lang="en-US" sz="2350" i="1">
                                  <a:latin typeface="Cambria Math" panose="02040503050406030204" pitchFamily="18" charset="0"/>
                                </a:rPr>
                                <m:t>,</m:t>
                              </m:r>
                              <m:r>
                                <a:rPr lang="en-US" sz="2350" i="1">
                                  <a:latin typeface="Cambria Math" panose="02040503050406030204" pitchFamily="18" charset="0"/>
                                </a:rPr>
                                <m:t>𝑧</m:t>
                              </m:r>
                            </m:e>
                          </m:d>
                        </m:num>
                        <m:den>
                          <m:r>
                            <a:rPr lang="en-US" sz="2350" i="1">
                              <a:latin typeface="Cambria Math" panose="02040503050406030204" pitchFamily="18" charset="0"/>
                            </a:rPr>
                            <m:t>𝑑</m:t>
                          </m:r>
                          <m:r>
                            <m:rPr>
                              <m:sty m:val="p"/>
                            </m:rPr>
                            <a:rPr lang="en-US" sz="2350">
                              <a:latin typeface="Cambria Math" panose="02040503050406030204" pitchFamily="18" charset="0"/>
                            </a:rPr>
                            <m:t>Φ</m:t>
                          </m:r>
                        </m:den>
                      </m:f>
                    </m:oMath>
                  </m:oMathPara>
                </a14:m>
                <a:endParaRPr lang="en-US" sz="23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763" t="-942" r="-7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709474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 </a:t>
            </a:r>
            <a:r>
              <a:rPr lang="en-US" dirty="0"/>
              <a:t>A1. Backpropagation algorithm</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1600" y="914399"/>
                <a:ext cx="11978640" cy="5176066"/>
              </a:xfrm>
            </p:spPr>
            <p:txBody>
              <a:bodyPr>
                <a:noAutofit/>
              </a:bodyPr>
              <a:lstStyle/>
              <a:p>
                <a:pPr marL="0" indent="0">
                  <a:buNone/>
                </a:pPr>
                <a:r>
                  <a:rPr lang="en-US" sz="1850" dirty="0"/>
                  <a:t>Because</a:t>
                </a:r>
                <a:r>
                  <a:rPr lang="en-US" sz="1850" i="1" dirty="0"/>
                  <a:t> backpropagation</a:t>
                </a:r>
                <a:r>
                  <a:rPr lang="en-US" sz="1850" dirty="0"/>
                  <a:t> (</a:t>
                </a:r>
                <a:r>
                  <a:rPr lang="en-US" sz="1850" i="1" dirty="0"/>
                  <a:t>BP</a:t>
                </a:r>
                <a:r>
                  <a:rPr lang="en-US" sz="1850" dirty="0"/>
                  <a:t>) algorithm is often associated with stochastic gradient descent (SGD) method to optimize loss function, it is necessary to describe a little bit BP and SGD, especially, in case of DGM where artificial neural network is deep neural network (DNN) with many hidden layers so that learning DNN (training DNN) is essential to deep learning. A neural network often has one input layer, one output layer, and hidden layers. The simplest neural network has one input layer and one output layer without a hidden layer. A DNN is a neural network often having many enough hidden layers. Each layer has a list of units called neurons and there are full connections of neurons between two successive layers. Feed-forward network which is the neural network whose connections are one-way from input layer to hidden layers to output layer is focused here. BP is a reverse process that begins from output layer back to input layer. Without loss of generality, input neurons, hidden neurons, and output neurons are concerned rather than input layer, hidden layers, and output layers, respectively because BP processes layers by processing neurons of layers. As a convention, let </a:t>
                </a:r>
                <a:r>
                  <a:rPr lang="en-US" sz="1850" i="1" dirty="0" err="1"/>
                  <a:t>i</a:t>
                </a:r>
                <a:r>
                  <a:rPr lang="en-US" sz="1850" dirty="0"/>
                  <a:t>, </a:t>
                </a:r>
                <a:r>
                  <a:rPr lang="en-US" sz="1850" i="1" dirty="0"/>
                  <a:t>h</a:t>
                </a:r>
                <a:r>
                  <a:rPr lang="en-US" sz="1850" dirty="0"/>
                  <a:t>, and </a:t>
                </a:r>
                <a:r>
                  <a:rPr lang="en-US" sz="1850" i="1" dirty="0"/>
                  <a:t>o</a:t>
                </a:r>
                <a:r>
                  <a:rPr lang="en-US" sz="1850" dirty="0"/>
                  <a:t> denote indices of input neurons, hidden neurons, and output neurons, respectively. Let </a:t>
                </a:r>
                <a:r>
                  <a:rPr lang="en-US" sz="1850" i="1" dirty="0"/>
                  <a:t>x</a:t>
                </a:r>
                <a:r>
                  <a:rPr lang="en-US" sz="1850" dirty="0"/>
                  <a:t> and </a:t>
                </a:r>
                <a:r>
                  <a:rPr lang="en-US" sz="1850" i="1" dirty="0"/>
                  <a:t>y</a:t>
                </a:r>
                <a:r>
                  <a:rPr lang="en-US" sz="1850" dirty="0"/>
                  <a:t> denote input variable and output variable of neurons. For instance, </a:t>
                </a:r>
                <a:r>
                  <a:rPr lang="en-US" sz="1850" i="1" dirty="0"/>
                  <a:t>x</a:t>
                </a:r>
                <a:r>
                  <a:rPr lang="en-US" sz="1850" i="1" baseline="-25000" dirty="0"/>
                  <a:t>i</a:t>
                </a:r>
                <a:r>
                  <a:rPr lang="en-US" sz="1850" dirty="0"/>
                  <a:t> and </a:t>
                </a:r>
                <a:r>
                  <a:rPr lang="en-US" sz="1850" i="1" dirty="0" err="1"/>
                  <a:t>y</a:t>
                </a:r>
                <a:r>
                  <a:rPr lang="en-US" sz="1850" i="1" baseline="-25000" dirty="0" err="1"/>
                  <a:t>i</a:t>
                </a:r>
                <a:r>
                  <a:rPr lang="en-US" sz="1850" dirty="0"/>
                  <a:t> are input and output of an input neuron and </a:t>
                </a:r>
                <a:r>
                  <a:rPr lang="en-US" sz="1850" i="1" dirty="0" err="1"/>
                  <a:t>x</a:t>
                </a:r>
                <a:r>
                  <a:rPr lang="en-US" sz="1850" i="1" baseline="-25000" dirty="0" err="1"/>
                  <a:t>h</a:t>
                </a:r>
                <a:r>
                  <a:rPr lang="en-US" sz="1850" dirty="0"/>
                  <a:t> and </a:t>
                </a:r>
                <a:r>
                  <a:rPr lang="en-US" sz="1850" i="1" dirty="0" err="1"/>
                  <a:t>y</a:t>
                </a:r>
                <a:r>
                  <a:rPr lang="en-US" sz="1850" i="1" baseline="-25000" dirty="0" err="1"/>
                  <a:t>h</a:t>
                </a:r>
                <a:r>
                  <a:rPr lang="en-US" sz="1850" dirty="0"/>
                  <a:t> are input and output of a hidden neuron whereas </a:t>
                </a:r>
                <a:r>
                  <a:rPr lang="en-US" sz="1850" i="1" dirty="0"/>
                  <a:t>x</a:t>
                </a:r>
                <a:r>
                  <a:rPr lang="en-US" sz="1850" i="1" baseline="-25000" dirty="0"/>
                  <a:t>o</a:t>
                </a:r>
                <a:r>
                  <a:rPr lang="en-US" sz="1850" dirty="0"/>
                  <a:t> and </a:t>
                </a:r>
                <a:r>
                  <a:rPr lang="en-US" sz="1850" i="1" dirty="0" err="1"/>
                  <a:t>y</a:t>
                </a:r>
                <a:r>
                  <a:rPr lang="en-US" sz="1850" i="1" baseline="-25000" dirty="0" err="1"/>
                  <a:t>o</a:t>
                </a:r>
                <a:r>
                  <a:rPr lang="en-US" sz="1850" dirty="0"/>
                  <a:t> are input and output of an output neuron, respectively. Because BP is a reverse process that begins from output layer back to input layer, output neuron is concerned firstly by starting its propagation rule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m:ctrlPr>
                        </m:sSubPr>
                        <m:e>
                          <m:r>
                            <a:rPr lang="en-US" sz="1850" i="1"/>
                            <m:t>𝑥</m:t>
                          </m:r>
                        </m:e>
                        <m:sub>
                          <m:r>
                            <a:rPr lang="en-US" sz="1850" i="1"/>
                            <m:t>𝑜</m:t>
                          </m:r>
                        </m:sub>
                      </m:sSub>
                      <m:r>
                        <m:rPr>
                          <m:aln/>
                        </m:rPr>
                        <a:rPr lang="en-US" sz="1850" i="1"/>
                        <m:t>=</m:t>
                      </m:r>
                      <m:nary>
                        <m:naryPr>
                          <m:chr m:val="∑"/>
                          <m:limLoc m:val="undOvr"/>
                          <m:supHide m:val="on"/>
                          <m:ctrlPr>
                            <a:rPr lang="en-US" sz="1850" i="1"/>
                          </m:ctrlPr>
                        </m:naryPr>
                        <m:sub>
                          <m:r>
                            <a:rPr lang="en-US" sz="1850" i="1"/>
                            <m:t>h</m:t>
                          </m:r>
                        </m:sub>
                        <m:sup/>
                        <m:e>
                          <m:sSub>
                            <m:sSubPr>
                              <m:ctrlPr>
                                <a:rPr lang="en-US" sz="1850" i="1"/>
                              </m:ctrlPr>
                            </m:sSubPr>
                            <m:e>
                              <m:r>
                                <a:rPr lang="en-US" sz="1850" i="1"/>
                                <m:t>𝑤</m:t>
                              </m:r>
                            </m:e>
                            <m:sub>
                              <m:r>
                                <a:rPr lang="en-US" sz="1850" i="1"/>
                                <m:t>h𝑜</m:t>
                              </m:r>
                            </m:sub>
                          </m:sSub>
                          <m:sSub>
                            <m:sSubPr>
                              <m:ctrlPr>
                                <a:rPr lang="en-US" sz="1850" i="1"/>
                              </m:ctrlPr>
                            </m:sSubPr>
                            <m:e>
                              <m:r>
                                <a:rPr lang="en-US" sz="1850" i="1"/>
                                <m:t>𝑦</m:t>
                              </m:r>
                            </m:e>
                            <m:sub>
                              <m:r>
                                <a:rPr lang="en-US" sz="1850" i="1"/>
                                <m:t>h</m:t>
                              </m:r>
                            </m:sub>
                          </m:sSub>
                        </m:e>
                      </m:nary>
                      <m:r>
                        <a:rPr lang="en-US" sz="1850" i="1"/>
                        <m:t>+</m:t>
                      </m:r>
                      <m:sSub>
                        <m:sSubPr>
                          <m:ctrlPr>
                            <a:rPr lang="en-US" sz="1850" i="1"/>
                          </m:ctrlPr>
                        </m:sSubPr>
                        <m:e>
                          <m:r>
                            <a:rPr lang="en-US" sz="1850" i="1"/>
                            <m:t>𝜃</m:t>
                          </m:r>
                        </m:e>
                        <m:sub>
                          <m:r>
                            <a:rPr lang="en-US" sz="1850" i="1"/>
                            <m:t>𝑜</m:t>
                          </m:r>
                        </m:sub>
                      </m:sSub>
                    </m:oMath>
                    <m:oMath xmlns:m="http://schemas.openxmlformats.org/officeDocument/2006/math">
                      <m:sSub>
                        <m:sSubPr>
                          <m:ctrlPr>
                            <a:rPr lang="en-US" sz="1850" i="1"/>
                          </m:ctrlPr>
                        </m:sSubPr>
                        <m:e>
                          <m:r>
                            <a:rPr lang="en-US" sz="1850" i="1"/>
                            <m:t>𝑦</m:t>
                          </m:r>
                        </m:e>
                        <m:sub>
                          <m:r>
                            <a:rPr lang="en-US" sz="1850" i="1"/>
                            <m:t>𝑜</m:t>
                          </m:r>
                        </m:sub>
                      </m:sSub>
                      <m:r>
                        <m:rPr>
                          <m:aln/>
                        </m:rPr>
                        <a:rPr lang="en-US" sz="1850" i="1"/>
                        <m:t>=</m:t>
                      </m:r>
                      <m:r>
                        <a:rPr lang="en-US" sz="1850" i="1"/>
                        <m:t>𝑓</m:t>
                      </m:r>
                      <m:d>
                        <m:dPr>
                          <m:ctrlPr>
                            <a:rPr lang="en-US" sz="1850" i="1"/>
                          </m:ctrlPr>
                        </m:dPr>
                        <m:e>
                          <m:sSub>
                            <m:sSubPr>
                              <m:ctrlPr>
                                <a:rPr lang="en-US" sz="1850" i="1"/>
                              </m:ctrlPr>
                            </m:sSubPr>
                            <m:e>
                              <m:r>
                                <a:rPr lang="en-US" sz="1850" i="1"/>
                                <m:t>𝑥</m:t>
                              </m:r>
                            </m:e>
                            <m:sub>
                              <m:r>
                                <a:rPr lang="en-US" sz="1850" i="1"/>
                                <m:t>𝑜</m:t>
                              </m:r>
                            </m:sub>
                          </m:sSub>
                        </m:e>
                      </m:d>
                    </m:oMath>
                  </m:oMathPara>
                </a14:m>
                <a:endParaRPr lang="en-US" sz="1850" dirty="0"/>
              </a:p>
              <a:p>
                <a:pPr marL="0" indent="0">
                  <a:buNone/>
                </a:pPr>
                <a:endParaRPr lang="en-US" sz="185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458" t="-707" r="-4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120</a:t>
            </a:fld>
            <a:endParaRPr lang="en-US"/>
          </a:p>
        </p:txBody>
      </p:sp>
    </p:spTree>
    <p:extLst>
      <p:ext uri="{BB962C8B-B14F-4D97-AF65-F5344CB8AC3E}">
        <p14:creationId xmlns:p14="http://schemas.microsoft.com/office/powerpoint/2010/main" val="1378493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1900" dirty="0"/>
                  <a:t>Where </a:t>
                </a:r>
                <a:r>
                  <a:rPr lang="en-US" sz="1900" i="1" dirty="0"/>
                  <a:t>w</a:t>
                </a:r>
                <a:r>
                  <a:rPr lang="en-US" sz="1900" i="1" baseline="-25000" dirty="0"/>
                  <a:t>ho</a:t>
                </a:r>
                <a:r>
                  <a:rPr lang="en-US" sz="1900" dirty="0"/>
                  <a:t> and </a:t>
                </a:r>
                <a:r>
                  <a:rPr lang="en-US" sz="1900" i="1" dirty="0" err="1"/>
                  <a:t>θ</a:t>
                </a:r>
                <a:r>
                  <a:rPr lang="en-US" sz="1900" i="1" baseline="-25000" dirty="0" err="1"/>
                  <a:t>o</a:t>
                </a:r>
                <a:r>
                  <a:rPr lang="en-US" sz="1900" dirty="0"/>
                  <a:t> are weights of connections between previous hidden neurons </a:t>
                </a:r>
                <a:r>
                  <a:rPr lang="en-US" sz="1900" i="1" dirty="0"/>
                  <a:t>h</a:t>
                </a:r>
                <a:r>
                  <a:rPr lang="en-US" sz="1900" dirty="0"/>
                  <a:t> and current output neurons </a:t>
                </a:r>
                <a:r>
                  <a:rPr lang="en-US" sz="1900" i="1" dirty="0"/>
                  <a:t>o</a:t>
                </a:r>
                <a:r>
                  <a:rPr lang="en-US" sz="1900" dirty="0"/>
                  <a:t> while </a:t>
                </a:r>
                <a:r>
                  <a:rPr lang="en-US" sz="1900" i="1" dirty="0" err="1"/>
                  <a:t>θ</a:t>
                </a:r>
                <a:r>
                  <a:rPr lang="en-US" sz="1900" i="1" baseline="-25000" dirty="0" err="1"/>
                  <a:t>o</a:t>
                </a:r>
                <a:r>
                  <a:rPr lang="en-US" sz="1900" dirty="0"/>
                  <a:t> is bias of current output neurons </a:t>
                </a:r>
                <a:r>
                  <a:rPr lang="en-US" sz="1900" i="1" dirty="0"/>
                  <a:t>o</a:t>
                </a:r>
                <a:r>
                  <a:rPr lang="en-US" sz="1900" dirty="0"/>
                  <a:t>. Moreover, </a:t>
                </a:r>
                <a:r>
                  <a:rPr lang="en-US" sz="1900" i="1" dirty="0"/>
                  <a:t>f </a:t>
                </a:r>
                <a:r>
                  <a:rPr lang="en-US" sz="1900" dirty="0"/>
                  <a:t>denotes activation function that squashes input into valid range, which is often sigmoid (logistic) function or hyperbolic tangent function. Some literature documents use letter </a:t>
                </a:r>
                <a:r>
                  <a:rPr lang="en-US" sz="1900" i="1" dirty="0"/>
                  <a:t>b</a:t>
                </a:r>
                <a:r>
                  <a:rPr lang="en-US" sz="1900" dirty="0"/>
                  <a:t> to denote such bias. BP aims to learn the parameters such as connection weights </a:t>
                </a:r>
                <a:r>
                  <a:rPr lang="en-US" sz="1900" i="1" dirty="0"/>
                  <a:t>w</a:t>
                </a:r>
                <a:r>
                  <a:rPr lang="en-US" sz="1900" baseline="-25000" dirty="0"/>
                  <a:t>(.)(.)</a:t>
                </a:r>
                <a:r>
                  <a:rPr lang="en-US" sz="1900" dirty="0"/>
                  <a:t> and biases </a:t>
                </a:r>
                <a:r>
                  <a:rPr lang="en-US" sz="1900" i="1" dirty="0"/>
                  <a:t>θ</a:t>
                </a:r>
                <a:r>
                  <a:rPr lang="en-US" sz="1900" baseline="-25000" dirty="0"/>
                  <a:t>(.)</a:t>
                </a:r>
                <a:r>
                  <a:rPr lang="en-US" sz="1900" dirty="0"/>
                  <a:t> from sample data. Note, propagation rule is cornerstone of evaluating neural network. Let </a:t>
                </a:r>
                <a:r>
                  <a:rPr lang="en-US" sz="1900" i="1" dirty="0" err="1"/>
                  <a:t>v</a:t>
                </a:r>
                <a:r>
                  <a:rPr lang="en-US" sz="1900" i="1" baseline="-25000" dirty="0" err="1"/>
                  <a:t>o</a:t>
                </a:r>
                <a:r>
                  <a:rPr lang="en-US" sz="1900" dirty="0"/>
                  <a:t> is real value of output neuron </a:t>
                </a:r>
                <a:r>
                  <a:rPr lang="en-US" sz="1900" i="1" dirty="0"/>
                  <a:t>o</a:t>
                </a:r>
                <a:r>
                  <a:rPr lang="en-US" sz="1900" dirty="0"/>
                  <a:t>, error function </a:t>
                </a:r>
                <a:r>
                  <a:rPr lang="en-US" sz="1900" i="1" dirty="0"/>
                  <a:t>ε</a:t>
                </a:r>
                <a:r>
                  <a:rPr lang="en-US" sz="1900" dirty="0"/>
                  <a:t>(</a:t>
                </a:r>
                <a:r>
                  <a:rPr lang="en-US" sz="1900" i="1" dirty="0" err="1"/>
                  <a:t>y</a:t>
                </a:r>
                <a:r>
                  <a:rPr lang="en-US" sz="1900" i="1" baseline="-25000" dirty="0" err="1"/>
                  <a:t>o</a:t>
                </a:r>
                <a:r>
                  <a:rPr lang="en-US" sz="1900" dirty="0"/>
                  <a:t>) of output neuron is half the square deviation between </a:t>
                </a:r>
                <a:r>
                  <a:rPr lang="en-US" sz="1900" i="1" dirty="0" err="1"/>
                  <a:t>y</a:t>
                </a:r>
                <a:r>
                  <a:rPr lang="en-US" sz="1900" i="1" baseline="-25000" dirty="0" err="1"/>
                  <a:t>o</a:t>
                </a:r>
                <a:r>
                  <a:rPr lang="en-US" sz="1900" dirty="0"/>
                  <a:t> and </a:t>
                </a:r>
                <a:r>
                  <a:rPr lang="en-US" sz="1900" i="1" dirty="0"/>
                  <a:t>v</a:t>
                </a:r>
                <a:r>
                  <a:rPr lang="en-US" sz="1900" i="1" baseline="-25000" dirty="0"/>
                  <a:t>o</a:t>
                </a:r>
                <a:r>
                  <a:rPr lang="en-US" sz="1900" dirty="0"/>
                  <a:t>.</a:t>
                </a:r>
              </a:p>
              <a:p>
                <a:pPr marL="0" indent="0">
                  <a:buNone/>
                </a:pPr>
                <a14:m>
                  <m:oMathPara xmlns:m="http://schemas.openxmlformats.org/officeDocument/2006/math">
                    <m:oMathParaPr>
                      <m:jc m:val="centerGroup"/>
                    </m:oMathParaPr>
                    <m:oMath xmlns:m="http://schemas.openxmlformats.org/officeDocument/2006/math">
                      <m:r>
                        <a:rPr lang="en-US" sz="1900" i="1"/>
                        <m:t>𝜀</m:t>
                      </m:r>
                      <m:d>
                        <m:dPr>
                          <m:ctrlPr>
                            <a:rPr lang="en-US" sz="1900" i="1"/>
                          </m:ctrlPr>
                        </m:dPr>
                        <m:e>
                          <m:sSub>
                            <m:sSubPr>
                              <m:ctrlPr>
                                <a:rPr lang="en-US" sz="1900" i="1"/>
                              </m:ctrlPr>
                            </m:sSubPr>
                            <m:e>
                              <m:r>
                                <a:rPr lang="en-US" sz="1900" i="1"/>
                                <m:t>𝑦</m:t>
                              </m:r>
                            </m:e>
                            <m:sub>
                              <m:r>
                                <a:rPr lang="en-US" sz="1900" i="1"/>
                                <m:t>𝑜</m:t>
                              </m:r>
                            </m:sub>
                          </m:sSub>
                        </m:e>
                      </m:d>
                      <m:r>
                        <a:rPr lang="en-US" sz="1900" i="1"/>
                        <m:t>=</m:t>
                      </m:r>
                      <m:f>
                        <m:fPr>
                          <m:ctrlPr>
                            <a:rPr lang="en-US" sz="1900" i="1"/>
                          </m:ctrlPr>
                        </m:fPr>
                        <m:num>
                          <m:r>
                            <a:rPr lang="en-US" sz="1900" i="1"/>
                            <m:t>1</m:t>
                          </m:r>
                        </m:num>
                        <m:den>
                          <m:r>
                            <a:rPr lang="en-US" sz="1900" i="1"/>
                            <m:t>2</m:t>
                          </m:r>
                        </m:den>
                      </m:f>
                      <m:sSup>
                        <m:sSupPr>
                          <m:ctrlPr>
                            <a:rPr lang="en-US" sz="1900" i="1"/>
                          </m:ctrlPr>
                        </m:sSupPr>
                        <m:e>
                          <m:d>
                            <m:dPr>
                              <m:ctrlPr>
                                <a:rPr lang="en-US" sz="1900" i="1"/>
                              </m:ctrlPr>
                            </m:dPr>
                            <m:e>
                              <m:sSub>
                                <m:sSubPr>
                                  <m:ctrlPr>
                                    <a:rPr lang="en-US" sz="1900" i="1"/>
                                  </m:ctrlPr>
                                </m:sSubPr>
                                <m:e>
                                  <m:r>
                                    <a:rPr lang="en-US" sz="1900" i="1"/>
                                    <m:t>𝑣</m:t>
                                  </m:r>
                                </m:e>
                                <m:sub>
                                  <m:r>
                                    <a:rPr lang="en-US" sz="1900" i="1"/>
                                    <m:t>𝑜</m:t>
                                  </m:r>
                                </m:sub>
                              </m:sSub>
                              <m:r>
                                <a:rPr lang="en-US" sz="1900" i="1"/>
                                <m:t>−</m:t>
                              </m:r>
                              <m:sSub>
                                <m:sSubPr>
                                  <m:ctrlPr>
                                    <a:rPr lang="en-US" sz="1900" i="1"/>
                                  </m:ctrlPr>
                                </m:sSubPr>
                                <m:e>
                                  <m:r>
                                    <a:rPr lang="en-US" sz="1900" i="1"/>
                                    <m:t>𝑦</m:t>
                                  </m:r>
                                </m:e>
                                <m:sub>
                                  <m:r>
                                    <a:rPr lang="en-US" sz="1900" i="1"/>
                                    <m:t>𝑜</m:t>
                                  </m:r>
                                </m:sub>
                              </m:sSub>
                            </m:e>
                          </m:d>
                        </m:e>
                        <m:sup>
                          <m:r>
                            <a:rPr lang="en-US" sz="1900" i="1"/>
                            <m:t>2</m:t>
                          </m:r>
                        </m:sup>
                      </m:sSup>
                      <m:r>
                        <a:rPr lang="en-US" sz="1900" i="1"/>
                        <m:t>=</m:t>
                      </m:r>
                      <m:f>
                        <m:fPr>
                          <m:ctrlPr>
                            <a:rPr lang="en-US" sz="1900" i="1"/>
                          </m:ctrlPr>
                        </m:fPr>
                        <m:num>
                          <m:r>
                            <a:rPr lang="en-US" sz="1900" i="1"/>
                            <m:t>1</m:t>
                          </m:r>
                        </m:num>
                        <m:den>
                          <m:r>
                            <a:rPr lang="en-US" sz="1900" i="1"/>
                            <m:t>2</m:t>
                          </m:r>
                        </m:den>
                      </m:f>
                      <m:sSup>
                        <m:sSupPr>
                          <m:ctrlPr>
                            <a:rPr lang="en-US" sz="1900" i="1"/>
                          </m:ctrlPr>
                        </m:sSupPr>
                        <m:e>
                          <m:d>
                            <m:dPr>
                              <m:ctrlPr>
                                <a:rPr lang="en-US" sz="1900" i="1"/>
                              </m:ctrlPr>
                            </m:dPr>
                            <m:e>
                              <m:sSub>
                                <m:sSubPr>
                                  <m:ctrlPr>
                                    <a:rPr lang="en-US" sz="1900" i="1"/>
                                  </m:ctrlPr>
                                </m:sSubPr>
                                <m:e>
                                  <m:r>
                                    <a:rPr lang="en-US" sz="1900" i="1"/>
                                    <m:t>𝑦</m:t>
                                  </m:r>
                                </m:e>
                                <m:sub>
                                  <m:r>
                                    <a:rPr lang="en-US" sz="1900" i="1"/>
                                    <m:t>𝑜</m:t>
                                  </m:r>
                                </m:sub>
                              </m:sSub>
                              <m:r>
                                <a:rPr lang="en-US" sz="1900" i="1"/>
                                <m:t>−</m:t>
                              </m:r>
                              <m:sSub>
                                <m:sSubPr>
                                  <m:ctrlPr>
                                    <a:rPr lang="en-US" sz="1900" i="1"/>
                                  </m:ctrlPr>
                                </m:sSubPr>
                                <m:e>
                                  <m:r>
                                    <a:rPr lang="en-US" sz="1900" i="1"/>
                                    <m:t>𝑣</m:t>
                                  </m:r>
                                </m:e>
                                <m:sub>
                                  <m:r>
                                    <a:rPr lang="en-US" sz="1900" i="1"/>
                                    <m:t>𝑜</m:t>
                                  </m:r>
                                </m:sub>
                              </m:sSub>
                            </m:e>
                          </m:d>
                        </m:e>
                        <m:sup>
                          <m:r>
                            <a:rPr lang="en-US" sz="1900" i="1"/>
                            <m:t>2</m:t>
                          </m:r>
                        </m:sup>
                      </m:sSup>
                    </m:oMath>
                  </m:oMathPara>
                </a14:m>
                <a:endParaRPr lang="en-US" sz="1900" dirty="0"/>
              </a:p>
              <a:p>
                <a:pPr marL="0" indent="0">
                  <a:buNone/>
                </a:pPr>
                <a:r>
                  <a:rPr lang="en-US" sz="1900" dirty="0"/>
                  <a:t>Note, </a:t>
                </a:r>
                <a:r>
                  <a:rPr lang="en-US" sz="1900" i="1" dirty="0" err="1"/>
                  <a:t>y</a:t>
                </a:r>
                <a:r>
                  <a:rPr lang="en-US" sz="1900" i="1" baseline="-25000" dirty="0" err="1"/>
                  <a:t>o</a:t>
                </a:r>
                <a:r>
                  <a:rPr lang="en-US" sz="1900" dirty="0"/>
                  <a:t> is variable and </a:t>
                </a:r>
                <a:r>
                  <a:rPr lang="en-US" sz="1900" i="1" dirty="0" err="1"/>
                  <a:t>v</a:t>
                </a:r>
                <a:r>
                  <a:rPr lang="en-US" sz="1900" i="1" baseline="-25000" dirty="0" err="1"/>
                  <a:t>o</a:t>
                </a:r>
                <a:r>
                  <a:rPr lang="en-US" sz="1900" dirty="0"/>
                  <a:t> represents sample data. Weight parameter and bias parameter are estimated by minimizing output error function </a:t>
                </a:r>
                <a:r>
                  <a:rPr lang="en-US" sz="1900" i="1" dirty="0"/>
                  <a:t>ε</a:t>
                </a:r>
                <a:r>
                  <a:rPr lang="en-US" sz="1900" dirty="0"/>
                  <a:t>(</a:t>
                </a:r>
                <a:r>
                  <a:rPr lang="en-US" sz="1900" i="1" dirty="0" err="1"/>
                  <a:t>y</a:t>
                </a:r>
                <a:r>
                  <a:rPr lang="en-US" sz="1900" i="1" baseline="-25000" dirty="0" err="1"/>
                  <a:t>o</a:t>
                </a:r>
                <a:r>
                  <a:rPr lang="en-US" sz="1900" dirty="0"/>
                  <a:t>) according to BP.</a:t>
                </a:r>
              </a:p>
              <a:p>
                <a:pPr marL="0" indent="0">
                  <a:buNone/>
                </a:pPr>
                <a14:m>
                  <m:oMathPara xmlns:m="http://schemas.openxmlformats.org/officeDocument/2006/math">
                    <m:oMathParaPr>
                      <m:jc m:val="centerGroup"/>
                    </m:oMathParaPr>
                    <m:oMath xmlns:m="http://schemas.openxmlformats.org/officeDocument/2006/math">
                      <m:sSubSup>
                        <m:sSubSupPr>
                          <m:ctrlPr>
                            <a:rPr lang="en-US" sz="1900" i="1"/>
                          </m:ctrlPr>
                        </m:sSubSupPr>
                        <m:e>
                          <m:r>
                            <a:rPr lang="en-US" sz="1900" i="1"/>
                            <m:t>𝑤</m:t>
                          </m:r>
                        </m:e>
                        <m:sub>
                          <m:r>
                            <a:rPr lang="en-US" sz="1900" i="1"/>
                            <m:t>h𝑜</m:t>
                          </m:r>
                        </m:sub>
                        <m:sup>
                          <m:r>
                            <a:rPr lang="en-US" sz="1900" i="1"/>
                            <m:t>∗</m:t>
                          </m:r>
                        </m:sup>
                      </m:sSubSup>
                      <m:r>
                        <m:rPr>
                          <m:aln/>
                        </m:rPr>
                        <a:rPr lang="en-US" sz="1900" i="1"/>
                        <m:t>=</m:t>
                      </m:r>
                      <m:func>
                        <m:funcPr>
                          <m:ctrlPr>
                            <a:rPr lang="en-US" sz="1900" i="1"/>
                          </m:ctrlPr>
                        </m:funcPr>
                        <m:fName>
                          <m:limLow>
                            <m:limLowPr>
                              <m:ctrlPr>
                                <a:rPr lang="en-US" sz="1900" i="1"/>
                              </m:ctrlPr>
                            </m:limLowPr>
                            <m:e>
                              <m:r>
                                <m:rPr>
                                  <m:sty m:val="p"/>
                                </m:rPr>
                                <a:rPr lang="en-US" sz="1900"/>
                                <m:t>argmin</m:t>
                              </m:r>
                            </m:e>
                            <m:lim>
                              <m:sSub>
                                <m:sSubPr>
                                  <m:ctrlPr>
                                    <a:rPr lang="en-US" sz="1900" i="1"/>
                                  </m:ctrlPr>
                                </m:sSubPr>
                                <m:e>
                                  <m:r>
                                    <a:rPr lang="en-US" sz="1900" i="1"/>
                                    <m:t>𝑤</m:t>
                                  </m:r>
                                </m:e>
                                <m:sub>
                                  <m:r>
                                    <a:rPr lang="en-US" sz="1900" i="1"/>
                                    <m:t>h𝑜</m:t>
                                  </m:r>
                                </m:sub>
                              </m:sSub>
                            </m:lim>
                          </m:limLow>
                        </m:fName>
                        <m:e>
                          <m:f>
                            <m:fPr>
                              <m:ctrlPr>
                                <a:rPr lang="en-US" sz="1900" i="1"/>
                              </m:ctrlPr>
                            </m:fPr>
                            <m:num>
                              <m:r>
                                <a:rPr lang="en-US" sz="1900" i="1"/>
                                <m:t>1</m:t>
                              </m:r>
                            </m:num>
                            <m:den>
                              <m:r>
                                <a:rPr lang="en-US" sz="1900" i="1"/>
                                <m:t>2</m:t>
                              </m:r>
                            </m:den>
                          </m:f>
                          <m:sSup>
                            <m:sSupPr>
                              <m:ctrlPr>
                                <a:rPr lang="en-US" sz="1900" i="1"/>
                              </m:ctrlPr>
                            </m:sSupPr>
                            <m:e>
                              <m:d>
                                <m:dPr>
                                  <m:ctrlPr>
                                    <a:rPr lang="en-US" sz="1900" i="1"/>
                                  </m:ctrlPr>
                                </m:dPr>
                                <m:e>
                                  <m:sSub>
                                    <m:sSubPr>
                                      <m:ctrlPr>
                                        <a:rPr lang="en-US" sz="1900" i="1"/>
                                      </m:ctrlPr>
                                    </m:sSubPr>
                                    <m:e>
                                      <m:r>
                                        <a:rPr lang="en-US" sz="1900" i="1"/>
                                        <m:t>𝑦</m:t>
                                      </m:r>
                                    </m:e>
                                    <m:sub>
                                      <m:r>
                                        <a:rPr lang="en-US" sz="1900" i="1"/>
                                        <m:t>𝑜</m:t>
                                      </m:r>
                                    </m:sub>
                                  </m:sSub>
                                  <m:r>
                                    <a:rPr lang="en-US" sz="1900" i="1"/>
                                    <m:t>−</m:t>
                                  </m:r>
                                  <m:sSub>
                                    <m:sSubPr>
                                      <m:ctrlPr>
                                        <a:rPr lang="en-US" sz="1900" i="1"/>
                                      </m:ctrlPr>
                                    </m:sSubPr>
                                    <m:e>
                                      <m:r>
                                        <a:rPr lang="en-US" sz="1900" i="1"/>
                                        <m:t>𝑣</m:t>
                                      </m:r>
                                    </m:e>
                                    <m:sub>
                                      <m:r>
                                        <a:rPr lang="en-US" sz="1900" i="1"/>
                                        <m:t>𝑜</m:t>
                                      </m:r>
                                    </m:sub>
                                  </m:sSub>
                                </m:e>
                              </m:d>
                            </m:e>
                            <m:sup>
                              <m:r>
                                <a:rPr lang="en-US" sz="1900" i="1"/>
                                <m:t>2</m:t>
                              </m:r>
                            </m:sup>
                          </m:sSup>
                        </m:e>
                      </m:func>
                    </m:oMath>
                    <m:oMath xmlns:m="http://schemas.openxmlformats.org/officeDocument/2006/math">
                      <m:sSubSup>
                        <m:sSubSupPr>
                          <m:ctrlPr>
                            <a:rPr lang="en-US" sz="1900" i="1"/>
                          </m:ctrlPr>
                        </m:sSubSupPr>
                        <m:e>
                          <m:r>
                            <a:rPr lang="en-US" sz="1900" i="1"/>
                            <m:t>𝜃</m:t>
                          </m:r>
                        </m:e>
                        <m:sub>
                          <m:r>
                            <a:rPr lang="en-US" sz="1900" i="1"/>
                            <m:t>𝑜</m:t>
                          </m:r>
                        </m:sub>
                        <m:sup>
                          <m:r>
                            <a:rPr lang="en-US" sz="1900" i="1"/>
                            <m:t>∗</m:t>
                          </m:r>
                        </m:sup>
                      </m:sSubSup>
                      <m:r>
                        <m:rPr>
                          <m:aln/>
                        </m:rPr>
                        <a:rPr lang="en-US" sz="1900" i="1"/>
                        <m:t>=</m:t>
                      </m:r>
                      <m:func>
                        <m:funcPr>
                          <m:ctrlPr>
                            <a:rPr lang="en-US" sz="1900" i="1"/>
                          </m:ctrlPr>
                        </m:funcPr>
                        <m:fName>
                          <m:limLow>
                            <m:limLowPr>
                              <m:ctrlPr>
                                <a:rPr lang="en-US" sz="1900" i="1"/>
                              </m:ctrlPr>
                            </m:limLowPr>
                            <m:e>
                              <m:r>
                                <m:rPr>
                                  <m:sty m:val="p"/>
                                </m:rPr>
                                <a:rPr lang="en-US" sz="1900"/>
                                <m:t>argmin</m:t>
                              </m:r>
                            </m:e>
                            <m:lim>
                              <m:sSub>
                                <m:sSubPr>
                                  <m:ctrlPr>
                                    <a:rPr lang="en-US" sz="1900" i="1"/>
                                  </m:ctrlPr>
                                </m:sSubPr>
                                <m:e>
                                  <m:r>
                                    <a:rPr lang="en-US" sz="1900" i="1"/>
                                    <m:t>𝜃</m:t>
                                  </m:r>
                                </m:e>
                                <m:sub>
                                  <m:r>
                                    <a:rPr lang="en-US" sz="1900" i="1"/>
                                    <m:t>𝑜</m:t>
                                  </m:r>
                                </m:sub>
                              </m:sSub>
                            </m:lim>
                          </m:limLow>
                        </m:fName>
                        <m:e>
                          <m:f>
                            <m:fPr>
                              <m:ctrlPr>
                                <a:rPr lang="en-US" sz="1900" i="1"/>
                              </m:ctrlPr>
                            </m:fPr>
                            <m:num>
                              <m:r>
                                <a:rPr lang="en-US" sz="1900" i="1"/>
                                <m:t>1</m:t>
                              </m:r>
                            </m:num>
                            <m:den>
                              <m:r>
                                <a:rPr lang="en-US" sz="1900" i="1"/>
                                <m:t>2</m:t>
                              </m:r>
                            </m:den>
                          </m:f>
                          <m:sSup>
                            <m:sSupPr>
                              <m:ctrlPr>
                                <a:rPr lang="en-US" sz="1900" i="1"/>
                              </m:ctrlPr>
                            </m:sSupPr>
                            <m:e>
                              <m:d>
                                <m:dPr>
                                  <m:ctrlPr>
                                    <a:rPr lang="en-US" sz="1900" i="1"/>
                                  </m:ctrlPr>
                                </m:dPr>
                                <m:e>
                                  <m:sSub>
                                    <m:sSubPr>
                                      <m:ctrlPr>
                                        <a:rPr lang="en-US" sz="1900" i="1"/>
                                      </m:ctrlPr>
                                    </m:sSubPr>
                                    <m:e>
                                      <m:r>
                                        <a:rPr lang="en-US" sz="1900" i="1"/>
                                        <m:t>𝑦</m:t>
                                      </m:r>
                                    </m:e>
                                    <m:sub>
                                      <m:r>
                                        <a:rPr lang="en-US" sz="1900" i="1"/>
                                        <m:t>𝑜</m:t>
                                      </m:r>
                                    </m:sub>
                                  </m:sSub>
                                  <m:r>
                                    <a:rPr lang="en-US" sz="1900" i="1"/>
                                    <m:t>−</m:t>
                                  </m:r>
                                  <m:sSub>
                                    <m:sSubPr>
                                      <m:ctrlPr>
                                        <a:rPr lang="en-US" sz="1900" i="1"/>
                                      </m:ctrlPr>
                                    </m:sSubPr>
                                    <m:e>
                                      <m:r>
                                        <a:rPr lang="en-US" sz="1900" i="1"/>
                                        <m:t>𝑣</m:t>
                                      </m:r>
                                    </m:e>
                                    <m:sub>
                                      <m:r>
                                        <a:rPr lang="en-US" sz="1900" i="1"/>
                                        <m:t>𝑜</m:t>
                                      </m:r>
                                    </m:sub>
                                  </m:sSub>
                                </m:e>
                              </m:d>
                            </m:e>
                            <m:sup>
                              <m:r>
                                <a:rPr lang="en-US" sz="1900" i="1"/>
                                <m:t>2</m:t>
                              </m:r>
                            </m:sup>
                          </m:sSup>
                        </m:e>
                      </m:func>
                    </m:oMath>
                  </m:oMathPara>
                </a14:m>
                <a:endParaRPr lang="en-US" sz="1900" dirty="0" smtClean="0"/>
              </a:p>
              <a:p>
                <a:pPr marL="0" indent="0">
                  <a:buNone/>
                </a:pPr>
                <a:r>
                  <a:rPr lang="en-US" sz="1900" dirty="0"/>
                  <a:t>Minimizing output error function </a:t>
                </a:r>
                <a:r>
                  <a:rPr lang="en-US" sz="1900" i="1" dirty="0"/>
                  <a:t>ε</a:t>
                </a:r>
                <a:r>
                  <a:rPr lang="en-US" sz="1900" dirty="0"/>
                  <a:t>(</a:t>
                </a:r>
                <a:r>
                  <a:rPr lang="en-US" sz="1900" i="1" dirty="0" err="1"/>
                  <a:t>y</a:t>
                </a:r>
                <a:r>
                  <a:rPr lang="en-US" sz="1900" i="1" baseline="-25000" dirty="0" err="1"/>
                  <a:t>o</a:t>
                </a:r>
                <a:r>
                  <a:rPr lang="en-US" sz="1900" dirty="0"/>
                  <a:t>) is equivalent to maximizing likelihood (PDF) of random variable </a:t>
                </a:r>
                <a:r>
                  <a:rPr lang="en-US" sz="1900" i="1" dirty="0" err="1"/>
                  <a:t>y</a:t>
                </a:r>
                <a:r>
                  <a:rPr lang="en-US" sz="1900" i="1" baseline="-25000" dirty="0" err="1"/>
                  <a:t>o</a:t>
                </a:r>
                <a:r>
                  <a:rPr lang="en-US" sz="1900" dirty="0"/>
                  <a:t>. Indeed, output likelihood </a:t>
                </a:r>
                <a:r>
                  <a:rPr lang="en-US" sz="1900" i="1" dirty="0"/>
                  <a:t>P</a:t>
                </a:r>
                <a:r>
                  <a:rPr lang="en-US" sz="1900" dirty="0"/>
                  <a:t>(</a:t>
                </a:r>
                <a:r>
                  <a:rPr lang="en-US" sz="1900" i="1" dirty="0" err="1"/>
                  <a:t>y</a:t>
                </a:r>
                <a:r>
                  <a:rPr lang="en-US" sz="1900" i="1" baseline="-25000" dirty="0" err="1"/>
                  <a:t>o</a:t>
                </a:r>
                <a:r>
                  <a:rPr lang="en-US" sz="1900" dirty="0"/>
                  <a:t>) is specified as follows:</a:t>
                </a:r>
              </a:p>
              <a:p>
                <a:pPr marL="0" indent="0">
                  <a:buNone/>
                </a:pPr>
                <a14:m>
                  <m:oMathPara xmlns:m="http://schemas.openxmlformats.org/officeDocument/2006/math">
                    <m:oMathParaPr>
                      <m:jc m:val="centerGroup"/>
                    </m:oMathParaPr>
                    <m:oMath xmlns:m="http://schemas.openxmlformats.org/officeDocument/2006/math">
                      <m:r>
                        <a:rPr lang="en-US" sz="1900" i="1"/>
                        <m:t>𝑃</m:t>
                      </m:r>
                      <m:d>
                        <m:dPr>
                          <m:ctrlPr>
                            <a:rPr lang="en-US" sz="1900" i="1"/>
                          </m:ctrlPr>
                        </m:dPr>
                        <m:e>
                          <m:sSub>
                            <m:sSubPr>
                              <m:ctrlPr>
                                <a:rPr lang="en-US" sz="1900" i="1"/>
                              </m:ctrlPr>
                            </m:sSubPr>
                            <m:e>
                              <m:r>
                                <a:rPr lang="en-US" sz="1900" i="1"/>
                                <m:t>𝑦</m:t>
                              </m:r>
                            </m:e>
                            <m:sub>
                              <m:r>
                                <a:rPr lang="en-US" sz="1900" i="1"/>
                                <m:t>𝑜</m:t>
                              </m:r>
                            </m:sub>
                          </m:sSub>
                        </m:e>
                      </m:d>
                      <m:r>
                        <a:rPr lang="en-US" sz="1900" i="1"/>
                        <m:t>=</m:t>
                      </m:r>
                      <m:f>
                        <m:fPr>
                          <m:ctrlPr>
                            <a:rPr lang="en-US" sz="1900" i="1"/>
                          </m:ctrlPr>
                        </m:fPr>
                        <m:num>
                          <m:r>
                            <a:rPr lang="en-US" sz="1900" i="1"/>
                            <m:t>1</m:t>
                          </m:r>
                        </m:num>
                        <m:den>
                          <m:rad>
                            <m:radPr>
                              <m:degHide m:val="on"/>
                              <m:ctrlPr>
                                <a:rPr lang="en-US" sz="1900" i="1"/>
                              </m:ctrlPr>
                            </m:radPr>
                            <m:deg/>
                            <m:e>
                              <m:r>
                                <a:rPr lang="en-US" sz="1900" i="1"/>
                                <m:t>2</m:t>
                              </m:r>
                              <m:r>
                                <a:rPr lang="en-US" sz="1900" i="1"/>
                                <m:t>𝜋</m:t>
                              </m:r>
                            </m:e>
                          </m:rad>
                        </m:den>
                      </m:f>
                      <m:r>
                        <m:rPr>
                          <m:sty m:val="p"/>
                        </m:rPr>
                        <a:rPr lang="en-US" sz="1900"/>
                        <m:t>exp</m:t>
                      </m:r>
                      <m:d>
                        <m:dPr>
                          <m:ctrlPr>
                            <a:rPr lang="en-US" sz="1900" i="1"/>
                          </m:ctrlPr>
                        </m:dPr>
                        <m:e>
                          <m:r>
                            <a:rPr lang="en-US" sz="1900" i="1"/>
                            <m:t>−</m:t>
                          </m:r>
                          <m:f>
                            <m:fPr>
                              <m:ctrlPr>
                                <a:rPr lang="en-US" sz="1900" i="1"/>
                              </m:ctrlPr>
                            </m:fPr>
                            <m:num>
                              <m:r>
                                <a:rPr lang="en-US" sz="1900" i="1"/>
                                <m:t>1</m:t>
                              </m:r>
                            </m:num>
                            <m:den>
                              <m:r>
                                <a:rPr lang="en-US" sz="1900" i="1"/>
                                <m:t>2</m:t>
                              </m:r>
                            </m:den>
                          </m:f>
                          <m:sSup>
                            <m:sSupPr>
                              <m:ctrlPr>
                                <a:rPr lang="en-US" sz="1900" i="1"/>
                              </m:ctrlPr>
                            </m:sSupPr>
                            <m:e>
                              <m:d>
                                <m:dPr>
                                  <m:ctrlPr>
                                    <a:rPr lang="en-US" sz="1900" i="1"/>
                                  </m:ctrlPr>
                                </m:dPr>
                                <m:e>
                                  <m:sSub>
                                    <m:sSubPr>
                                      <m:ctrlPr>
                                        <a:rPr lang="en-US" sz="1900" i="1"/>
                                      </m:ctrlPr>
                                    </m:sSubPr>
                                    <m:e>
                                      <m:r>
                                        <a:rPr lang="en-US" sz="1900" i="1"/>
                                        <m:t>𝑦</m:t>
                                      </m:r>
                                    </m:e>
                                    <m:sub>
                                      <m:r>
                                        <a:rPr lang="en-US" sz="1900" i="1"/>
                                        <m:t>𝑜</m:t>
                                      </m:r>
                                    </m:sub>
                                  </m:sSub>
                                  <m:r>
                                    <a:rPr lang="en-US" sz="1900" i="1"/>
                                    <m:t>−</m:t>
                                  </m:r>
                                  <m:sSub>
                                    <m:sSubPr>
                                      <m:ctrlPr>
                                        <a:rPr lang="en-US" sz="1900" i="1"/>
                                      </m:ctrlPr>
                                    </m:sSubPr>
                                    <m:e>
                                      <m:r>
                                        <a:rPr lang="en-US" sz="1900" i="1"/>
                                        <m:t>𝑣</m:t>
                                      </m:r>
                                    </m:e>
                                    <m:sub>
                                      <m:r>
                                        <a:rPr lang="en-US" sz="1900" i="1"/>
                                        <m:t>𝑜</m:t>
                                      </m:r>
                                    </m:sub>
                                  </m:sSub>
                                </m:e>
                              </m:d>
                            </m:e>
                            <m:sup>
                              <m:r>
                                <a:rPr lang="en-US" sz="1900" i="1"/>
                                <m:t>2</m:t>
                              </m:r>
                            </m:sup>
                          </m:sSup>
                        </m:e>
                      </m:d>
                    </m:oMath>
                  </m:oMathPara>
                </a14:m>
                <a:endParaRPr lang="en-US" sz="1900" dirty="0"/>
              </a:p>
              <a:p>
                <a:pPr marL="0" indent="0">
                  <a:buNone/>
                </a:pPr>
                <a:endParaRPr 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459" t="-589" r="-510" b="-388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121</a:t>
            </a:fld>
            <a:endParaRPr lang="en-US"/>
          </a:p>
        </p:txBody>
      </p:sp>
    </p:spTree>
    <p:extLst>
      <p:ext uri="{BB962C8B-B14F-4D97-AF65-F5344CB8AC3E}">
        <p14:creationId xmlns:p14="http://schemas.microsoft.com/office/powerpoint/2010/main" val="30447871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1800" dirty="0"/>
                  <a:t>Where</a:t>
                </a:r>
                <a:r>
                  <a:rPr lang="en-US" sz="1800" dirty="0" smtClean="0"/>
                  <a:t>, </a:t>
                </a:r>
                <a14:m>
                  <m:oMath xmlns:m="http://schemas.openxmlformats.org/officeDocument/2006/math">
                    <m:sSub>
                      <m:sSubPr>
                        <m:ctrlPr>
                          <a:rPr lang="en-US" sz="1800" i="1"/>
                        </m:ctrlPr>
                      </m:sSubPr>
                      <m:e>
                        <m:r>
                          <a:rPr lang="en-US" sz="1800" i="1"/>
                          <m:t>𝑦</m:t>
                        </m:r>
                      </m:e>
                      <m:sub>
                        <m:r>
                          <a:rPr lang="en-US" sz="1800" i="1"/>
                          <m:t>𝑜</m:t>
                        </m:r>
                      </m:sub>
                    </m:sSub>
                    <m:r>
                      <a:rPr lang="en-US" sz="1800" i="1"/>
                      <m:t>=</m:t>
                    </m:r>
                    <m:r>
                      <a:rPr lang="en-US" sz="1800" i="1"/>
                      <m:t>𝑓</m:t>
                    </m:r>
                    <m:d>
                      <m:dPr>
                        <m:ctrlPr>
                          <a:rPr lang="en-US" sz="1800" i="1"/>
                        </m:ctrlPr>
                      </m:dPr>
                      <m:e>
                        <m:sSub>
                          <m:sSubPr>
                            <m:ctrlPr>
                              <a:rPr lang="en-US" sz="1800" i="1"/>
                            </m:ctrlPr>
                          </m:sSubPr>
                          <m:e>
                            <m:r>
                              <a:rPr lang="en-US" sz="1800" i="1"/>
                              <m:t>𝑥</m:t>
                            </m:r>
                          </m:e>
                          <m:sub>
                            <m:r>
                              <a:rPr lang="en-US" sz="1800" i="1"/>
                              <m:t>𝑜</m:t>
                            </m:r>
                          </m:sub>
                        </m:sSub>
                      </m:e>
                    </m:d>
                    <m:r>
                      <a:rPr lang="en-US" sz="1800" i="1"/>
                      <m:t>=</m:t>
                    </m:r>
                    <m:r>
                      <a:rPr lang="en-US" sz="1800" i="1"/>
                      <m:t>𝑓</m:t>
                    </m:r>
                    <m:d>
                      <m:dPr>
                        <m:ctrlPr>
                          <a:rPr lang="en-US" sz="1800" i="1"/>
                        </m:ctrlPr>
                      </m:dPr>
                      <m:e>
                        <m:nary>
                          <m:naryPr>
                            <m:chr m:val="∑"/>
                            <m:limLoc m:val="undOvr"/>
                            <m:supHide m:val="on"/>
                            <m:ctrlPr>
                              <a:rPr lang="en-US" sz="1800" i="1"/>
                            </m:ctrlPr>
                          </m:naryPr>
                          <m:sub>
                            <m:r>
                              <a:rPr lang="en-US" sz="1800" i="1"/>
                              <m:t>h</m:t>
                            </m:r>
                          </m:sub>
                          <m:sup/>
                          <m:e>
                            <m:sSub>
                              <m:sSubPr>
                                <m:ctrlPr>
                                  <a:rPr lang="en-US" sz="1800" i="1"/>
                                </m:ctrlPr>
                              </m:sSubPr>
                              <m:e>
                                <m:r>
                                  <a:rPr lang="en-US" sz="1800" i="1"/>
                                  <m:t>𝑤</m:t>
                                </m:r>
                              </m:e>
                              <m:sub>
                                <m:r>
                                  <a:rPr lang="en-US" sz="1800" i="1"/>
                                  <m:t>h𝑜</m:t>
                                </m:r>
                              </m:sub>
                            </m:sSub>
                            <m:sSub>
                              <m:sSubPr>
                                <m:ctrlPr>
                                  <a:rPr lang="en-US" sz="1800" i="1"/>
                                </m:ctrlPr>
                              </m:sSubPr>
                              <m:e>
                                <m:r>
                                  <a:rPr lang="en-US" sz="1800" i="1"/>
                                  <m:t>𝑦</m:t>
                                </m:r>
                              </m:e>
                              <m:sub>
                                <m:r>
                                  <a:rPr lang="en-US" sz="1800" i="1"/>
                                  <m:t>h</m:t>
                                </m:r>
                              </m:sub>
                            </m:sSub>
                          </m:e>
                        </m:nary>
                        <m:r>
                          <a:rPr lang="en-US" sz="1800" i="1"/>
                          <m:t>+</m:t>
                        </m:r>
                        <m:sSub>
                          <m:sSubPr>
                            <m:ctrlPr>
                              <a:rPr lang="en-US" sz="1800" i="1"/>
                            </m:ctrlPr>
                          </m:sSubPr>
                          <m:e>
                            <m:r>
                              <a:rPr lang="en-US" sz="1800" i="1"/>
                              <m:t>𝜃</m:t>
                            </m:r>
                          </m:e>
                          <m:sub>
                            <m:r>
                              <a:rPr lang="en-US" sz="1800" i="1"/>
                              <m:t>𝑜</m:t>
                            </m:r>
                          </m:sub>
                        </m:sSub>
                      </m:e>
                    </m:d>
                  </m:oMath>
                </a14:m>
                <a:r>
                  <a:rPr lang="en-US" sz="1800" dirty="0" smtClean="0"/>
                  <a:t>. Note</a:t>
                </a:r>
                <a:r>
                  <a:rPr lang="en-US" sz="1800" dirty="0"/>
                  <a:t>, mean and variance of output likelihood </a:t>
                </a:r>
                <a:r>
                  <a:rPr lang="en-US" sz="1800" i="1" dirty="0"/>
                  <a:t>P</a:t>
                </a:r>
                <a:r>
                  <a:rPr lang="en-US" sz="1800" dirty="0"/>
                  <a:t>(</a:t>
                </a:r>
                <a:r>
                  <a:rPr lang="en-US" sz="1800" i="1" dirty="0" err="1"/>
                  <a:t>y</a:t>
                </a:r>
                <a:r>
                  <a:rPr lang="en-US" sz="1800" i="1" baseline="-25000" dirty="0" err="1"/>
                  <a:t>o</a:t>
                </a:r>
                <a:r>
                  <a:rPr lang="en-US" sz="1800" dirty="0"/>
                  <a:t>) are 0 and 1, respectively. Exactly, </a:t>
                </a:r>
                <a:r>
                  <a:rPr lang="en-US" sz="1800" i="1" dirty="0"/>
                  <a:t>P</a:t>
                </a:r>
                <a:r>
                  <a:rPr lang="en-US" sz="1800" dirty="0"/>
                  <a:t>(</a:t>
                </a:r>
                <a:r>
                  <a:rPr lang="en-US" sz="1800" i="1" dirty="0" err="1"/>
                  <a:t>y</a:t>
                </a:r>
                <a:r>
                  <a:rPr lang="en-US" sz="1800" i="1" baseline="-25000" dirty="0" err="1"/>
                  <a:t>o</a:t>
                </a:r>
                <a:r>
                  <a:rPr lang="en-US" sz="1800" dirty="0"/>
                  <a:t>) is probability density function (PDF) of the error </a:t>
                </a:r>
                <a:r>
                  <a:rPr lang="en-US" sz="1800" i="1" dirty="0" err="1"/>
                  <a:t>y</a:t>
                </a:r>
                <a:r>
                  <a:rPr lang="en-US" sz="1800" i="1" baseline="-25000" dirty="0" err="1"/>
                  <a:t>o</a:t>
                </a:r>
                <a:r>
                  <a:rPr lang="en-US" sz="1800" dirty="0"/>
                  <a:t>–</a:t>
                </a:r>
                <a:r>
                  <a:rPr lang="en-US" sz="1800" i="1" dirty="0"/>
                  <a:t>v</a:t>
                </a:r>
                <a:r>
                  <a:rPr lang="en-US" sz="1800" i="1" baseline="-25000" dirty="0"/>
                  <a:t>o</a:t>
                </a:r>
                <a:r>
                  <a:rPr lang="en-US" sz="1800" dirty="0"/>
                  <a:t>. By maximum likelihood estimation (MLE) method, maximizing </a:t>
                </a:r>
                <a:r>
                  <a:rPr lang="en-US" sz="1800" i="1" dirty="0"/>
                  <a:t>P</a:t>
                </a:r>
                <a:r>
                  <a:rPr lang="en-US" sz="1800" dirty="0"/>
                  <a:t>(</a:t>
                </a:r>
                <a:r>
                  <a:rPr lang="en-US" sz="1800" i="1" dirty="0" err="1"/>
                  <a:t>y</a:t>
                </a:r>
                <a:r>
                  <a:rPr lang="en-US" sz="1800" i="1" baseline="-25000" dirty="0" err="1"/>
                  <a:t>o</a:t>
                </a:r>
                <a:r>
                  <a:rPr lang="en-US" sz="1800" dirty="0"/>
                  <a:t>) is to maximize its natural logarithm </a:t>
                </a:r>
                <a:r>
                  <a:rPr lang="en-US" sz="1800" dirty="0" err="1"/>
                  <a:t>log</a:t>
                </a:r>
                <a:r>
                  <a:rPr lang="en-US" sz="1800" i="1" dirty="0" err="1"/>
                  <a:t>P</a:t>
                </a:r>
                <a:r>
                  <a:rPr lang="en-US" sz="1800" dirty="0"/>
                  <a:t>(</a:t>
                </a:r>
                <a:r>
                  <a:rPr lang="en-US" sz="1800" i="1" dirty="0" err="1"/>
                  <a:t>y</a:t>
                </a:r>
                <a:r>
                  <a:rPr lang="en-US" sz="1800" i="1" baseline="-25000" dirty="0" err="1"/>
                  <a:t>o</a:t>
                </a:r>
                <a:r>
                  <a:rPr lang="en-US" sz="1800" dirty="0"/>
                  <a:t>):</a:t>
                </a:r>
              </a:p>
              <a:p>
                <a:pPr marL="0" indent="0">
                  <a:buNone/>
                </a:pPr>
                <a14:m>
                  <m:oMathPara xmlns:m="http://schemas.openxmlformats.org/officeDocument/2006/math">
                    <m:oMathParaPr>
                      <m:jc m:val="centerGroup"/>
                    </m:oMathParaPr>
                    <m:oMath xmlns:m="http://schemas.openxmlformats.org/officeDocument/2006/math">
                      <m:func>
                        <m:funcPr>
                          <m:ctrlPr>
                            <a:rPr lang="en-US" sz="1800" i="1"/>
                          </m:ctrlPr>
                        </m:funcPr>
                        <m:fName>
                          <m:r>
                            <m:rPr>
                              <m:sty m:val="p"/>
                            </m:rPr>
                            <a:rPr lang="en-US" sz="1800"/>
                            <m:t>log</m:t>
                          </m:r>
                        </m:fName>
                        <m:e>
                          <m:r>
                            <a:rPr lang="en-US" sz="1800" i="1"/>
                            <m:t>𝑃</m:t>
                          </m:r>
                          <m:d>
                            <m:dPr>
                              <m:ctrlPr>
                                <a:rPr lang="en-US" sz="1800" i="1"/>
                              </m:ctrlPr>
                            </m:dPr>
                            <m:e>
                              <m:sSub>
                                <m:sSubPr>
                                  <m:ctrlPr>
                                    <a:rPr lang="en-US" sz="1800" i="1"/>
                                  </m:ctrlPr>
                                </m:sSubPr>
                                <m:e>
                                  <m:r>
                                    <a:rPr lang="en-US" sz="1800" i="1"/>
                                    <m:t>𝑦</m:t>
                                  </m:r>
                                </m:e>
                                <m:sub>
                                  <m:r>
                                    <a:rPr lang="en-US" sz="1800" i="1"/>
                                    <m:t>𝑜</m:t>
                                  </m:r>
                                </m:sub>
                              </m:sSub>
                            </m:e>
                          </m:d>
                        </m:e>
                      </m:func>
                      <m:r>
                        <a:rPr lang="en-US" sz="1800" i="1"/>
                        <m:t>=−</m:t>
                      </m:r>
                      <m:f>
                        <m:fPr>
                          <m:ctrlPr>
                            <a:rPr lang="en-US" sz="1800" i="1"/>
                          </m:ctrlPr>
                        </m:fPr>
                        <m:num>
                          <m:r>
                            <a:rPr lang="en-US" sz="1800" i="1"/>
                            <m:t>1</m:t>
                          </m:r>
                        </m:num>
                        <m:den>
                          <m:r>
                            <a:rPr lang="en-US" sz="1800" i="1"/>
                            <m:t>2</m:t>
                          </m:r>
                        </m:den>
                      </m:f>
                      <m:r>
                        <a:rPr lang="en-US" sz="1800" i="1"/>
                        <m:t>𝜋</m:t>
                      </m:r>
                      <m:r>
                        <a:rPr lang="en-US" sz="1800" i="1"/>
                        <m:t>−</m:t>
                      </m:r>
                      <m:f>
                        <m:fPr>
                          <m:ctrlPr>
                            <a:rPr lang="en-US" sz="1800" i="1"/>
                          </m:ctrlPr>
                        </m:fPr>
                        <m:num>
                          <m:r>
                            <a:rPr lang="en-US" sz="1800" i="1"/>
                            <m:t>1</m:t>
                          </m:r>
                        </m:num>
                        <m:den>
                          <m:r>
                            <a:rPr lang="en-US" sz="1800" i="1"/>
                            <m:t>2</m:t>
                          </m:r>
                        </m:den>
                      </m:f>
                      <m:sSup>
                        <m:sSupPr>
                          <m:ctrlPr>
                            <a:rPr lang="en-US" sz="1800" i="1"/>
                          </m:ctrlPr>
                        </m:sSupPr>
                        <m:e>
                          <m:d>
                            <m:dPr>
                              <m:ctrlPr>
                                <a:rPr lang="en-US" sz="1800" i="1"/>
                              </m:ctrlPr>
                            </m:dPr>
                            <m:e>
                              <m:sSub>
                                <m:sSubPr>
                                  <m:ctrlPr>
                                    <a:rPr lang="en-US" sz="1800" i="1"/>
                                  </m:ctrlPr>
                                </m:sSubPr>
                                <m:e>
                                  <m:r>
                                    <a:rPr lang="en-US" sz="1800" i="1"/>
                                    <m:t>𝑦</m:t>
                                  </m:r>
                                </m:e>
                                <m:sub>
                                  <m:r>
                                    <a:rPr lang="en-US" sz="1800" i="1"/>
                                    <m:t>𝑜</m:t>
                                  </m:r>
                                </m:sub>
                              </m:sSub>
                              <m:r>
                                <a:rPr lang="en-US" sz="1800" i="1"/>
                                <m:t>−</m:t>
                              </m:r>
                              <m:sSub>
                                <m:sSubPr>
                                  <m:ctrlPr>
                                    <a:rPr lang="en-US" sz="1800" i="1"/>
                                  </m:ctrlPr>
                                </m:sSubPr>
                                <m:e>
                                  <m:r>
                                    <a:rPr lang="en-US" sz="1800" i="1"/>
                                    <m:t>𝑣</m:t>
                                  </m:r>
                                </m:e>
                                <m:sub>
                                  <m:r>
                                    <a:rPr lang="en-US" sz="1800" i="1"/>
                                    <m:t>𝑜</m:t>
                                  </m:r>
                                </m:sub>
                              </m:sSub>
                            </m:e>
                          </m:d>
                        </m:e>
                        <m:sup>
                          <m:r>
                            <a:rPr lang="en-US" sz="1800" i="1"/>
                            <m:t>2</m:t>
                          </m:r>
                        </m:sup>
                      </m:sSup>
                    </m:oMath>
                  </m:oMathPara>
                </a14:m>
                <a:endParaRPr lang="en-US" sz="1800" dirty="0"/>
              </a:p>
              <a:p>
                <a:pPr marL="0" indent="0">
                  <a:buNone/>
                </a:pPr>
                <a:r>
                  <a:rPr lang="en-US" sz="1800" dirty="0"/>
                  <a:t>Because </a:t>
                </a:r>
                <a:r>
                  <a:rPr lang="en-US" sz="1800" i="1" dirty="0"/>
                  <a:t>π</a:t>
                </a:r>
                <a:r>
                  <a:rPr lang="en-US" sz="1800" dirty="0"/>
                  <a:t> is constant, it is obtained:</a:t>
                </a:r>
              </a:p>
              <a:p>
                <a:pPr marL="0" indent="0">
                  <a:buNone/>
                </a:pPr>
                <a14:m>
                  <m:oMathPara xmlns:m="http://schemas.openxmlformats.org/officeDocument/2006/math">
                    <m:oMathParaPr>
                      <m:jc m:val="centerGroup"/>
                    </m:oMathParaPr>
                    <m:oMath xmlns:m="http://schemas.openxmlformats.org/officeDocument/2006/math">
                      <m:sSubSup>
                        <m:sSubSupPr>
                          <m:ctrlPr>
                            <a:rPr lang="en-US" sz="1800" i="1"/>
                          </m:ctrlPr>
                        </m:sSubSupPr>
                        <m:e>
                          <m:r>
                            <a:rPr lang="en-US" sz="1800" i="1"/>
                            <m:t>𝑤</m:t>
                          </m:r>
                        </m:e>
                        <m:sub>
                          <m:r>
                            <a:rPr lang="en-US" sz="1800" i="1"/>
                            <m:t>h𝑜</m:t>
                          </m:r>
                        </m:sub>
                        <m:sup>
                          <m:r>
                            <a:rPr lang="en-US" sz="1800" i="1"/>
                            <m:t>∗</m:t>
                          </m:r>
                        </m:sup>
                      </m:sSubSup>
                      <m:r>
                        <m:rPr>
                          <m:aln/>
                        </m:rPr>
                        <a:rPr lang="en-US" sz="1800" i="1"/>
                        <m:t>=</m:t>
                      </m:r>
                      <m:func>
                        <m:funcPr>
                          <m:ctrlPr>
                            <a:rPr lang="en-US" sz="1800" i="1"/>
                          </m:ctrlPr>
                        </m:funcPr>
                        <m:fName>
                          <m:limLow>
                            <m:limLowPr>
                              <m:ctrlPr>
                                <a:rPr lang="en-US" sz="1800" i="1"/>
                              </m:ctrlPr>
                            </m:limLowPr>
                            <m:e>
                              <m:r>
                                <m:rPr>
                                  <m:sty m:val="p"/>
                                </m:rPr>
                                <a:rPr lang="en-US" sz="1800"/>
                                <m:t>argmax</m:t>
                              </m:r>
                            </m:e>
                            <m:lim>
                              <m:sSub>
                                <m:sSubPr>
                                  <m:ctrlPr>
                                    <a:rPr lang="en-US" sz="1800" i="1"/>
                                  </m:ctrlPr>
                                </m:sSubPr>
                                <m:e>
                                  <m:r>
                                    <a:rPr lang="en-US" sz="1800" i="1"/>
                                    <m:t>𝑤</m:t>
                                  </m:r>
                                </m:e>
                                <m:sub>
                                  <m:r>
                                    <a:rPr lang="en-US" sz="1800" i="1"/>
                                    <m:t>h𝑜</m:t>
                                  </m:r>
                                </m:sub>
                              </m:sSub>
                            </m:lim>
                          </m:limLow>
                        </m:fName>
                        <m:e>
                          <m:func>
                            <m:funcPr>
                              <m:ctrlPr>
                                <a:rPr lang="en-US" sz="1800" i="1"/>
                              </m:ctrlPr>
                            </m:funcPr>
                            <m:fName>
                              <m:r>
                                <m:rPr>
                                  <m:sty m:val="p"/>
                                </m:rPr>
                                <a:rPr lang="en-US" sz="1800"/>
                                <m:t>log</m:t>
                              </m:r>
                            </m:fName>
                            <m:e>
                              <m:r>
                                <a:rPr lang="en-US" sz="1800" i="1"/>
                                <m:t>𝑃</m:t>
                              </m:r>
                              <m:d>
                                <m:dPr>
                                  <m:ctrlPr>
                                    <a:rPr lang="en-US" sz="1800" i="1"/>
                                  </m:ctrlPr>
                                </m:dPr>
                                <m:e>
                                  <m:sSub>
                                    <m:sSubPr>
                                      <m:ctrlPr>
                                        <a:rPr lang="en-US" sz="1800" i="1"/>
                                      </m:ctrlPr>
                                    </m:sSubPr>
                                    <m:e>
                                      <m:r>
                                        <a:rPr lang="en-US" sz="1800" i="1"/>
                                        <m:t>𝑦</m:t>
                                      </m:r>
                                    </m:e>
                                    <m:sub>
                                      <m:r>
                                        <a:rPr lang="en-US" sz="1800" i="1"/>
                                        <m:t>𝑜</m:t>
                                      </m:r>
                                    </m:sub>
                                  </m:sSub>
                                </m:e>
                              </m:d>
                            </m:e>
                          </m:func>
                        </m:e>
                      </m:func>
                      <m:r>
                        <a:rPr lang="en-US" sz="1800" i="1"/>
                        <m:t>=</m:t>
                      </m:r>
                      <m:func>
                        <m:funcPr>
                          <m:ctrlPr>
                            <a:rPr lang="en-US" sz="1800" i="1"/>
                          </m:ctrlPr>
                        </m:funcPr>
                        <m:fName>
                          <m:limLow>
                            <m:limLowPr>
                              <m:ctrlPr>
                                <a:rPr lang="en-US" sz="1800" i="1"/>
                              </m:ctrlPr>
                            </m:limLowPr>
                            <m:e>
                              <m:r>
                                <m:rPr>
                                  <m:sty m:val="p"/>
                                </m:rPr>
                                <a:rPr lang="en-US" sz="1800"/>
                                <m:t>argmax</m:t>
                              </m:r>
                            </m:e>
                            <m:lim>
                              <m:sSub>
                                <m:sSubPr>
                                  <m:ctrlPr>
                                    <a:rPr lang="en-US" sz="1800" i="1"/>
                                  </m:ctrlPr>
                                </m:sSubPr>
                                <m:e>
                                  <m:r>
                                    <a:rPr lang="en-US" sz="1800" i="1"/>
                                    <m:t>𝑤</m:t>
                                  </m:r>
                                </m:e>
                                <m:sub>
                                  <m:r>
                                    <a:rPr lang="en-US" sz="1800" i="1"/>
                                    <m:t>h𝑜</m:t>
                                  </m:r>
                                </m:sub>
                              </m:sSub>
                            </m:lim>
                          </m:limLow>
                        </m:fName>
                        <m:e>
                          <m:d>
                            <m:dPr>
                              <m:ctrlPr>
                                <a:rPr lang="en-US" sz="1800" i="1"/>
                              </m:ctrlPr>
                            </m:dPr>
                            <m:e>
                              <m:r>
                                <a:rPr lang="en-US" sz="1800" i="1"/>
                                <m:t>−</m:t>
                              </m:r>
                              <m:f>
                                <m:fPr>
                                  <m:ctrlPr>
                                    <a:rPr lang="en-US" sz="1800" i="1"/>
                                  </m:ctrlPr>
                                </m:fPr>
                                <m:num>
                                  <m:r>
                                    <a:rPr lang="en-US" sz="1800" i="1"/>
                                    <m:t>1</m:t>
                                  </m:r>
                                </m:num>
                                <m:den>
                                  <m:r>
                                    <a:rPr lang="en-US" sz="1800" i="1"/>
                                    <m:t>2</m:t>
                                  </m:r>
                                </m:den>
                              </m:f>
                              <m:sSup>
                                <m:sSupPr>
                                  <m:ctrlPr>
                                    <a:rPr lang="en-US" sz="1800" i="1"/>
                                  </m:ctrlPr>
                                </m:sSupPr>
                                <m:e>
                                  <m:d>
                                    <m:dPr>
                                      <m:ctrlPr>
                                        <a:rPr lang="en-US" sz="1800" i="1"/>
                                      </m:ctrlPr>
                                    </m:dPr>
                                    <m:e>
                                      <m:sSub>
                                        <m:sSubPr>
                                          <m:ctrlPr>
                                            <a:rPr lang="en-US" sz="1800" i="1"/>
                                          </m:ctrlPr>
                                        </m:sSubPr>
                                        <m:e>
                                          <m:r>
                                            <a:rPr lang="en-US" sz="1800" i="1"/>
                                            <m:t>𝑦</m:t>
                                          </m:r>
                                        </m:e>
                                        <m:sub>
                                          <m:r>
                                            <a:rPr lang="en-US" sz="1800" i="1"/>
                                            <m:t>𝑜</m:t>
                                          </m:r>
                                        </m:sub>
                                      </m:sSub>
                                      <m:r>
                                        <a:rPr lang="en-US" sz="1800" i="1"/>
                                        <m:t>−</m:t>
                                      </m:r>
                                      <m:sSub>
                                        <m:sSubPr>
                                          <m:ctrlPr>
                                            <a:rPr lang="en-US" sz="1800" i="1"/>
                                          </m:ctrlPr>
                                        </m:sSubPr>
                                        <m:e>
                                          <m:r>
                                            <a:rPr lang="en-US" sz="1800" i="1"/>
                                            <m:t>𝑣</m:t>
                                          </m:r>
                                        </m:e>
                                        <m:sub>
                                          <m:r>
                                            <a:rPr lang="en-US" sz="1800" i="1"/>
                                            <m:t>𝑜</m:t>
                                          </m:r>
                                        </m:sub>
                                      </m:sSub>
                                    </m:e>
                                  </m:d>
                                </m:e>
                                <m:sup>
                                  <m:r>
                                    <a:rPr lang="en-US" sz="1800" i="1"/>
                                    <m:t>2</m:t>
                                  </m:r>
                                </m:sup>
                              </m:sSup>
                            </m:e>
                          </m:d>
                        </m:e>
                      </m:func>
                    </m:oMath>
                    <m:oMath xmlns:m="http://schemas.openxmlformats.org/officeDocument/2006/math">
                      <m:sSubSup>
                        <m:sSubSupPr>
                          <m:ctrlPr>
                            <a:rPr lang="en-US" sz="1800" i="1"/>
                          </m:ctrlPr>
                        </m:sSubSupPr>
                        <m:e>
                          <m:r>
                            <a:rPr lang="en-US" sz="1800" i="1"/>
                            <m:t>𝜃</m:t>
                          </m:r>
                        </m:e>
                        <m:sub>
                          <m:r>
                            <a:rPr lang="en-US" sz="1800" i="1"/>
                            <m:t>𝑜</m:t>
                          </m:r>
                        </m:sub>
                        <m:sup>
                          <m:r>
                            <a:rPr lang="en-US" sz="1800" i="1"/>
                            <m:t>∗</m:t>
                          </m:r>
                        </m:sup>
                      </m:sSubSup>
                      <m:r>
                        <m:rPr>
                          <m:aln/>
                        </m:rPr>
                        <a:rPr lang="en-US" sz="1800" i="1"/>
                        <m:t>=</m:t>
                      </m:r>
                      <m:func>
                        <m:funcPr>
                          <m:ctrlPr>
                            <a:rPr lang="en-US" sz="1800" i="1"/>
                          </m:ctrlPr>
                        </m:funcPr>
                        <m:fName>
                          <m:limLow>
                            <m:limLowPr>
                              <m:ctrlPr>
                                <a:rPr lang="en-US" sz="1800" i="1"/>
                              </m:ctrlPr>
                            </m:limLowPr>
                            <m:e>
                              <m:r>
                                <m:rPr>
                                  <m:sty m:val="p"/>
                                </m:rPr>
                                <a:rPr lang="en-US" sz="1800"/>
                                <m:t>argmax</m:t>
                              </m:r>
                            </m:e>
                            <m:lim>
                              <m:sSub>
                                <m:sSubPr>
                                  <m:ctrlPr>
                                    <a:rPr lang="en-US" sz="1800" i="1"/>
                                  </m:ctrlPr>
                                </m:sSubPr>
                                <m:e>
                                  <m:r>
                                    <a:rPr lang="en-US" sz="1800" i="1"/>
                                    <m:t>𝜃</m:t>
                                  </m:r>
                                </m:e>
                                <m:sub>
                                  <m:r>
                                    <a:rPr lang="en-US" sz="1800" i="1"/>
                                    <m:t>𝑜</m:t>
                                  </m:r>
                                </m:sub>
                              </m:sSub>
                            </m:lim>
                          </m:limLow>
                        </m:fName>
                        <m:e>
                          <m:func>
                            <m:funcPr>
                              <m:ctrlPr>
                                <a:rPr lang="en-US" sz="1800" i="1"/>
                              </m:ctrlPr>
                            </m:funcPr>
                            <m:fName>
                              <m:r>
                                <m:rPr>
                                  <m:sty m:val="p"/>
                                </m:rPr>
                                <a:rPr lang="en-US" sz="1800"/>
                                <m:t>log</m:t>
                              </m:r>
                            </m:fName>
                            <m:e>
                              <m:r>
                                <a:rPr lang="en-US" sz="1800" i="1"/>
                                <m:t>𝑃</m:t>
                              </m:r>
                              <m:d>
                                <m:dPr>
                                  <m:ctrlPr>
                                    <a:rPr lang="en-US" sz="1800" i="1"/>
                                  </m:ctrlPr>
                                </m:dPr>
                                <m:e>
                                  <m:sSub>
                                    <m:sSubPr>
                                      <m:ctrlPr>
                                        <a:rPr lang="en-US" sz="1800" i="1"/>
                                      </m:ctrlPr>
                                    </m:sSubPr>
                                    <m:e>
                                      <m:r>
                                        <a:rPr lang="en-US" sz="1800" i="1"/>
                                        <m:t>𝑦</m:t>
                                      </m:r>
                                    </m:e>
                                    <m:sub>
                                      <m:r>
                                        <a:rPr lang="en-US" sz="1800" i="1"/>
                                        <m:t>𝑜</m:t>
                                      </m:r>
                                    </m:sub>
                                  </m:sSub>
                                </m:e>
                              </m:d>
                            </m:e>
                          </m:func>
                        </m:e>
                      </m:func>
                      <m:r>
                        <a:rPr lang="en-US" sz="1800" i="1"/>
                        <m:t>=</m:t>
                      </m:r>
                      <m:func>
                        <m:funcPr>
                          <m:ctrlPr>
                            <a:rPr lang="en-US" sz="1800" i="1"/>
                          </m:ctrlPr>
                        </m:funcPr>
                        <m:fName>
                          <m:limLow>
                            <m:limLowPr>
                              <m:ctrlPr>
                                <a:rPr lang="en-US" sz="1800" i="1"/>
                              </m:ctrlPr>
                            </m:limLowPr>
                            <m:e>
                              <m:r>
                                <m:rPr>
                                  <m:sty m:val="p"/>
                                </m:rPr>
                                <a:rPr lang="en-US" sz="1800"/>
                                <m:t>argmax</m:t>
                              </m:r>
                            </m:e>
                            <m:lim>
                              <m:sSub>
                                <m:sSubPr>
                                  <m:ctrlPr>
                                    <a:rPr lang="en-US" sz="1800" i="1"/>
                                  </m:ctrlPr>
                                </m:sSubPr>
                                <m:e>
                                  <m:r>
                                    <a:rPr lang="en-US" sz="1800" i="1"/>
                                    <m:t>𝜃</m:t>
                                  </m:r>
                                </m:e>
                                <m:sub>
                                  <m:r>
                                    <a:rPr lang="en-US" sz="1800" i="1"/>
                                    <m:t>𝑜</m:t>
                                  </m:r>
                                </m:sub>
                              </m:sSub>
                            </m:lim>
                          </m:limLow>
                        </m:fName>
                        <m:e>
                          <m:d>
                            <m:dPr>
                              <m:ctrlPr>
                                <a:rPr lang="en-US" sz="1800" i="1"/>
                              </m:ctrlPr>
                            </m:dPr>
                            <m:e>
                              <m:r>
                                <a:rPr lang="en-US" sz="1800" i="1"/>
                                <m:t>−</m:t>
                              </m:r>
                              <m:f>
                                <m:fPr>
                                  <m:ctrlPr>
                                    <a:rPr lang="en-US" sz="1800" i="1"/>
                                  </m:ctrlPr>
                                </m:fPr>
                                <m:num>
                                  <m:r>
                                    <a:rPr lang="en-US" sz="1800" i="1"/>
                                    <m:t>1</m:t>
                                  </m:r>
                                </m:num>
                                <m:den>
                                  <m:r>
                                    <a:rPr lang="en-US" sz="1800" i="1"/>
                                    <m:t>2</m:t>
                                  </m:r>
                                </m:den>
                              </m:f>
                              <m:sSup>
                                <m:sSupPr>
                                  <m:ctrlPr>
                                    <a:rPr lang="en-US" sz="1800" i="1"/>
                                  </m:ctrlPr>
                                </m:sSupPr>
                                <m:e>
                                  <m:d>
                                    <m:dPr>
                                      <m:ctrlPr>
                                        <a:rPr lang="en-US" sz="1800" i="1"/>
                                      </m:ctrlPr>
                                    </m:dPr>
                                    <m:e>
                                      <m:sSub>
                                        <m:sSubPr>
                                          <m:ctrlPr>
                                            <a:rPr lang="en-US" sz="1800" i="1"/>
                                          </m:ctrlPr>
                                        </m:sSubPr>
                                        <m:e>
                                          <m:r>
                                            <a:rPr lang="en-US" sz="1800" i="1"/>
                                            <m:t>𝑦</m:t>
                                          </m:r>
                                        </m:e>
                                        <m:sub>
                                          <m:r>
                                            <a:rPr lang="en-US" sz="1800" i="1"/>
                                            <m:t>𝑜</m:t>
                                          </m:r>
                                        </m:sub>
                                      </m:sSub>
                                      <m:r>
                                        <a:rPr lang="en-US" sz="1800" i="1"/>
                                        <m:t>−</m:t>
                                      </m:r>
                                      <m:sSub>
                                        <m:sSubPr>
                                          <m:ctrlPr>
                                            <a:rPr lang="en-US" sz="1800" i="1"/>
                                          </m:ctrlPr>
                                        </m:sSubPr>
                                        <m:e>
                                          <m:r>
                                            <a:rPr lang="en-US" sz="1800" i="1"/>
                                            <m:t>𝑣</m:t>
                                          </m:r>
                                        </m:e>
                                        <m:sub>
                                          <m:r>
                                            <a:rPr lang="en-US" sz="1800" i="1"/>
                                            <m:t>𝑜</m:t>
                                          </m:r>
                                        </m:sub>
                                      </m:sSub>
                                    </m:e>
                                  </m:d>
                                </m:e>
                                <m:sup>
                                  <m:r>
                                    <a:rPr lang="en-US" sz="1800" i="1"/>
                                    <m:t>2</m:t>
                                  </m:r>
                                </m:sup>
                              </m:sSup>
                            </m:e>
                          </m:d>
                        </m:e>
                      </m:func>
                    </m:oMath>
                  </m:oMathPara>
                </a14:m>
                <a:endParaRPr lang="en-US" sz="1800" dirty="0"/>
              </a:p>
              <a:p>
                <a:pPr marL="0" indent="0">
                  <a:buNone/>
                </a:pPr>
                <a:r>
                  <a:rPr lang="en-US" sz="1800" dirty="0"/>
                  <a:t>This implies:</a:t>
                </a:r>
              </a:p>
              <a:p>
                <a:pPr marL="0" indent="0">
                  <a:buNone/>
                </a:pPr>
                <a14:m>
                  <m:oMathPara xmlns:m="http://schemas.openxmlformats.org/officeDocument/2006/math">
                    <m:oMathParaPr>
                      <m:jc m:val="centerGroup"/>
                    </m:oMathParaPr>
                    <m:oMath xmlns:m="http://schemas.openxmlformats.org/officeDocument/2006/math">
                      <m:sSubSup>
                        <m:sSubSupPr>
                          <m:ctrlPr>
                            <a:rPr lang="en-US" sz="1800" i="1"/>
                          </m:ctrlPr>
                        </m:sSubSupPr>
                        <m:e>
                          <m:r>
                            <a:rPr lang="en-US" sz="1800" i="1"/>
                            <m:t>𝑤</m:t>
                          </m:r>
                        </m:e>
                        <m:sub>
                          <m:r>
                            <a:rPr lang="en-US" sz="1800" i="1"/>
                            <m:t>h𝑜</m:t>
                          </m:r>
                        </m:sub>
                        <m:sup>
                          <m:r>
                            <a:rPr lang="en-US" sz="1800" i="1"/>
                            <m:t>∗</m:t>
                          </m:r>
                        </m:sup>
                      </m:sSubSup>
                      <m:r>
                        <m:rPr>
                          <m:aln/>
                        </m:rPr>
                        <a:rPr lang="en-US" sz="1800" i="1"/>
                        <m:t>=</m:t>
                      </m:r>
                      <m:func>
                        <m:funcPr>
                          <m:ctrlPr>
                            <a:rPr lang="en-US" sz="1800" i="1"/>
                          </m:ctrlPr>
                        </m:funcPr>
                        <m:fName>
                          <m:limLow>
                            <m:limLowPr>
                              <m:ctrlPr>
                                <a:rPr lang="en-US" sz="1800" i="1"/>
                              </m:ctrlPr>
                            </m:limLowPr>
                            <m:e>
                              <m:r>
                                <m:rPr>
                                  <m:sty m:val="p"/>
                                </m:rPr>
                                <a:rPr lang="en-US" sz="1800"/>
                                <m:t>argmin</m:t>
                              </m:r>
                            </m:e>
                            <m:lim>
                              <m:sSub>
                                <m:sSubPr>
                                  <m:ctrlPr>
                                    <a:rPr lang="en-US" sz="1800" i="1"/>
                                  </m:ctrlPr>
                                </m:sSubPr>
                                <m:e>
                                  <m:r>
                                    <a:rPr lang="en-US" sz="1800" i="1"/>
                                    <m:t>𝑤</m:t>
                                  </m:r>
                                </m:e>
                                <m:sub>
                                  <m:r>
                                    <a:rPr lang="en-US" sz="1800" i="1"/>
                                    <m:t>h𝑜</m:t>
                                  </m:r>
                                </m:sub>
                              </m:sSub>
                            </m:lim>
                          </m:limLow>
                        </m:fName>
                        <m:e>
                          <m:f>
                            <m:fPr>
                              <m:ctrlPr>
                                <a:rPr lang="en-US" sz="1800" i="1"/>
                              </m:ctrlPr>
                            </m:fPr>
                            <m:num>
                              <m:r>
                                <a:rPr lang="en-US" sz="1800" i="1"/>
                                <m:t>1</m:t>
                              </m:r>
                            </m:num>
                            <m:den>
                              <m:r>
                                <a:rPr lang="en-US" sz="1800" i="1"/>
                                <m:t>2</m:t>
                              </m:r>
                            </m:den>
                          </m:f>
                          <m:sSup>
                            <m:sSupPr>
                              <m:ctrlPr>
                                <a:rPr lang="en-US" sz="1800" i="1"/>
                              </m:ctrlPr>
                            </m:sSupPr>
                            <m:e>
                              <m:d>
                                <m:dPr>
                                  <m:ctrlPr>
                                    <a:rPr lang="en-US" sz="1800" i="1"/>
                                  </m:ctrlPr>
                                </m:dPr>
                                <m:e>
                                  <m:sSub>
                                    <m:sSubPr>
                                      <m:ctrlPr>
                                        <a:rPr lang="en-US" sz="1800" i="1"/>
                                      </m:ctrlPr>
                                    </m:sSubPr>
                                    <m:e>
                                      <m:r>
                                        <a:rPr lang="en-US" sz="1800" i="1"/>
                                        <m:t>𝑦</m:t>
                                      </m:r>
                                    </m:e>
                                    <m:sub>
                                      <m:r>
                                        <a:rPr lang="en-US" sz="1800" i="1"/>
                                        <m:t>𝑜</m:t>
                                      </m:r>
                                    </m:sub>
                                  </m:sSub>
                                  <m:r>
                                    <a:rPr lang="en-US" sz="1800" i="1"/>
                                    <m:t>−</m:t>
                                  </m:r>
                                  <m:sSub>
                                    <m:sSubPr>
                                      <m:ctrlPr>
                                        <a:rPr lang="en-US" sz="1800" i="1"/>
                                      </m:ctrlPr>
                                    </m:sSubPr>
                                    <m:e>
                                      <m:r>
                                        <a:rPr lang="en-US" sz="1800" i="1"/>
                                        <m:t>𝑣</m:t>
                                      </m:r>
                                    </m:e>
                                    <m:sub>
                                      <m:r>
                                        <a:rPr lang="en-US" sz="1800" i="1"/>
                                        <m:t>𝑜</m:t>
                                      </m:r>
                                    </m:sub>
                                  </m:sSub>
                                </m:e>
                              </m:d>
                            </m:e>
                            <m:sup>
                              <m:r>
                                <a:rPr lang="en-US" sz="1800" i="1"/>
                                <m:t>2</m:t>
                              </m:r>
                            </m:sup>
                          </m:sSup>
                        </m:e>
                      </m:func>
                    </m:oMath>
                    <m:oMath xmlns:m="http://schemas.openxmlformats.org/officeDocument/2006/math">
                      <m:sSubSup>
                        <m:sSubSupPr>
                          <m:ctrlPr>
                            <a:rPr lang="en-US" sz="1800" i="1"/>
                          </m:ctrlPr>
                        </m:sSubSupPr>
                        <m:e>
                          <m:r>
                            <a:rPr lang="en-US" sz="1800" i="1"/>
                            <m:t>𝜃</m:t>
                          </m:r>
                        </m:e>
                        <m:sub>
                          <m:r>
                            <a:rPr lang="en-US" sz="1800" i="1"/>
                            <m:t>𝑜</m:t>
                          </m:r>
                        </m:sub>
                        <m:sup>
                          <m:r>
                            <a:rPr lang="en-US" sz="1800" i="1"/>
                            <m:t>∗</m:t>
                          </m:r>
                        </m:sup>
                      </m:sSubSup>
                      <m:r>
                        <m:rPr>
                          <m:aln/>
                        </m:rPr>
                        <a:rPr lang="en-US" sz="1800" i="1"/>
                        <m:t>=</m:t>
                      </m:r>
                      <m:func>
                        <m:funcPr>
                          <m:ctrlPr>
                            <a:rPr lang="en-US" sz="1800" i="1"/>
                          </m:ctrlPr>
                        </m:funcPr>
                        <m:fName>
                          <m:limLow>
                            <m:limLowPr>
                              <m:ctrlPr>
                                <a:rPr lang="en-US" sz="1800" i="1"/>
                              </m:ctrlPr>
                            </m:limLowPr>
                            <m:e>
                              <m:r>
                                <m:rPr>
                                  <m:sty m:val="p"/>
                                </m:rPr>
                                <a:rPr lang="en-US" sz="1800"/>
                                <m:t>argmin</m:t>
                              </m:r>
                            </m:e>
                            <m:lim>
                              <m:sSub>
                                <m:sSubPr>
                                  <m:ctrlPr>
                                    <a:rPr lang="en-US" sz="1800" i="1"/>
                                  </m:ctrlPr>
                                </m:sSubPr>
                                <m:e>
                                  <m:r>
                                    <a:rPr lang="en-US" sz="1800" i="1"/>
                                    <m:t>𝜃</m:t>
                                  </m:r>
                                </m:e>
                                <m:sub>
                                  <m:r>
                                    <a:rPr lang="en-US" sz="1800" i="1"/>
                                    <m:t>𝑜</m:t>
                                  </m:r>
                                </m:sub>
                              </m:sSub>
                            </m:lim>
                          </m:limLow>
                        </m:fName>
                        <m:e>
                          <m:f>
                            <m:fPr>
                              <m:ctrlPr>
                                <a:rPr lang="en-US" sz="1800" i="1"/>
                              </m:ctrlPr>
                            </m:fPr>
                            <m:num>
                              <m:r>
                                <a:rPr lang="en-US" sz="1800" i="1"/>
                                <m:t>1</m:t>
                              </m:r>
                            </m:num>
                            <m:den>
                              <m:r>
                                <a:rPr lang="en-US" sz="1800" i="1"/>
                                <m:t>2</m:t>
                              </m:r>
                            </m:den>
                          </m:f>
                          <m:sSup>
                            <m:sSupPr>
                              <m:ctrlPr>
                                <a:rPr lang="en-US" sz="1800" i="1"/>
                              </m:ctrlPr>
                            </m:sSupPr>
                            <m:e>
                              <m:d>
                                <m:dPr>
                                  <m:ctrlPr>
                                    <a:rPr lang="en-US" sz="1800" i="1"/>
                                  </m:ctrlPr>
                                </m:dPr>
                                <m:e>
                                  <m:sSub>
                                    <m:sSubPr>
                                      <m:ctrlPr>
                                        <a:rPr lang="en-US" sz="1800" i="1"/>
                                      </m:ctrlPr>
                                    </m:sSubPr>
                                    <m:e>
                                      <m:r>
                                        <a:rPr lang="en-US" sz="1800" i="1"/>
                                        <m:t>𝑦</m:t>
                                      </m:r>
                                    </m:e>
                                    <m:sub>
                                      <m:r>
                                        <a:rPr lang="en-US" sz="1800" i="1"/>
                                        <m:t>𝑜</m:t>
                                      </m:r>
                                    </m:sub>
                                  </m:sSub>
                                  <m:r>
                                    <a:rPr lang="en-US" sz="1800" i="1"/>
                                    <m:t>−</m:t>
                                  </m:r>
                                  <m:sSub>
                                    <m:sSubPr>
                                      <m:ctrlPr>
                                        <a:rPr lang="en-US" sz="1800" i="1"/>
                                      </m:ctrlPr>
                                    </m:sSubPr>
                                    <m:e>
                                      <m:r>
                                        <a:rPr lang="en-US" sz="1800" i="1"/>
                                        <m:t>𝑣</m:t>
                                      </m:r>
                                    </m:e>
                                    <m:sub>
                                      <m:r>
                                        <a:rPr lang="en-US" sz="1800" i="1"/>
                                        <m:t>𝑜</m:t>
                                      </m:r>
                                    </m:sub>
                                  </m:sSub>
                                </m:e>
                              </m:d>
                            </m:e>
                            <m:sup>
                              <m:r>
                                <a:rPr lang="en-US" sz="1800" i="1"/>
                                <m:t>2</m:t>
                              </m:r>
                            </m:sup>
                          </m:sSup>
                        </m:e>
                      </m:func>
                    </m:oMath>
                  </m:oMathPara>
                </a14:m>
                <a:endParaRPr lang="en-US" sz="1800" dirty="0"/>
              </a:p>
              <a:p>
                <a:pPr marL="0" indent="0">
                  <a:buNone/>
                </a:pPr>
                <a:r>
                  <a:rPr lang="en-US" sz="1800" dirty="0"/>
                  <a:t>Which confirm the equivalence of error minimization and likelihood maximization. Therefore, BP becomes more potential because MLE can be extended with more techniques so that error function is defined indirectly and more flexibly via likelihood function. It is interesting that the minimization problem can be exchanged with the maximization problem. Shortly, the optimization is ultimate purpose.</a:t>
                </a:r>
              </a:p>
              <a:p>
                <a:pPr marL="0" indent="0">
                  <a:buNone/>
                </a:pPr>
                <a:endParaRPr lang="en-US" sz="18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407" t="-8481" r="-407" b="-76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122</a:t>
            </a:fld>
            <a:endParaRPr lang="en-US"/>
          </a:p>
        </p:txBody>
      </p:sp>
    </p:spTree>
    <p:extLst>
      <p:ext uri="{BB962C8B-B14F-4D97-AF65-F5344CB8AC3E}">
        <p14:creationId xmlns:p14="http://schemas.microsoft.com/office/powerpoint/2010/main" val="10330778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50" dirty="0"/>
                  <a:t>The problem now is how to minimize error function </a:t>
                </a:r>
                <a:r>
                  <a:rPr lang="en-US" sz="2250" i="1" dirty="0"/>
                  <a:t>ε</a:t>
                </a:r>
                <a:r>
                  <a:rPr lang="en-US" sz="2250" dirty="0"/>
                  <a:t>(</a:t>
                </a:r>
                <a:r>
                  <a:rPr lang="en-US" sz="2250" i="1" dirty="0" err="1"/>
                  <a:t>y</a:t>
                </a:r>
                <a:r>
                  <a:rPr lang="en-US" sz="2250" i="1" baseline="-25000" dirty="0" err="1"/>
                  <a:t>o</a:t>
                </a:r>
                <a:r>
                  <a:rPr lang="en-US" sz="2250" dirty="0"/>
                  <a:t>), which is the optimization problem. Fortunately, </a:t>
                </a:r>
                <a:r>
                  <a:rPr lang="en-US" sz="2250" i="1" dirty="0"/>
                  <a:t>stochastic gradient descent</a:t>
                </a:r>
                <a:r>
                  <a:rPr lang="en-US" sz="2250" dirty="0"/>
                  <a:t> (</a:t>
                </a:r>
                <a:r>
                  <a:rPr lang="en-US" sz="2250" i="1" dirty="0"/>
                  <a:t>SGD</a:t>
                </a:r>
                <a:r>
                  <a:rPr lang="en-US" sz="2250" dirty="0"/>
                  <a:t>) method is applied into solving this optimization when square error function is Lipschitz continuous and bounded. Given target function has both variable and parameter where parameter is the subject of optimization, SGD pushes parameter candidate-point along with the same direction (for maximization) or the opposite direction (for minimization) of gradient of target function. There are two important aspects of SGD: 1) the gradient is the first-order derivative of target function with regard to parameter, and 2) the variable is considered as input data which is fed by stochastic process or random way. Moreover, candidate point considered as candidate solution or candidate minimizer / maximizer of optimal parameter is pushed with step length which is coded as learning rate </a:t>
                </a:r>
                <a:r>
                  <a:rPr lang="en-US" sz="2250" i="1" dirty="0"/>
                  <a:t>γ</a:t>
                </a:r>
                <a:r>
                  <a:rPr lang="en-US" sz="2250" dirty="0"/>
                  <a:t>. It is proved that SGD will be converged to the optimal solution (good enough minimizer / maximizer) after many enough iterations and many enough data. Shortly, SGD updates weight parameter </a:t>
                </a:r>
                <a:r>
                  <a:rPr lang="en-US" sz="2250" i="1" dirty="0"/>
                  <a:t>w</a:t>
                </a:r>
                <a:r>
                  <a:rPr lang="en-US" sz="2250" i="1" baseline="-25000" dirty="0"/>
                  <a:t>ho</a:t>
                </a:r>
                <a:r>
                  <a:rPr lang="en-US" sz="2250" dirty="0"/>
                  <a:t> and bias parameter </a:t>
                </a:r>
                <a:r>
                  <a:rPr lang="en-US" sz="2250" i="1" dirty="0" err="1"/>
                  <a:t>θ</a:t>
                </a:r>
                <a:r>
                  <a:rPr lang="en-US" sz="2250" i="1" baseline="-25000" dirty="0" err="1"/>
                  <a:t>o</a:t>
                </a:r>
                <a:r>
                  <a:rPr lang="en-US" sz="2250" dirty="0"/>
                  <a:t> of output error function </a:t>
                </a:r>
                <a:r>
                  <a:rPr lang="en-US" sz="2250" i="1" dirty="0"/>
                  <a:t>ε</a:t>
                </a:r>
                <a:r>
                  <a:rPr lang="en-US" sz="2250" dirty="0"/>
                  <a:t>(</a:t>
                </a:r>
                <a:r>
                  <a:rPr lang="en-US" sz="2250" i="1" dirty="0" err="1"/>
                  <a:t>y</a:t>
                </a:r>
                <a:r>
                  <a:rPr lang="en-US" sz="2250" i="1" baseline="-25000" dirty="0" err="1"/>
                  <a:t>o</a:t>
                </a:r>
                <a:r>
                  <a:rPr lang="en-US" sz="2250" dirty="0"/>
                  <a:t>) at every iteration within context of BP as follows:</a:t>
                </a:r>
              </a:p>
              <a:p>
                <a:pPr marL="0" indent="0">
                  <a:buNone/>
                </a:pPr>
                <a14:m>
                  <m:oMathPara xmlns:m="http://schemas.openxmlformats.org/officeDocument/2006/math">
                    <m:oMathParaPr>
                      <m:jc m:val="centerGroup"/>
                    </m:oMathParaPr>
                    <m:oMath xmlns:m="http://schemas.openxmlformats.org/officeDocument/2006/math">
                      <m:sSub>
                        <m:sSubPr>
                          <m:ctrlPr>
                            <a:rPr lang="en-US" sz="2250" i="1"/>
                          </m:ctrlPr>
                        </m:sSubPr>
                        <m:e>
                          <m:r>
                            <a:rPr lang="en-US" sz="2250" i="1"/>
                            <m:t>𝑤</m:t>
                          </m:r>
                        </m:e>
                        <m:sub>
                          <m:r>
                            <a:rPr lang="en-US" sz="2250" i="1"/>
                            <m:t>h𝑜</m:t>
                          </m:r>
                        </m:sub>
                      </m:sSub>
                      <m:r>
                        <m:rPr>
                          <m:aln/>
                        </m:rPr>
                        <a:rPr lang="en-US" sz="2250" i="1"/>
                        <m:t>=</m:t>
                      </m:r>
                      <m:sSub>
                        <m:sSubPr>
                          <m:ctrlPr>
                            <a:rPr lang="en-US" sz="2250" i="1"/>
                          </m:ctrlPr>
                        </m:sSubPr>
                        <m:e>
                          <m:r>
                            <a:rPr lang="en-US" sz="2250" i="1"/>
                            <m:t>𝑤</m:t>
                          </m:r>
                        </m:e>
                        <m:sub>
                          <m:r>
                            <a:rPr lang="en-US" sz="2250" i="1"/>
                            <m:t>h𝑜</m:t>
                          </m:r>
                        </m:sub>
                      </m:sSub>
                      <m:r>
                        <a:rPr lang="en-US" sz="2250" i="1"/>
                        <m:t>−</m:t>
                      </m:r>
                      <m:r>
                        <a:rPr lang="en-US" sz="2250" i="1"/>
                        <m:t>𝛾</m:t>
                      </m:r>
                      <m:sSub>
                        <m:sSubPr>
                          <m:ctrlPr>
                            <a:rPr lang="en-US" sz="2250" i="1"/>
                          </m:ctrlPr>
                        </m:sSubPr>
                        <m:e>
                          <m:r>
                            <a:rPr lang="en-US" sz="2250"/>
                            <m:t>∇</m:t>
                          </m:r>
                        </m:e>
                        <m:sub>
                          <m:sSub>
                            <m:sSubPr>
                              <m:ctrlPr>
                                <a:rPr lang="en-US" sz="2250" i="1"/>
                              </m:ctrlPr>
                            </m:sSubPr>
                            <m:e>
                              <m:r>
                                <a:rPr lang="en-US" sz="2250" i="1"/>
                                <m:t>𝑤</m:t>
                              </m:r>
                            </m:e>
                            <m:sub>
                              <m:r>
                                <a:rPr lang="en-US" sz="2250" i="1"/>
                                <m:t>h𝑜</m:t>
                              </m:r>
                            </m:sub>
                          </m:sSub>
                        </m:sub>
                      </m:sSub>
                      <m:r>
                        <a:rPr lang="en-US" sz="2250" i="1"/>
                        <m:t>𝜀</m:t>
                      </m:r>
                      <m:d>
                        <m:dPr>
                          <m:ctrlPr>
                            <a:rPr lang="en-US" sz="2250" i="1"/>
                          </m:ctrlPr>
                        </m:dPr>
                        <m:e>
                          <m:sSub>
                            <m:sSubPr>
                              <m:ctrlPr>
                                <a:rPr lang="en-US" sz="2250" i="1"/>
                              </m:ctrlPr>
                            </m:sSubPr>
                            <m:e>
                              <m:r>
                                <a:rPr lang="en-US" sz="2250" i="1"/>
                                <m:t>𝑦</m:t>
                              </m:r>
                            </m:e>
                            <m:sub>
                              <m:r>
                                <a:rPr lang="en-US" sz="2250" i="1"/>
                                <m:t>𝑜</m:t>
                              </m:r>
                            </m:sub>
                          </m:sSub>
                        </m:e>
                      </m:d>
                    </m:oMath>
                    <m:oMath xmlns:m="http://schemas.openxmlformats.org/officeDocument/2006/math">
                      <m:sSub>
                        <m:sSubPr>
                          <m:ctrlPr>
                            <a:rPr lang="en-US" sz="2250" i="1"/>
                          </m:ctrlPr>
                        </m:sSubPr>
                        <m:e>
                          <m:r>
                            <a:rPr lang="en-US" sz="2250" i="1"/>
                            <m:t>𝜃</m:t>
                          </m:r>
                        </m:e>
                        <m:sub>
                          <m:r>
                            <a:rPr lang="en-US" sz="2250" i="1"/>
                            <m:t>𝑜</m:t>
                          </m:r>
                        </m:sub>
                      </m:sSub>
                      <m:r>
                        <m:rPr>
                          <m:aln/>
                        </m:rPr>
                        <a:rPr lang="en-US" sz="2250" i="1"/>
                        <m:t>=</m:t>
                      </m:r>
                      <m:sSub>
                        <m:sSubPr>
                          <m:ctrlPr>
                            <a:rPr lang="en-US" sz="2250" i="1"/>
                          </m:ctrlPr>
                        </m:sSubPr>
                        <m:e>
                          <m:r>
                            <a:rPr lang="en-US" sz="2250" i="1"/>
                            <m:t>𝜃</m:t>
                          </m:r>
                        </m:e>
                        <m:sub>
                          <m:r>
                            <a:rPr lang="en-US" sz="2250" i="1"/>
                            <m:t>𝑜</m:t>
                          </m:r>
                        </m:sub>
                      </m:sSub>
                      <m:r>
                        <a:rPr lang="en-US" sz="2250" i="1"/>
                        <m:t>−</m:t>
                      </m:r>
                      <m:r>
                        <a:rPr lang="en-US" sz="2250" i="1"/>
                        <m:t>𝛾</m:t>
                      </m:r>
                      <m:sSub>
                        <m:sSubPr>
                          <m:ctrlPr>
                            <a:rPr lang="en-US" sz="2250" i="1"/>
                          </m:ctrlPr>
                        </m:sSubPr>
                        <m:e>
                          <m:r>
                            <a:rPr lang="en-US" sz="2250"/>
                            <m:t>∇</m:t>
                          </m:r>
                        </m:e>
                        <m:sub>
                          <m:sSub>
                            <m:sSubPr>
                              <m:ctrlPr>
                                <a:rPr lang="en-US" sz="2250" i="1"/>
                              </m:ctrlPr>
                            </m:sSubPr>
                            <m:e>
                              <m:r>
                                <a:rPr lang="en-US" sz="2250" i="1"/>
                                <m:t>𝜃</m:t>
                              </m:r>
                            </m:e>
                            <m:sub>
                              <m:r>
                                <a:rPr lang="en-US" sz="2250" i="1"/>
                                <m:t>𝑜</m:t>
                              </m:r>
                            </m:sub>
                          </m:sSub>
                        </m:sub>
                      </m:sSub>
                      <m:r>
                        <a:rPr lang="en-US" sz="2250" i="1"/>
                        <m:t>𝜀</m:t>
                      </m:r>
                      <m:d>
                        <m:dPr>
                          <m:ctrlPr>
                            <a:rPr lang="en-US" sz="2250" i="1"/>
                          </m:ctrlPr>
                        </m:dPr>
                        <m:e>
                          <m:sSub>
                            <m:sSubPr>
                              <m:ctrlPr>
                                <a:rPr lang="en-US" sz="2250" i="1"/>
                              </m:ctrlPr>
                            </m:sSubPr>
                            <m:e>
                              <m:r>
                                <a:rPr lang="en-US" sz="2250" i="1"/>
                                <m:t>𝑦</m:t>
                              </m:r>
                            </m:e>
                            <m:sub>
                              <m:r>
                                <a:rPr lang="en-US" sz="2250" i="1"/>
                                <m:t>𝑜</m:t>
                              </m:r>
                            </m:sub>
                          </m:sSub>
                        </m:e>
                      </m:d>
                    </m:oMath>
                  </m:oMathPara>
                </a14:m>
                <a:endParaRPr lang="en-US" sz="2250" dirty="0"/>
              </a:p>
              <a:p>
                <a:pPr marL="0" indent="0">
                  <a:buNone/>
                </a:pPr>
                <a:endParaRPr lang="en-US" sz="225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123</a:t>
            </a:fld>
            <a:endParaRPr lang="en-US"/>
          </a:p>
        </p:txBody>
      </p:sp>
    </p:spTree>
    <p:extLst>
      <p:ext uri="{BB962C8B-B14F-4D97-AF65-F5344CB8AC3E}">
        <p14:creationId xmlns:p14="http://schemas.microsoft.com/office/powerpoint/2010/main" val="40076730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200" dirty="0"/>
                  <a:t>Where </a:t>
                </a:r>
                <a14:m>
                  <m:oMath xmlns:m="http://schemas.openxmlformats.org/officeDocument/2006/math">
                    <m:sSub>
                      <m:sSubPr>
                        <m:ctrlPr>
                          <a:rPr lang="en-US" sz="2200" i="1"/>
                        </m:ctrlPr>
                      </m:sSubPr>
                      <m:e>
                        <m:r>
                          <a:rPr lang="en-US" sz="2200"/>
                          <m:t>∇</m:t>
                        </m:r>
                      </m:e>
                      <m:sub>
                        <m:sSub>
                          <m:sSubPr>
                            <m:ctrlPr>
                              <a:rPr lang="en-US" sz="2200" i="1"/>
                            </m:ctrlPr>
                          </m:sSubPr>
                          <m:e>
                            <m:r>
                              <a:rPr lang="en-US" sz="2200" i="1"/>
                              <m:t>𝑤</m:t>
                            </m:r>
                          </m:e>
                          <m:sub>
                            <m:r>
                              <a:rPr lang="en-US" sz="2200" i="1"/>
                              <m:t>h𝑜</m:t>
                            </m:r>
                          </m:sub>
                        </m:sSub>
                      </m:sub>
                    </m:sSub>
                    <m:r>
                      <a:rPr lang="en-US" sz="2200" i="1"/>
                      <m:t>𝜀</m:t>
                    </m:r>
                    <m:d>
                      <m:dPr>
                        <m:ctrlPr>
                          <a:rPr lang="en-US" sz="2200" i="1"/>
                        </m:ctrlPr>
                      </m:dPr>
                      <m:e>
                        <m:sSub>
                          <m:sSubPr>
                            <m:ctrlPr>
                              <a:rPr lang="en-US" sz="2200" i="1"/>
                            </m:ctrlPr>
                          </m:sSubPr>
                          <m:e>
                            <m:r>
                              <a:rPr lang="en-US" sz="2200" i="1"/>
                              <m:t>𝑦</m:t>
                            </m:r>
                          </m:e>
                          <m:sub>
                            <m:r>
                              <a:rPr lang="en-US" sz="2200" i="1"/>
                              <m:t>𝑜</m:t>
                            </m:r>
                          </m:sub>
                        </m:sSub>
                      </m:e>
                    </m:d>
                  </m:oMath>
                </a14:m>
                <a:r>
                  <a:rPr lang="en-US" sz="2200" dirty="0"/>
                  <a:t> and </a:t>
                </a:r>
                <a14:m>
                  <m:oMath xmlns:m="http://schemas.openxmlformats.org/officeDocument/2006/math">
                    <m:sSub>
                      <m:sSubPr>
                        <m:ctrlPr>
                          <a:rPr lang="en-US" sz="2200" i="1"/>
                        </m:ctrlPr>
                      </m:sSubPr>
                      <m:e>
                        <m:r>
                          <a:rPr lang="en-US" sz="2200"/>
                          <m:t>∇</m:t>
                        </m:r>
                      </m:e>
                      <m:sub>
                        <m:sSub>
                          <m:sSubPr>
                            <m:ctrlPr>
                              <a:rPr lang="en-US" sz="2200" i="1"/>
                            </m:ctrlPr>
                          </m:sSubPr>
                          <m:e>
                            <m:r>
                              <a:rPr lang="en-US" sz="2200" i="1"/>
                              <m:t>𝜃</m:t>
                            </m:r>
                          </m:e>
                          <m:sub>
                            <m:r>
                              <a:rPr lang="en-US" sz="2200" i="1"/>
                              <m:t>𝑜</m:t>
                            </m:r>
                          </m:sub>
                        </m:sSub>
                      </m:sub>
                    </m:sSub>
                    <m:r>
                      <a:rPr lang="en-US" sz="2200" i="1"/>
                      <m:t>𝜀</m:t>
                    </m:r>
                    <m:d>
                      <m:dPr>
                        <m:ctrlPr>
                          <a:rPr lang="en-US" sz="2200" i="1"/>
                        </m:ctrlPr>
                      </m:dPr>
                      <m:e>
                        <m:sSub>
                          <m:sSubPr>
                            <m:ctrlPr>
                              <a:rPr lang="en-US" sz="2200" i="1"/>
                            </m:ctrlPr>
                          </m:sSubPr>
                          <m:e>
                            <m:r>
                              <a:rPr lang="en-US" sz="2200" i="1"/>
                              <m:t>𝑦</m:t>
                            </m:r>
                          </m:e>
                          <m:sub>
                            <m:r>
                              <a:rPr lang="en-US" sz="2200" i="1"/>
                              <m:t>𝑜</m:t>
                            </m:r>
                          </m:sub>
                        </m:sSub>
                      </m:e>
                    </m:d>
                  </m:oMath>
                </a14:m>
                <a:r>
                  <a:rPr lang="en-US" sz="2200" dirty="0"/>
                  <a:t> are gradients of output error function </a:t>
                </a:r>
                <a:r>
                  <a:rPr lang="en-US" sz="2200" i="1" dirty="0"/>
                  <a:t>ε</a:t>
                </a:r>
                <a:r>
                  <a:rPr lang="en-US" sz="2200" dirty="0"/>
                  <a:t>(</a:t>
                </a:r>
                <a:r>
                  <a:rPr lang="en-US" sz="2200" i="1" dirty="0" err="1"/>
                  <a:t>y</a:t>
                </a:r>
                <a:r>
                  <a:rPr lang="en-US" sz="2200" i="1" baseline="-25000" dirty="0" err="1"/>
                  <a:t>o</a:t>
                </a:r>
                <a:r>
                  <a:rPr lang="en-US" sz="2200" dirty="0"/>
                  <a:t>) with regard to weight parameter </a:t>
                </a:r>
                <a:r>
                  <a:rPr lang="en-US" sz="2200" i="1" dirty="0"/>
                  <a:t>w</a:t>
                </a:r>
                <a:r>
                  <a:rPr lang="en-US" sz="2200" i="1" baseline="-25000" dirty="0"/>
                  <a:t>ho</a:t>
                </a:r>
                <a:r>
                  <a:rPr lang="en-US" sz="2200" dirty="0"/>
                  <a:t> and bias parameter </a:t>
                </a:r>
                <a:r>
                  <a:rPr lang="en-US" sz="2200" i="1" dirty="0" err="1"/>
                  <a:t>θ</a:t>
                </a:r>
                <a:r>
                  <a:rPr lang="en-US" sz="2200" i="1" baseline="-25000" dirty="0" err="1"/>
                  <a:t>o</a:t>
                </a:r>
                <a:r>
                  <a:rPr lang="en-US" sz="2200" dirty="0"/>
                  <a:t>, respectively:</a:t>
                </a:r>
              </a:p>
              <a:p>
                <a:pPr marL="0" indent="0">
                  <a:buNone/>
                </a:pPr>
                <a14:m>
                  <m:oMathPara xmlns:m="http://schemas.openxmlformats.org/officeDocument/2006/math">
                    <m:oMathParaPr>
                      <m:jc m:val="centerGroup"/>
                    </m:oMathParaPr>
                    <m:oMath xmlns:m="http://schemas.openxmlformats.org/officeDocument/2006/math">
                      <m:sSub>
                        <m:sSubPr>
                          <m:ctrlPr>
                            <a:rPr lang="en-US" sz="2200" i="1"/>
                          </m:ctrlPr>
                        </m:sSubPr>
                        <m:e>
                          <m:r>
                            <a:rPr lang="en-US" sz="2200"/>
                            <m:t>∇</m:t>
                          </m:r>
                        </m:e>
                        <m:sub>
                          <m:sSub>
                            <m:sSubPr>
                              <m:ctrlPr>
                                <a:rPr lang="en-US" sz="2200" i="1"/>
                              </m:ctrlPr>
                            </m:sSubPr>
                            <m:e>
                              <m:r>
                                <a:rPr lang="en-US" sz="2200" i="1"/>
                                <m:t>𝑤</m:t>
                              </m:r>
                            </m:e>
                            <m:sub>
                              <m:r>
                                <a:rPr lang="en-US" sz="2200" i="1"/>
                                <m:t>h𝑜</m:t>
                              </m:r>
                            </m:sub>
                          </m:sSub>
                        </m:sub>
                      </m:sSub>
                      <m:r>
                        <a:rPr lang="en-US" sz="2200" i="1"/>
                        <m:t>𝜀</m:t>
                      </m:r>
                      <m:d>
                        <m:dPr>
                          <m:ctrlPr>
                            <a:rPr lang="en-US" sz="2200" i="1"/>
                          </m:ctrlPr>
                        </m:dPr>
                        <m:e>
                          <m:sSub>
                            <m:sSubPr>
                              <m:ctrlPr>
                                <a:rPr lang="en-US" sz="2200" i="1"/>
                              </m:ctrlPr>
                            </m:sSubPr>
                            <m:e>
                              <m:r>
                                <a:rPr lang="en-US" sz="2200" i="1"/>
                                <m:t>𝑦</m:t>
                              </m:r>
                            </m:e>
                            <m:sub>
                              <m:r>
                                <a:rPr lang="en-US" sz="2200" i="1"/>
                                <m:t>𝑜</m:t>
                              </m:r>
                            </m:sub>
                          </m:sSub>
                        </m:e>
                      </m:d>
                      <m:r>
                        <m:rPr>
                          <m:aln/>
                        </m:rPr>
                        <a:rPr lang="en-US" sz="2200" i="1"/>
                        <m:t>=</m:t>
                      </m:r>
                      <m:f>
                        <m:fPr>
                          <m:ctrlPr>
                            <a:rPr lang="en-US" sz="2200" i="1"/>
                          </m:ctrlPr>
                        </m:fPr>
                        <m:num>
                          <m:r>
                            <a:rPr lang="en-US" sz="2200" i="1"/>
                            <m:t>𝑑</m:t>
                          </m:r>
                          <m:r>
                            <a:rPr lang="en-US" sz="2200" i="1"/>
                            <m:t>𝜀</m:t>
                          </m:r>
                          <m:d>
                            <m:dPr>
                              <m:ctrlPr>
                                <a:rPr lang="en-US" sz="2200" i="1"/>
                              </m:ctrlPr>
                            </m:dPr>
                            <m:e>
                              <m:sSub>
                                <m:sSubPr>
                                  <m:ctrlPr>
                                    <a:rPr lang="en-US" sz="2200" i="1"/>
                                  </m:ctrlPr>
                                </m:sSubPr>
                                <m:e>
                                  <m:r>
                                    <a:rPr lang="en-US" sz="2200" i="1"/>
                                    <m:t>𝑦</m:t>
                                  </m:r>
                                </m:e>
                                <m:sub>
                                  <m:r>
                                    <a:rPr lang="en-US" sz="2200" i="1"/>
                                    <m:t>𝑜</m:t>
                                  </m:r>
                                </m:sub>
                              </m:sSub>
                            </m:e>
                          </m:d>
                        </m:num>
                        <m:den>
                          <m:r>
                            <a:rPr lang="en-US" sz="2200" i="1"/>
                            <m:t>𝑑</m:t>
                          </m:r>
                          <m:sSub>
                            <m:sSubPr>
                              <m:ctrlPr>
                                <a:rPr lang="en-US" sz="2200" i="1"/>
                              </m:ctrlPr>
                            </m:sSubPr>
                            <m:e>
                              <m:r>
                                <a:rPr lang="en-US" sz="2200" i="1"/>
                                <m:t>𝑤</m:t>
                              </m:r>
                            </m:e>
                            <m:sub>
                              <m:r>
                                <a:rPr lang="en-US" sz="2200" i="1"/>
                                <m:t>h𝑜</m:t>
                              </m:r>
                            </m:sub>
                          </m:sSub>
                        </m:den>
                      </m:f>
                    </m:oMath>
                    <m:oMath xmlns:m="http://schemas.openxmlformats.org/officeDocument/2006/math">
                      <m:sSub>
                        <m:sSubPr>
                          <m:ctrlPr>
                            <a:rPr lang="en-US" sz="2200" i="1"/>
                          </m:ctrlPr>
                        </m:sSubPr>
                        <m:e>
                          <m:r>
                            <a:rPr lang="en-US" sz="2200"/>
                            <m:t>∇</m:t>
                          </m:r>
                        </m:e>
                        <m:sub>
                          <m:sSub>
                            <m:sSubPr>
                              <m:ctrlPr>
                                <a:rPr lang="en-US" sz="2200" i="1"/>
                              </m:ctrlPr>
                            </m:sSubPr>
                            <m:e>
                              <m:r>
                                <a:rPr lang="en-US" sz="2200" i="1"/>
                                <m:t>𝜃</m:t>
                              </m:r>
                            </m:e>
                            <m:sub>
                              <m:r>
                                <a:rPr lang="en-US" sz="2200" i="1"/>
                                <m:t>𝑜</m:t>
                              </m:r>
                            </m:sub>
                          </m:sSub>
                        </m:sub>
                      </m:sSub>
                      <m:r>
                        <a:rPr lang="en-US" sz="2200" i="1"/>
                        <m:t>𝜀</m:t>
                      </m:r>
                      <m:d>
                        <m:dPr>
                          <m:ctrlPr>
                            <a:rPr lang="en-US" sz="2200" i="1"/>
                          </m:ctrlPr>
                        </m:dPr>
                        <m:e>
                          <m:sSub>
                            <m:sSubPr>
                              <m:ctrlPr>
                                <a:rPr lang="en-US" sz="2200" i="1"/>
                              </m:ctrlPr>
                            </m:sSubPr>
                            <m:e>
                              <m:r>
                                <a:rPr lang="en-US" sz="2200" i="1"/>
                                <m:t>𝑦</m:t>
                              </m:r>
                            </m:e>
                            <m:sub>
                              <m:r>
                                <a:rPr lang="en-US" sz="2200" i="1"/>
                                <m:t>𝑜</m:t>
                              </m:r>
                            </m:sub>
                          </m:sSub>
                        </m:e>
                      </m:d>
                      <m:r>
                        <m:rPr>
                          <m:aln/>
                        </m:rPr>
                        <a:rPr lang="en-US" sz="2200" i="1"/>
                        <m:t>=</m:t>
                      </m:r>
                      <m:f>
                        <m:fPr>
                          <m:ctrlPr>
                            <a:rPr lang="en-US" sz="2200" i="1"/>
                          </m:ctrlPr>
                        </m:fPr>
                        <m:num>
                          <m:r>
                            <a:rPr lang="en-US" sz="2200" i="1"/>
                            <m:t>𝑑</m:t>
                          </m:r>
                          <m:r>
                            <a:rPr lang="en-US" sz="2200" i="1"/>
                            <m:t>𝜀</m:t>
                          </m:r>
                          <m:d>
                            <m:dPr>
                              <m:ctrlPr>
                                <a:rPr lang="en-US" sz="2200" i="1"/>
                              </m:ctrlPr>
                            </m:dPr>
                            <m:e>
                              <m:sSub>
                                <m:sSubPr>
                                  <m:ctrlPr>
                                    <a:rPr lang="en-US" sz="2200" i="1"/>
                                  </m:ctrlPr>
                                </m:sSubPr>
                                <m:e>
                                  <m:r>
                                    <a:rPr lang="en-US" sz="2200" i="1"/>
                                    <m:t>𝑦</m:t>
                                  </m:r>
                                </m:e>
                                <m:sub>
                                  <m:r>
                                    <a:rPr lang="en-US" sz="2200" i="1"/>
                                    <m:t>𝑜</m:t>
                                  </m:r>
                                </m:sub>
                              </m:sSub>
                            </m:e>
                          </m:d>
                        </m:num>
                        <m:den>
                          <m:r>
                            <a:rPr lang="en-US" sz="2200" i="1"/>
                            <m:t>𝑑</m:t>
                          </m:r>
                          <m:sSub>
                            <m:sSubPr>
                              <m:ctrlPr>
                                <a:rPr lang="en-US" sz="2200" i="1"/>
                              </m:ctrlPr>
                            </m:sSubPr>
                            <m:e>
                              <m:r>
                                <a:rPr lang="en-US" sz="2200" i="1"/>
                                <m:t>𝜃</m:t>
                              </m:r>
                            </m:e>
                            <m:sub>
                              <m:r>
                                <a:rPr lang="en-US" sz="2200" i="1"/>
                                <m:t>𝑜</m:t>
                              </m:r>
                            </m:sub>
                          </m:sSub>
                        </m:den>
                      </m:f>
                    </m:oMath>
                  </m:oMathPara>
                </a14:m>
                <a:endParaRPr lang="en-US" sz="2200" dirty="0"/>
              </a:p>
              <a:p>
                <a:pPr marL="0" indent="0">
                  <a:buNone/>
                </a:pPr>
                <a:r>
                  <a:rPr lang="en-US" sz="2200" dirty="0"/>
                  <a:t>It is not difficult to calculate these gradients. Due to chain rule of derivative and propagation rule</a:t>
                </a:r>
              </a:p>
              <a:p>
                <a:pPr marL="0" indent="0">
                  <a:buNone/>
                </a:pPr>
                <a14:m>
                  <m:oMathPara xmlns:m="http://schemas.openxmlformats.org/officeDocument/2006/math">
                    <m:oMathParaPr>
                      <m:jc m:val="centerGroup"/>
                    </m:oMathParaPr>
                    <m:oMath xmlns:m="http://schemas.openxmlformats.org/officeDocument/2006/math">
                      <m:sSub>
                        <m:sSubPr>
                          <m:ctrlPr>
                            <a:rPr lang="en-US" sz="2200" i="1"/>
                          </m:ctrlPr>
                        </m:sSubPr>
                        <m:e>
                          <m:r>
                            <a:rPr lang="en-US" sz="2200" i="1"/>
                            <m:t>𝑦</m:t>
                          </m:r>
                        </m:e>
                        <m:sub>
                          <m:r>
                            <a:rPr lang="en-US" sz="2200" i="1"/>
                            <m:t>𝑜</m:t>
                          </m:r>
                        </m:sub>
                      </m:sSub>
                      <m:r>
                        <a:rPr lang="en-US" sz="2200" i="1"/>
                        <m:t>=</m:t>
                      </m:r>
                      <m:r>
                        <a:rPr lang="en-US" sz="2200" i="1"/>
                        <m:t>𝑓</m:t>
                      </m:r>
                      <m:d>
                        <m:dPr>
                          <m:ctrlPr>
                            <a:rPr lang="en-US" sz="2200" i="1"/>
                          </m:ctrlPr>
                        </m:dPr>
                        <m:e>
                          <m:sSub>
                            <m:sSubPr>
                              <m:ctrlPr>
                                <a:rPr lang="en-US" sz="2200" i="1"/>
                              </m:ctrlPr>
                            </m:sSubPr>
                            <m:e>
                              <m:r>
                                <a:rPr lang="en-US" sz="2200" i="1"/>
                                <m:t>𝑥</m:t>
                              </m:r>
                            </m:e>
                            <m:sub>
                              <m:r>
                                <a:rPr lang="en-US" sz="2200" i="1"/>
                                <m:t>𝑜</m:t>
                              </m:r>
                            </m:sub>
                          </m:sSub>
                          <m:r>
                            <a:rPr lang="en-US" sz="2200" i="1"/>
                            <m:t>=</m:t>
                          </m:r>
                          <m:nary>
                            <m:naryPr>
                              <m:chr m:val="∑"/>
                              <m:limLoc m:val="undOvr"/>
                              <m:supHide m:val="on"/>
                              <m:ctrlPr>
                                <a:rPr lang="en-US" sz="2200" i="1"/>
                              </m:ctrlPr>
                            </m:naryPr>
                            <m:sub>
                              <m:r>
                                <a:rPr lang="en-US" sz="2200" i="1"/>
                                <m:t>h</m:t>
                              </m:r>
                            </m:sub>
                            <m:sup/>
                            <m:e>
                              <m:sSub>
                                <m:sSubPr>
                                  <m:ctrlPr>
                                    <a:rPr lang="en-US" sz="2200" i="1"/>
                                  </m:ctrlPr>
                                </m:sSubPr>
                                <m:e>
                                  <m:r>
                                    <a:rPr lang="en-US" sz="2200" i="1"/>
                                    <m:t>𝑤</m:t>
                                  </m:r>
                                </m:e>
                                <m:sub>
                                  <m:r>
                                    <a:rPr lang="en-US" sz="2200" i="1"/>
                                    <m:t>h𝑜</m:t>
                                  </m:r>
                                </m:sub>
                              </m:sSub>
                              <m:sSub>
                                <m:sSubPr>
                                  <m:ctrlPr>
                                    <a:rPr lang="en-US" sz="2200" i="1"/>
                                  </m:ctrlPr>
                                </m:sSubPr>
                                <m:e>
                                  <m:r>
                                    <a:rPr lang="en-US" sz="2200" i="1"/>
                                    <m:t>𝑦</m:t>
                                  </m:r>
                                </m:e>
                                <m:sub>
                                  <m:r>
                                    <a:rPr lang="en-US" sz="2200" i="1"/>
                                    <m:t>h</m:t>
                                  </m:r>
                                </m:sub>
                              </m:sSub>
                            </m:e>
                          </m:nary>
                          <m:r>
                            <a:rPr lang="en-US" sz="2200" i="1"/>
                            <m:t>+</m:t>
                          </m:r>
                          <m:sSub>
                            <m:sSubPr>
                              <m:ctrlPr>
                                <a:rPr lang="en-US" sz="2200" i="1"/>
                              </m:ctrlPr>
                            </m:sSubPr>
                            <m:e>
                              <m:r>
                                <a:rPr lang="en-US" sz="2200" i="1"/>
                                <m:t>𝜃</m:t>
                              </m:r>
                            </m:e>
                            <m:sub>
                              <m:r>
                                <a:rPr lang="en-US" sz="2200" i="1"/>
                                <m:t>𝑜</m:t>
                              </m:r>
                            </m:sub>
                          </m:sSub>
                        </m:e>
                      </m:d>
                    </m:oMath>
                  </m:oMathPara>
                </a14:m>
                <a:endParaRPr lang="en-US" sz="2200" dirty="0"/>
              </a:p>
              <a:p>
                <a:pPr marL="0" indent="0">
                  <a:buNone/>
                </a:pPr>
                <a:r>
                  <a:rPr lang="en-US" sz="2200" dirty="0"/>
                  <a:t>We have:</a:t>
                </a:r>
              </a:p>
              <a:p>
                <a:pPr marL="0" indent="0">
                  <a:buNone/>
                </a:pPr>
                <a14:m>
                  <m:oMathPara xmlns:m="http://schemas.openxmlformats.org/officeDocument/2006/math">
                    <m:oMathParaPr>
                      <m:jc m:val="centerGroup"/>
                    </m:oMathParaPr>
                    <m:oMath xmlns:m="http://schemas.openxmlformats.org/officeDocument/2006/math">
                      <m:sSub>
                        <m:sSubPr>
                          <m:ctrlPr>
                            <a:rPr lang="en-US" sz="2200" i="1"/>
                          </m:ctrlPr>
                        </m:sSubPr>
                        <m:e>
                          <m:r>
                            <a:rPr lang="en-US" sz="2200"/>
                            <m:t>∇</m:t>
                          </m:r>
                        </m:e>
                        <m:sub>
                          <m:sSub>
                            <m:sSubPr>
                              <m:ctrlPr>
                                <a:rPr lang="en-US" sz="2200" i="1"/>
                              </m:ctrlPr>
                            </m:sSubPr>
                            <m:e>
                              <m:r>
                                <a:rPr lang="en-US" sz="2200" i="1"/>
                                <m:t>𝑤</m:t>
                              </m:r>
                            </m:e>
                            <m:sub>
                              <m:r>
                                <a:rPr lang="en-US" sz="2200" i="1"/>
                                <m:t>h𝑜</m:t>
                              </m:r>
                            </m:sub>
                          </m:sSub>
                        </m:sub>
                      </m:sSub>
                      <m:r>
                        <a:rPr lang="en-US" sz="2200" i="1"/>
                        <m:t>𝜀</m:t>
                      </m:r>
                      <m:d>
                        <m:dPr>
                          <m:ctrlPr>
                            <a:rPr lang="en-US" sz="2200" i="1"/>
                          </m:ctrlPr>
                        </m:dPr>
                        <m:e>
                          <m:sSub>
                            <m:sSubPr>
                              <m:ctrlPr>
                                <a:rPr lang="en-US" sz="2200" i="1"/>
                              </m:ctrlPr>
                            </m:sSubPr>
                            <m:e>
                              <m:r>
                                <a:rPr lang="en-US" sz="2200" i="1"/>
                                <m:t>𝑦</m:t>
                              </m:r>
                            </m:e>
                            <m:sub>
                              <m:r>
                                <a:rPr lang="en-US" sz="2200" i="1"/>
                                <m:t>𝑜</m:t>
                              </m:r>
                            </m:sub>
                          </m:sSub>
                        </m:e>
                      </m:d>
                      <m:r>
                        <m:rPr>
                          <m:aln/>
                        </m:rPr>
                        <a:rPr lang="en-US" sz="2200" i="1"/>
                        <m:t>=</m:t>
                      </m:r>
                      <m:f>
                        <m:fPr>
                          <m:ctrlPr>
                            <a:rPr lang="en-US" sz="2200" i="1"/>
                          </m:ctrlPr>
                        </m:fPr>
                        <m:num>
                          <m:r>
                            <a:rPr lang="en-US" sz="2200" i="1"/>
                            <m:t>𝑑</m:t>
                          </m:r>
                          <m:r>
                            <a:rPr lang="en-US" sz="2200" i="1"/>
                            <m:t>𝜀</m:t>
                          </m:r>
                          <m:d>
                            <m:dPr>
                              <m:ctrlPr>
                                <a:rPr lang="en-US" sz="2200" i="1"/>
                              </m:ctrlPr>
                            </m:dPr>
                            <m:e>
                              <m:sSub>
                                <m:sSubPr>
                                  <m:ctrlPr>
                                    <a:rPr lang="en-US" sz="2200" i="1"/>
                                  </m:ctrlPr>
                                </m:sSubPr>
                                <m:e>
                                  <m:r>
                                    <a:rPr lang="en-US" sz="2200" i="1"/>
                                    <m:t>𝑦</m:t>
                                  </m:r>
                                </m:e>
                                <m:sub>
                                  <m:r>
                                    <a:rPr lang="en-US" sz="2200" i="1"/>
                                    <m:t>𝑜</m:t>
                                  </m:r>
                                </m:sub>
                              </m:sSub>
                            </m:e>
                          </m:d>
                        </m:num>
                        <m:den>
                          <m:r>
                            <a:rPr lang="en-US" sz="2200" i="1"/>
                            <m:t>𝑑</m:t>
                          </m:r>
                          <m:sSub>
                            <m:sSubPr>
                              <m:ctrlPr>
                                <a:rPr lang="en-US" sz="2200" i="1"/>
                              </m:ctrlPr>
                            </m:sSubPr>
                            <m:e>
                              <m:r>
                                <a:rPr lang="en-US" sz="2200" i="1"/>
                                <m:t>𝑤</m:t>
                              </m:r>
                            </m:e>
                            <m:sub>
                              <m:r>
                                <a:rPr lang="en-US" sz="2200" i="1"/>
                                <m:t>h𝑜</m:t>
                              </m:r>
                            </m:sub>
                          </m:sSub>
                        </m:den>
                      </m:f>
                      <m:r>
                        <a:rPr lang="en-US" sz="2200" i="1"/>
                        <m:t>=</m:t>
                      </m:r>
                      <m:f>
                        <m:fPr>
                          <m:ctrlPr>
                            <a:rPr lang="en-US" sz="2200" i="1"/>
                          </m:ctrlPr>
                        </m:fPr>
                        <m:num>
                          <m:r>
                            <a:rPr lang="en-US" sz="2200" i="1"/>
                            <m:t>𝑑</m:t>
                          </m:r>
                          <m:r>
                            <a:rPr lang="en-US" sz="2200" i="1"/>
                            <m:t>𝜀</m:t>
                          </m:r>
                          <m:d>
                            <m:dPr>
                              <m:ctrlPr>
                                <a:rPr lang="en-US" sz="2200" i="1"/>
                              </m:ctrlPr>
                            </m:dPr>
                            <m:e>
                              <m:sSub>
                                <m:sSubPr>
                                  <m:ctrlPr>
                                    <a:rPr lang="en-US" sz="2200" i="1"/>
                                  </m:ctrlPr>
                                </m:sSubPr>
                                <m:e>
                                  <m:r>
                                    <a:rPr lang="en-US" sz="2200" i="1"/>
                                    <m:t>𝑦</m:t>
                                  </m:r>
                                </m:e>
                                <m:sub>
                                  <m:r>
                                    <a:rPr lang="en-US" sz="2200" i="1"/>
                                    <m:t>𝑜</m:t>
                                  </m:r>
                                </m:sub>
                              </m:sSub>
                            </m:e>
                          </m:d>
                        </m:num>
                        <m:den>
                          <m:r>
                            <a:rPr lang="en-US" sz="2200" i="1"/>
                            <m:t>𝑑</m:t>
                          </m:r>
                          <m:sSub>
                            <m:sSubPr>
                              <m:ctrlPr>
                                <a:rPr lang="en-US" sz="2200" i="1"/>
                              </m:ctrlPr>
                            </m:sSubPr>
                            <m:e>
                              <m:r>
                                <a:rPr lang="en-US" sz="2200" i="1"/>
                                <m:t>𝑦</m:t>
                              </m:r>
                            </m:e>
                            <m:sub>
                              <m:r>
                                <a:rPr lang="en-US" sz="2200" i="1"/>
                                <m:t>𝑜</m:t>
                              </m:r>
                            </m:sub>
                          </m:sSub>
                        </m:den>
                      </m:f>
                      <m:f>
                        <m:fPr>
                          <m:ctrlPr>
                            <a:rPr lang="en-US" sz="2200" i="1"/>
                          </m:ctrlPr>
                        </m:fPr>
                        <m:num>
                          <m:r>
                            <a:rPr lang="en-US" sz="2200" i="1"/>
                            <m:t>𝑑</m:t>
                          </m:r>
                          <m:sSub>
                            <m:sSubPr>
                              <m:ctrlPr>
                                <a:rPr lang="en-US" sz="2200" i="1"/>
                              </m:ctrlPr>
                            </m:sSubPr>
                            <m:e>
                              <m:r>
                                <a:rPr lang="en-US" sz="2200" i="1"/>
                                <m:t>𝑦</m:t>
                              </m:r>
                            </m:e>
                            <m:sub>
                              <m:r>
                                <a:rPr lang="en-US" sz="2200" i="1"/>
                                <m:t>𝑜</m:t>
                              </m:r>
                            </m:sub>
                          </m:sSub>
                        </m:num>
                        <m:den>
                          <m:r>
                            <a:rPr lang="en-US" sz="2200" i="1"/>
                            <m:t>𝑑</m:t>
                          </m:r>
                          <m:sSub>
                            <m:sSubPr>
                              <m:ctrlPr>
                                <a:rPr lang="en-US" sz="2200" i="1"/>
                              </m:ctrlPr>
                            </m:sSubPr>
                            <m:e>
                              <m:r>
                                <a:rPr lang="en-US" sz="2200" i="1"/>
                                <m:t>𝑥</m:t>
                              </m:r>
                            </m:e>
                            <m:sub>
                              <m:r>
                                <a:rPr lang="en-US" sz="2200" i="1"/>
                                <m:t>𝑜</m:t>
                              </m:r>
                            </m:sub>
                          </m:sSub>
                        </m:den>
                      </m:f>
                      <m:f>
                        <m:fPr>
                          <m:ctrlPr>
                            <a:rPr lang="en-US" sz="2200" i="1"/>
                          </m:ctrlPr>
                        </m:fPr>
                        <m:num>
                          <m:r>
                            <a:rPr lang="en-US" sz="2200" i="1"/>
                            <m:t>𝑑</m:t>
                          </m:r>
                          <m:sSub>
                            <m:sSubPr>
                              <m:ctrlPr>
                                <a:rPr lang="en-US" sz="2200" i="1"/>
                              </m:ctrlPr>
                            </m:sSubPr>
                            <m:e>
                              <m:r>
                                <a:rPr lang="en-US" sz="2200" i="1"/>
                                <m:t>𝑥</m:t>
                              </m:r>
                            </m:e>
                            <m:sub>
                              <m:r>
                                <a:rPr lang="en-US" sz="2200" i="1"/>
                                <m:t>𝑜</m:t>
                              </m:r>
                            </m:sub>
                          </m:sSub>
                        </m:num>
                        <m:den>
                          <m:r>
                            <a:rPr lang="en-US" sz="2200" i="1"/>
                            <m:t>𝑑</m:t>
                          </m:r>
                          <m:sSub>
                            <m:sSubPr>
                              <m:ctrlPr>
                                <a:rPr lang="en-US" sz="2200" i="1"/>
                              </m:ctrlPr>
                            </m:sSubPr>
                            <m:e>
                              <m:r>
                                <a:rPr lang="en-US" sz="2200" i="1"/>
                                <m:t>𝑤</m:t>
                              </m:r>
                            </m:e>
                            <m:sub>
                              <m:r>
                                <a:rPr lang="en-US" sz="2200" i="1"/>
                                <m:t>h𝑜</m:t>
                              </m:r>
                            </m:sub>
                          </m:sSub>
                        </m:den>
                      </m:f>
                      <m:r>
                        <a:rPr lang="en-US" sz="2200" i="1"/>
                        <m:t>=</m:t>
                      </m:r>
                      <m:d>
                        <m:dPr>
                          <m:ctrlPr>
                            <a:rPr lang="en-US" sz="2200" i="1"/>
                          </m:ctrlPr>
                        </m:dPr>
                        <m:e>
                          <m:sSub>
                            <m:sSubPr>
                              <m:ctrlPr>
                                <a:rPr lang="en-US" sz="2200" i="1"/>
                              </m:ctrlPr>
                            </m:sSubPr>
                            <m:e>
                              <m:r>
                                <a:rPr lang="en-US" sz="2200" i="1"/>
                                <m:t>𝑦</m:t>
                              </m:r>
                            </m:e>
                            <m:sub>
                              <m:r>
                                <a:rPr lang="en-US" sz="2200" i="1"/>
                                <m:t>𝑜</m:t>
                              </m:r>
                            </m:sub>
                          </m:sSub>
                          <m:r>
                            <a:rPr lang="en-US" sz="2200" i="1"/>
                            <m:t>−</m:t>
                          </m:r>
                          <m:sSub>
                            <m:sSubPr>
                              <m:ctrlPr>
                                <a:rPr lang="en-US" sz="2200" i="1"/>
                              </m:ctrlPr>
                            </m:sSubPr>
                            <m:e>
                              <m:r>
                                <a:rPr lang="en-US" sz="2200" i="1"/>
                                <m:t>𝑣</m:t>
                              </m:r>
                            </m:e>
                            <m:sub>
                              <m:r>
                                <a:rPr lang="en-US" sz="2200" i="1"/>
                                <m:t>𝑜</m:t>
                              </m:r>
                            </m:sub>
                          </m:sSub>
                        </m:e>
                      </m:d>
                      <m:sSup>
                        <m:sSupPr>
                          <m:ctrlPr>
                            <a:rPr lang="en-US" sz="2200" i="1"/>
                          </m:ctrlPr>
                        </m:sSupPr>
                        <m:e>
                          <m:r>
                            <a:rPr lang="en-US" sz="2200" i="1"/>
                            <m:t>𝑓</m:t>
                          </m:r>
                        </m:e>
                        <m:sup>
                          <m:r>
                            <a:rPr lang="en-US" sz="2200" i="1"/>
                            <m:t>′</m:t>
                          </m:r>
                        </m:sup>
                      </m:sSup>
                      <m:d>
                        <m:dPr>
                          <m:ctrlPr>
                            <a:rPr lang="en-US" sz="2200" i="1"/>
                          </m:ctrlPr>
                        </m:dPr>
                        <m:e>
                          <m:sSub>
                            <m:sSubPr>
                              <m:ctrlPr>
                                <a:rPr lang="en-US" sz="2200" i="1"/>
                              </m:ctrlPr>
                            </m:sSubPr>
                            <m:e>
                              <m:r>
                                <a:rPr lang="en-US" sz="2200" i="1"/>
                                <m:t>𝑥</m:t>
                              </m:r>
                            </m:e>
                            <m:sub>
                              <m:r>
                                <a:rPr lang="en-US" sz="2200" i="1"/>
                                <m:t>𝑜</m:t>
                              </m:r>
                            </m:sub>
                          </m:sSub>
                        </m:e>
                      </m:d>
                      <m:sSub>
                        <m:sSubPr>
                          <m:ctrlPr>
                            <a:rPr lang="en-US" sz="2200" i="1"/>
                          </m:ctrlPr>
                        </m:sSubPr>
                        <m:e>
                          <m:r>
                            <a:rPr lang="en-US" sz="2200" i="1"/>
                            <m:t>𝑦</m:t>
                          </m:r>
                        </m:e>
                        <m:sub>
                          <m:r>
                            <a:rPr lang="en-US" sz="2200" i="1"/>
                            <m:t>h</m:t>
                          </m:r>
                        </m:sub>
                      </m:sSub>
                    </m:oMath>
                    <m:oMath xmlns:m="http://schemas.openxmlformats.org/officeDocument/2006/math">
                      <m:sSub>
                        <m:sSubPr>
                          <m:ctrlPr>
                            <a:rPr lang="en-US" sz="2200" i="1"/>
                          </m:ctrlPr>
                        </m:sSubPr>
                        <m:e>
                          <m:r>
                            <a:rPr lang="en-US" sz="2200"/>
                            <m:t>∇</m:t>
                          </m:r>
                        </m:e>
                        <m:sub>
                          <m:sSub>
                            <m:sSubPr>
                              <m:ctrlPr>
                                <a:rPr lang="en-US" sz="2200" i="1"/>
                              </m:ctrlPr>
                            </m:sSubPr>
                            <m:e>
                              <m:r>
                                <a:rPr lang="en-US" sz="2200" i="1"/>
                                <m:t>𝜃</m:t>
                              </m:r>
                            </m:e>
                            <m:sub>
                              <m:r>
                                <a:rPr lang="en-US" sz="2200" i="1"/>
                                <m:t>𝑜</m:t>
                              </m:r>
                            </m:sub>
                          </m:sSub>
                        </m:sub>
                      </m:sSub>
                      <m:r>
                        <a:rPr lang="en-US" sz="2200" i="1"/>
                        <m:t>𝜀</m:t>
                      </m:r>
                      <m:d>
                        <m:dPr>
                          <m:ctrlPr>
                            <a:rPr lang="en-US" sz="2200" i="1"/>
                          </m:ctrlPr>
                        </m:dPr>
                        <m:e>
                          <m:sSub>
                            <m:sSubPr>
                              <m:ctrlPr>
                                <a:rPr lang="en-US" sz="2200" i="1"/>
                              </m:ctrlPr>
                            </m:sSubPr>
                            <m:e>
                              <m:r>
                                <a:rPr lang="en-US" sz="2200" i="1"/>
                                <m:t>𝑦</m:t>
                              </m:r>
                            </m:e>
                            <m:sub>
                              <m:r>
                                <a:rPr lang="en-US" sz="2200" i="1"/>
                                <m:t>𝑜</m:t>
                              </m:r>
                            </m:sub>
                          </m:sSub>
                        </m:e>
                      </m:d>
                      <m:r>
                        <m:rPr>
                          <m:aln/>
                        </m:rPr>
                        <a:rPr lang="en-US" sz="2200" i="1"/>
                        <m:t>=</m:t>
                      </m:r>
                      <m:f>
                        <m:fPr>
                          <m:ctrlPr>
                            <a:rPr lang="en-US" sz="2200" i="1"/>
                          </m:ctrlPr>
                        </m:fPr>
                        <m:num>
                          <m:r>
                            <a:rPr lang="en-US" sz="2200" i="1"/>
                            <m:t>𝑑</m:t>
                          </m:r>
                          <m:r>
                            <a:rPr lang="en-US" sz="2200" i="1"/>
                            <m:t>𝜀</m:t>
                          </m:r>
                          <m:d>
                            <m:dPr>
                              <m:ctrlPr>
                                <a:rPr lang="en-US" sz="2200" i="1"/>
                              </m:ctrlPr>
                            </m:dPr>
                            <m:e>
                              <m:sSub>
                                <m:sSubPr>
                                  <m:ctrlPr>
                                    <a:rPr lang="en-US" sz="2200" i="1"/>
                                  </m:ctrlPr>
                                </m:sSubPr>
                                <m:e>
                                  <m:r>
                                    <a:rPr lang="en-US" sz="2200" i="1"/>
                                    <m:t>𝑦</m:t>
                                  </m:r>
                                </m:e>
                                <m:sub>
                                  <m:r>
                                    <a:rPr lang="en-US" sz="2200" i="1"/>
                                    <m:t>𝑜</m:t>
                                  </m:r>
                                </m:sub>
                              </m:sSub>
                            </m:e>
                          </m:d>
                        </m:num>
                        <m:den>
                          <m:r>
                            <a:rPr lang="en-US" sz="2200" i="1"/>
                            <m:t>𝑑</m:t>
                          </m:r>
                          <m:sSub>
                            <m:sSubPr>
                              <m:ctrlPr>
                                <a:rPr lang="en-US" sz="2200" i="1"/>
                              </m:ctrlPr>
                            </m:sSubPr>
                            <m:e>
                              <m:r>
                                <a:rPr lang="en-US" sz="2200" i="1"/>
                                <m:t>𝜃</m:t>
                              </m:r>
                            </m:e>
                            <m:sub>
                              <m:r>
                                <a:rPr lang="en-US" sz="2200" i="1"/>
                                <m:t>𝑜</m:t>
                              </m:r>
                            </m:sub>
                          </m:sSub>
                        </m:den>
                      </m:f>
                      <m:r>
                        <a:rPr lang="en-US" sz="2200" i="1"/>
                        <m:t>=</m:t>
                      </m:r>
                      <m:f>
                        <m:fPr>
                          <m:ctrlPr>
                            <a:rPr lang="en-US" sz="2200" i="1"/>
                          </m:ctrlPr>
                        </m:fPr>
                        <m:num>
                          <m:r>
                            <a:rPr lang="en-US" sz="2200" i="1"/>
                            <m:t>𝑑</m:t>
                          </m:r>
                          <m:r>
                            <a:rPr lang="en-US" sz="2200" i="1"/>
                            <m:t>𝜀</m:t>
                          </m:r>
                          <m:d>
                            <m:dPr>
                              <m:ctrlPr>
                                <a:rPr lang="en-US" sz="2200" i="1"/>
                              </m:ctrlPr>
                            </m:dPr>
                            <m:e>
                              <m:sSub>
                                <m:sSubPr>
                                  <m:ctrlPr>
                                    <a:rPr lang="en-US" sz="2200" i="1"/>
                                  </m:ctrlPr>
                                </m:sSubPr>
                                <m:e>
                                  <m:r>
                                    <a:rPr lang="en-US" sz="2200" i="1"/>
                                    <m:t>𝑦</m:t>
                                  </m:r>
                                </m:e>
                                <m:sub>
                                  <m:r>
                                    <a:rPr lang="en-US" sz="2200" i="1"/>
                                    <m:t>𝑜</m:t>
                                  </m:r>
                                </m:sub>
                              </m:sSub>
                            </m:e>
                          </m:d>
                        </m:num>
                        <m:den>
                          <m:r>
                            <a:rPr lang="en-US" sz="2200" i="1"/>
                            <m:t>𝑑</m:t>
                          </m:r>
                          <m:sSub>
                            <m:sSubPr>
                              <m:ctrlPr>
                                <a:rPr lang="en-US" sz="2200" i="1"/>
                              </m:ctrlPr>
                            </m:sSubPr>
                            <m:e>
                              <m:r>
                                <a:rPr lang="en-US" sz="2200" i="1"/>
                                <m:t>𝑦</m:t>
                              </m:r>
                            </m:e>
                            <m:sub>
                              <m:r>
                                <a:rPr lang="en-US" sz="2200" i="1"/>
                                <m:t>𝑜</m:t>
                              </m:r>
                            </m:sub>
                          </m:sSub>
                        </m:den>
                      </m:f>
                      <m:f>
                        <m:fPr>
                          <m:ctrlPr>
                            <a:rPr lang="en-US" sz="2200" i="1"/>
                          </m:ctrlPr>
                        </m:fPr>
                        <m:num>
                          <m:r>
                            <a:rPr lang="en-US" sz="2200" i="1"/>
                            <m:t>𝑑</m:t>
                          </m:r>
                          <m:sSub>
                            <m:sSubPr>
                              <m:ctrlPr>
                                <a:rPr lang="en-US" sz="2200" i="1"/>
                              </m:ctrlPr>
                            </m:sSubPr>
                            <m:e>
                              <m:r>
                                <a:rPr lang="en-US" sz="2200" i="1"/>
                                <m:t>𝑦</m:t>
                              </m:r>
                            </m:e>
                            <m:sub>
                              <m:r>
                                <a:rPr lang="en-US" sz="2200" i="1"/>
                                <m:t>𝑜</m:t>
                              </m:r>
                            </m:sub>
                          </m:sSub>
                        </m:num>
                        <m:den>
                          <m:r>
                            <a:rPr lang="en-US" sz="2200" i="1"/>
                            <m:t>𝑑</m:t>
                          </m:r>
                          <m:sSub>
                            <m:sSubPr>
                              <m:ctrlPr>
                                <a:rPr lang="en-US" sz="2200" i="1"/>
                              </m:ctrlPr>
                            </m:sSubPr>
                            <m:e>
                              <m:r>
                                <a:rPr lang="en-US" sz="2200" i="1"/>
                                <m:t>𝑥</m:t>
                              </m:r>
                            </m:e>
                            <m:sub>
                              <m:r>
                                <a:rPr lang="en-US" sz="2200" i="1"/>
                                <m:t>𝑜</m:t>
                              </m:r>
                            </m:sub>
                          </m:sSub>
                        </m:den>
                      </m:f>
                      <m:f>
                        <m:fPr>
                          <m:ctrlPr>
                            <a:rPr lang="en-US" sz="2200" i="1"/>
                          </m:ctrlPr>
                        </m:fPr>
                        <m:num>
                          <m:r>
                            <a:rPr lang="en-US" sz="2200" i="1"/>
                            <m:t>𝑑</m:t>
                          </m:r>
                          <m:sSub>
                            <m:sSubPr>
                              <m:ctrlPr>
                                <a:rPr lang="en-US" sz="2200" i="1"/>
                              </m:ctrlPr>
                            </m:sSubPr>
                            <m:e>
                              <m:r>
                                <a:rPr lang="en-US" sz="2200" i="1"/>
                                <m:t>𝑥</m:t>
                              </m:r>
                            </m:e>
                            <m:sub>
                              <m:r>
                                <a:rPr lang="en-US" sz="2200" i="1"/>
                                <m:t>𝑜</m:t>
                              </m:r>
                            </m:sub>
                          </m:sSub>
                        </m:num>
                        <m:den>
                          <m:r>
                            <a:rPr lang="en-US" sz="2200" i="1"/>
                            <m:t>𝑑</m:t>
                          </m:r>
                          <m:sSub>
                            <m:sSubPr>
                              <m:ctrlPr>
                                <a:rPr lang="en-US" sz="2200" i="1"/>
                              </m:ctrlPr>
                            </m:sSubPr>
                            <m:e>
                              <m:r>
                                <a:rPr lang="en-US" sz="2200" i="1"/>
                                <m:t>𝜃</m:t>
                              </m:r>
                            </m:e>
                            <m:sub>
                              <m:r>
                                <a:rPr lang="en-US" sz="2200" i="1"/>
                                <m:t>𝑜</m:t>
                              </m:r>
                            </m:sub>
                          </m:sSub>
                        </m:den>
                      </m:f>
                      <m:r>
                        <a:rPr lang="en-US" sz="2200" i="1"/>
                        <m:t>=</m:t>
                      </m:r>
                      <m:d>
                        <m:dPr>
                          <m:ctrlPr>
                            <a:rPr lang="en-US" sz="2200" i="1"/>
                          </m:ctrlPr>
                        </m:dPr>
                        <m:e>
                          <m:sSub>
                            <m:sSubPr>
                              <m:ctrlPr>
                                <a:rPr lang="en-US" sz="2200" i="1"/>
                              </m:ctrlPr>
                            </m:sSubPr>
                            <m:e>
                              <m:r>
                                <a:rPr lang="en-US" sz="2200" i="1"/>
                                <m:t>𝑦</m:t>
                              </m:r>
                            </m:e>
                            <m:sub>
                              <m:r>
                                <a:rPr lang="en-US" sz="2200" i="1"/>
                                <m:t>𝑜</m:t>
                              </m:r>
                            </m:sub>
                          </m:sSub>
                          <m:r>
                            <a:rPr lang="en-US" sz="2200" i="1"/>
                            <m:t>−</m:t>
                          </m:r>
                          <m:sSub>
                            <m:sSubPr>
                              <m:ctrlPr>
                                <a:rPr lang="en-US" sz="2200" i="1"/>
                              </m:ctrlPr>
                            </m:sSubPr>
                            <m:e>
                              <m:r>
                                <a:rPr lang="en-US" sz="2200" i="1"/>
                                <m:t>𝑣</m:t>
                              </m:r>
                            </m:e>
                            <m:sub>
                              <m:r>
                                <a:rPr lang="en-US" sz="2200" i="1"/>
                                <m:t>𝑜</m:t>
                              </m:r>
                            </m:sub>
                          </m:sSub>
                        </m:e>
                      </m:d>
                      <m:sSup>
                        <m:sSupPr>
                          <m:ctrlPr>
                            <a:rPr lang="en-US" sz="2200" i="1"/>
                          </m:ctrlPr>
                        </m:sSupPr>
                        <m:e>
                          <m:r>
                            <a:rPr lang="en-US" sz="2200" i="1"/>
                            <m:t>𝑓</m:t>
                          </m:r>
                        </m:e>
                        <m:sup>
                          <m:r>
                            <a:rPr lang="en-US" sz="2200" i="1"/>
                            <m:t>′</m:t>
                          </m:r>
                        </m:sup>
                      </m:sSup>
                      <m:d>
                        <m:dPr>
                          <m:ctrlPr>
                            <a:rPr lang="en-US" sz="2200" i="1"/>
                          </m:ctrlPr>
                        </m:dPr>
                        <m:e>
                          <m:sSub>
                            <m:sSubPr>
                              <m:ctrlPr>
                                <a:rPr lang="en-US" sz="2200" i="1"/>
                              </m:ctrlPr>
                            </m:sSubPr>
                            <m:e>
                              <m:r>
                                <a:rPr lang="en-US" sz="2200" i="1"/>
                                <m:t>𝑥</m:t>
                              </m:r>
                            </m:e>
                            <m:sub>
                              <m:r>
                                <a:rPr lang="en-US" sz="2200" i="1"/>
                                <m:t>𝑜</m:t>
                              </m:r>
                            </m:sub>
                          </m:sSub>
                        </m:e>
                      </m:d>
                    </m:oMath>
                  </m:oMathPara>
                </a14:m>
                <a:endParaRPr lang="en-US" sz="2200" dirty="0"/>
              </a:p>
              <a:p>
                <a:pPr marL="0" indent="0">
                  <a:buNone/>
                </a:pP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61" t="-824" r="-6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124</a:t>
            </a:fld>
            <a:endParaRPr lang="en-US"/>
          </a:p>
        </p:txBody>
      </p:sp>
    </p:spTree>
    <p:extLst>
      <p:ext uri="{BB962C8B-B14F-4D97-AF65-F5344CB8AC3E}">
        <p14:creationId xmlns:p14="http://schemas.microsoft.com/office/powerpoint/2010/main" val="25257165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50" dirty="0" smtClean="0"/>
                  <a:t>Note,</a:t>
                </a:r>
              </a:p>
              <a:p>
                <a:pPr marL="0" indent="0">
                  <a:buNone/>
                </a:pPr>
                <a14:m>
                  <m:oMathPara xmlns:m="http://schemas.openxmlformats.org/officeDocument/2006/math">
                    <m:oMathParaPr>
                      <m:jc m:val="centerGroup"/>
                    </m:oMathParaPr>
                    <m:oMath xmlns:m="http://schemas.openxmlformats.org/officeDocument/2006/math">
                      <m:f>
                        <m:fPr>
                          <m:ctrlPr>
                            <a:rPr lang="en-US" sz="2150" i="1"/>
                          </m:ctrlPr>
                        </m:fPr>
                        <m:num>
                          <m:r>
                            <a:rPr lang="en-US" sz="2150" i="1"/>
                            <m:t>𝑑</m:t>
                          </m:r>
                          <m:r>
                            <a:rPr lang="en-US" sz="2150" i="1"/>
                            <m:t>𝜀</m:t>
                          </m:r>
                          <m:d>
                            <m:dPr>
                              <m:ctrlPr>
                                <a:rPr lang="en-US" sz="2150" i="1"/>
                              </m:ctrlPr>
                            </m:dPr>
                            <m:e>
                              <m:sSub>
                                <m:sSubPr>
                                  <m:ctrlPr>
                                    <a:rPr lang="en-US" sz="2150" i="1"/>
                                  </m:ctrlPr>
                                </m:sSubPr>
                                <m:e>
                                  <m:r>
                                    <a:rPr lang="en-US" sz="2150" i="1"/>
                                    <m:t>𝑦</m:t>
                                  </m:r>
                                </m:e>
                                <m:sub>
                                  <m:r>
                                    <a:rPr lang="en-US" sz="2150" i="1"/>
                                    <m:t>𝑜</m:t>
                                  </m:r>
                                </m:sub>
                              </m:sSub>
                            </m:e>
                          </m:d>
                        </m:num>
                        <m:den>
                          <m:r>
                            <a:rPr lang="en-US" sz="2150" i="1"/>
                            <m:t>𝑑</m:t>
                          </m:r>
                          <m:sSub>
                            <m:sSubPr>
                              <m:ctrlPr>
                                <a:rPr lang="en-US" sz="2150" i="1"/>
                              </m:ctrlPr>
                            </m:sSubPr>
                            <m:e>
                              <m:r>
                                <a:rPr lang="en-US" sz="2150" i="1"/>
                                <m:t>𝑦</m:t>
                              </m:r>
                            </m:e>
                            <m:sub>
                              <m:r>
                                <a:rPr lang="en-US" sz="2150" i="1"/>
                                <m:t>𝑜</m:t>
                              </m:r>
                            </m:sub>
                          </m:sSub>
                        </m:den>
                      </m:f>
                      <m:r>
                        <m:rPr>
                          <m:aln/>
                        </m:rPr>
                        <a:rPr lang="en-US" sz="2150" i="1"/>
                        <m:t>=</m:t>
                      </m:r>
                      <m:f>
                        <m:fPr>
                          <m:ctrlPr>
                            <a:rPr lang="en-US" sz="2150" i="1"/>
                          </m:ctrlPr>
                        </m:fPr>
                        <m:num>
                          <m:r>
                            <a:rPr lang="en-US" sz="2150" i="1"/>
                            <m:t>𝑑</m:t>
                          </m:r>
                          <m:f>
                            <m:fPr>
                              <m:ctrlPr>
                                <a:rPr lang="en-US" sz="2150" i="1"/>
                              </m:ctrlPr>
                            </m:fPr>
                            <m:num>
                              <m:r>
                                <a:rPr lang="en-US" sz="2150" i="1"/>
                                <m:t>1</m:t>
                              </m:r>
                            </m:num>
                            <m:den>
                              <m:r>
                                <a:rPr lang="en-US" sz="2150" i="1"/>
                                <m:t>2</m:t>
                              </m:r>
                            </m:den>
                          </m:f>
                          <m:sSup>
                            <m:sSupPr>
                              <m:ctrlPr>
                                <a:rPr lang="en-US" sz="2150" i="1"/>
                              </m:ctrlPr>
                            </m:sSupPr>
                            <m:e>
                              <m:d>
                                <m:dPr>
                                  <m:ctrlPr>
                                    <a:rPr lang="en-US" sz="2150" i="1"/>
                                  </m:ctrlPr>
                                </m:dPr>
                                <m:e>
                                  <m:sSub>
                                    <m:sSubPr>
                                      <m:ctrlPr>
                                        <a:rPr lang="en-US" sz="2150" i="1"/>
                                      </m:ctrlPr>
                                    </m:sSubPr>
                                    <m:e>
                                      <m:r>
                                        <a:rPr lang="en-US" sz="2150" i="1"/>
                                        <m:t>𝑦</m:t>
                                      </m:r>
                                    </m:e>
                                    <m:sub>
                                      <m:r>
                                        <a:rPr lang="en-US" sz="2150" i="1"/>
                                        <m:t>𝑜</m:t>
                                      </m:r>
                                    </m:sub>
                                  </m:sSub>
                                  <m:r>
                                    <a:rPr lang="en-US" sz="2150" i="1"/>
                                    <m:t>−</m:t>
                                  </m:r>
                                  <m:sSub>
                                    <m:sSubPr>
                                      <m:ctrlPr>
                                        <a:rPr lang="en-US" sz="2150" i="1"/>
                                      </m:ctrlPr>
                                    </m:sSubPr>
                                    <m:e>
                                      <m:r>
                                        <a:rPr lang="en-US" sz="2150" i="1"/>
                                        <m:t>𝑣</m:t>
                                      </m:r>
                                    </m:e>
                                    <m:sub>
                                      <m:r>
                                        <a:rPr lang="en-US" sz="2150" i="1"/>
                                        <m:t>𝑜</m:t>
                                      </m:r>
                                    </m:sub>
                                  </m:sSub>
                                </m:e>
                              </m:d>
                            </m:e>
                            <m:sup>
                              <m:r>
                                <a:rPr lang="en-US" sz="2150" i="1"/>
                                <m:t>2</m:t>
                              </m:r>
                            </m:sup>
                          </m:sSup>
                        </m:num>
                        <m:den>
                          <m:r>
                            <a:rPr lang="en-US" sz="2150" i="1"/>
                            <m:t>𝑑</m:t>
                          </m:r>
                          <m:sSub>
                            <m:sSubPr>
                              <m:ctrlPr>
                                <a:rPr lang="en-US" sz="2150" i="1"/>
                              </m:ctrlPr>
                            </m:sSubPr>
                            <m:e>
                              <m:r>
                                <a:rPr lang="en-US" sz="2150" i="1"/>
                                <m:t>𝑦</m:t>
                              </m:r>
                            </m:e>
                            <m:sub>
                              <m:r>
                                <a:rPr lang="en-US" sz="2150" i="1"/>
                                <m:t>𝑜</m:t>
                              </m:r>
                            </m:sub>
                          </m:sSub>
                        </m:den>
                      </m:f>
                      <m:r>
                        <a:rPr lang="en-US" sz="2150" i="1"/>
                        <m:t>=</m:t>
                      </m:r>
                      <m:d>
                        <m:dPr>
                          <m:ctrlPr>
                            <a:rPr lang="en-US" sz="2150" i="1"/>
                          </m:ctrlPr>
                        </m:dPr>
                        <m:e>
                          <m:sSub>
                            <m:sSubPr>
                              <m:ctrlPr>
                                <a:rPr lang="en-US" sz="2150" i="1"/>
                              </m:ctrlPr>
                            </m:sSubPr>
                            <m:e>
                              <m:r>
                                <a:rPr lang="en-US" sz="2150" i="1"/>
                                <m:t>𝑦</m:t>
                              </m:r>
                            </m:e>
                            <m:sub>
                              <m:r>
                                <a:rPr lang="en-US" sz="2150" i="1"/>
                                <m:t>𝑜</m:t>
                              </m:r>
                            </m:sub>
                          </m:sSub>
                          <m:r>
                            <a:rPr lang="en-US" sz="2150" i="1"/>
                            <m:t>−</m:t>
                          </m:r>
                          <m:sSub>
                            <m:sSubPr>
                              <m:ctrlPr>
                                <a:rPr lang="en-US" sz="2150" i="1"/>
                              </m:ctrlPr>
                            </m:sSubPr>
                            <m:e>
                              <m:r>
                                <a:rPr lang="en-US" sz="2150" i="1"/>
                                <m:t>𝑣</m:t>
                              </m:r>
                            </m:e>
                            <m:sub>
                              <m:r>
                                <a:rPr lang="en-US" sz="2150" i="1"/>
                                <m:t>𝑜</m:t>
                              </m:r>
                            </m:sub>
                          </m:sSub>
                        </m:e>
                      </m:d>
                      <m:r>
                        <a:rPr lang="en-US" sz="2150" b="0" i="1" smtClean="0">
                          <a:latin typeface="Cambria Math" panose="02040503050406030204" pitchFamily="18" charset="0"/>
                        </a:rPr>
                        <m:t>,</m:t>
                      </m:r>
                      <m:f>
                        <m:fPr>
                          <m:ctrlPr>
                            <a:rPr lang="en-US" sz="2150" i="1"/>
                          </m:ctrlPr>
                        </m:fPr>
                        <m:num>
                          <m:r>
                            <a:rPr lang="en-US" sz="2150" i="1"/>
                            <m:t>𝑑</m:t>
                          </m:r>
                          <m:sSub>
                            <m:sSubPr>
                              <m:ctrlPr>
                                <a:rPr lang="en-US" sz="2150" i="1"/>
                              </m:ctrlPr>
                            </m:sSubPr>
                            <m:e>
                              <m:r>
                                <a:rPr lang="en-US" sz="2150" i="1"/>
                                <m:t>𝑦</m:t>
                              </m:r>
                            </m:e>
                            <m:sub>
                              <m:r>
                                <a:rPr lang="en-US" sz="2150" i="1"/>
                                <m:t>𝑜</m:t>
                              </m:r>
                            </m:sub>
                          </m:sSub>
                        </m:num>
                        <m:den>
                          <m:r>
                            <a:rPr lang="en-US" sz="2150" i="1"/>
                            <m:t>𝑑</m:t>
                          </m:r>
                          <m:sSub>
                            <m:sSubPr>
                              <m:ctrlPr>
                                <a:rPr lang="en-US" sz="2150" i="1"/>
                              </m:ctrlPr>
                            </m:sSubPr>
                            <m:e>
                              <m:r>
                                <a:rPr lang="en-US" sz="2150" i="1"/>
                                <m:t>𝑥</m:t>
                              </m:r>
                            </m:e>
                            <m:sub>
                              <m:r>
                                <a:rPr lang="en-US" sz="2150" i="1"/>
                                <m:t>𝑜</m:t>
                              </m:r>
                            </m:sub>
                          </m:sSub>
                        </m:den>
                      </m:f>
                      <m:r>
                        <m:rPr>
                          <m:aln/>
                        </m:rPr>
                        <a:rPr lang="en-US" sz="2150" i="1"/>
                        <m:t>=</m:t>
                      </m:r>
                      <m:f>
                        <m:fPr>
                          <m:ctrlPr>
                            <a:rPr lang="en-US" sz="2150" i="1"/>
                          </m:ctrlPr>
                        </m:fPr>
                        <m:num>
                          <m:r>
                            <a:rPr lang="en-US" sz="2150" i="1"/>
                            <m:t>𝑑𝑓</m:t>
                          </m:r>
                          <m:d>
                            <m:dPr>
                              <m:ctrlPr>
                                <a:rPr lang="en-US" sz="2150" i="1"/>
                              </m:ctrlPr>
                            </m:dPr>
                            <m:e>
                              <m:sSub>
                                <m:sSubPr>
                                  <m:ctrlPr>
                                    <a:rPr lang="en-US" sz="2150" i="1"/>
                                  </m:ctrlPr>
                                </m:sSubPr>
                                <m:e>
                                  <m:r>
                                    <a:rPr lang="en-US" sz="2150" i="1"/>
                                    <m:t>𝑥</m:t>
                                  </m:r>
                                </m:e>
                                <m:sub>
                                  <m:r>
                                    <a:rPr lang="en-US" sz="2150" i="1"/>
                                    <m:t>𝑜</m:t>
                                  </m:r>
                                </m:sub>
                              </m:sSub>
                            </m:e>
                          </m:d>
                        </m:num>
                        <m:den>
                          <m:r>
                            <a:rPr lang="en-US" sz="2150" i="1"/>
                            <m:t>𝑑</m:t>
                          </m:r>
                          <m:sSub>
                            <m:sSubPr>
                              <m:ctrlPr>
                                <a:rPr lang="en-US" sz="2150" i="1"/>
                              </m:ctrlPr>
                            </m:sSubPr>
                            <m:e>
                              <m:r>
                                <a:rPr lang="en-US" sz="2150" i="1"/>
                                <m:t>𝑥</m:t>
                              </m:r>
                            </m:e>
                            <m:sub>
                              <m:r>
                                <a:rPr lang="en-US" sz="2150" i="1"/>
                                <m:t>𝑜</m:t>
                              </m:r>
                            </m:sub>
                          </m:sSub>
                        </m:den>
                      </m:f>
                      <m:r>
                        <a:rPr lang="en-US" sz="2150" i="1"/>
                        <m:t>=</m:t>
                      </m:r>
                      <m:sSup>
                        <m:sSupPr>
                          <m:ctrlPr>
                            <a:rPr lang="en-US" sz="2150" i="1"/>
                          </m:ctrlPr>
                        </m:sSupPr>
                        <m:e>
                          <m:r>
                            <a:rPr lang="en-US" sz="2150" i="1"/>
                            <m:t>𝑓</m:t>
                          </m:r>
                        </m:e>
                        <m:sup>
                          <m:r>
                            <a:rPr lang="en-US" sz="2150" i="1"/>
                            <m:t>′</m:t>
                          </m:r>
                        </m:sup>
                      </m:sSup>
                      <m:d>
                        <m:dPr>
                          <m:ctrlPr>
                            <a:rPr lang="en-US" sz="2150" i="1"/>
                          </m:ctrlPr>
                        </m:dPr>
                        <m:e>
                          <m:sSub>
                            <m:sSubPr>
                              <m:ctrlPr>
                                <a:rPr lang="en-US" sz="2150" i="1"/>
                              </m:ctrlPr>
                            </m:sSubPr>
                            <m:e>
                              <m:r>
                                <a:rPr lang="en-US" sz="2150" i="1"/>
                                <m:t>𝑥</m:t>
                              </m:r>
                            </m:e>
                            <m:sub>
                              <m:r>
                                <a:rPr lang="en-US" sz="2150" i="1"/>
                                <m:t>𝑜</m:t>
                              </m:r>
                            </m:sub>
                          </m:sSub>
                        </m:e>
                      </m:d>
                      <m:r>
                        <a:rPr lang="en-US" sz="2150" b="0" i="1" smtClean="0">
                          <a:latin typeface="Cambria Math" panose="02040503050406030204" pitchFamily="18" charset="0"/>
                        </a:rPr>
                        <m:t>,</m:t>
                      </m:r>
                      <m:f>
                        <m:fPr>
                          <m:ctrlPr>
                            <a:rPr lang="en-US" sz="2150" i="1"/>
                          </m:ctrlPr>
                        </m:fPr>
                        <m:num>
                          <m:r>
                            <a:rPr lang="en-US" sz="2150" i="1"/>
                            <m:t>𝑑</m:t>
                          </m:r>
                          <m:sSub>
                            <m:sSubPr>
                              <m:ctrlPr>
                                <a:rPr lang="en-US" sz="2150" i="1"/>
                              </m:ctrlPr>
                            </m:sSubPr>
                            <m:e>
                              <m:r>
                                <a:rPr lang="en-US" sz="2150" i="1"/>
                                <m:t>𝑥</m:t>
                              </m:r>
                            </m:e>
                            <m:sub>
                              <m:r>
                                <a:rPr lang="en-US" sz="2150" i="1"/>
                                <m:t>𝑜</m:t>
                              </m:r>
                            </m:sub>
                          </m:sSub>
                        </m:num>
                        <m:den>
                          <m:r>
                            <a:rPr lang="en-US" sz="2150" i="1"/>
                            <m:t>𝑑</m:t>
                          </m:r>
                          <m:sSub>
                            <m:sSubPr>
                              <m:ctrlPr>
                                <a:rPr lang="en-US" sz="2150" i="1"/>
                              </m:ctrlPr>
                            </m:sSubPr>
                            <m:e>
                              <m:r>
                                <a:rPr lang="en-US" sz="2150" i="1"/>
                                <m:t>𝑤</m:t>
                              </m:r>
                            </m:e>
                            <m:sub>
                              <m:r>
                                <a:rPr lang="en-US" sz="2150" i="1"/>
                                <m:t>h𝑜</m:t>
                              </m:r>
                            </m:sub>
                          </m:sSub>
                        </m:den>
                      </m:f>
                      <m:r>
                        <m:rPr>
                          <m:aln/>
                        </m:rPr>
                        <a:rPr lang="en-US" sz="2150" i="1"/>
                        <m:t>=</m:t>
                      </m:r>
                      <m:f>
                        <m:fPr>
                          <m:ctrlPr>
                            <a:rPr lang="en-US" sz="2150" i="1"/>
                          </m:ctrlPr>
                        </m:fPr>
                        <m:num>
                          <m:r>
                            <a:rPr lang="en-US" sz="2150" i="1"/>
                            <m:t>𝑑</m:t>
                          </m:r>
                          <m:d>
                            <m:dPr>
                              <m:ctrlPr>
                                <a:rPr lang="en-US" sz="2150" i="1"/>
                              </m:ctrlPr>
                            </m:dPr>
                            <m:e>
                              <m:nary>
                                <m:naryPr>
                                  <m:chr m:val="∑"/>
                                  <m:limLoc m:val="undOvr"/>
                                  <m:supHide m:val="on"/>
                                  <m:ctrlPr>
                                    <a:rPr lang="en-US" sz="2150" i="1"/>
                                  </m:ctrlPr>
                                </m:naryPr>
                                <m:sub>
                                  <m:r>
                                    <a:rPr lang="en-US" sz="2150" i="1"/>
                                    <m:t>h</m:t>
                                  </m:r>
                                </m:sub>
                                <m:sup/>
                                <m:e>
                                  <m:sSub>
                                    <m:sSubPr>
                                      <m:ctrlPr>
                                        <a:rPr lang="en-US" sz="2150" i="1"/>
                                      </m:ctrlPr>
                                    </m:sSubPr>
                                    <m:e>
                                      <m:r>
                                        <a:rPr lang="en-US" sz="2150" i="1"/>
                                        <m:t>𝑤</m:t>
                                      </m:r>
                                    </m:e>
                                    <m:sub>
                                      <m:r>
                                        <a:rPr lang="en-US" sz="2150" i="1"/>
                                        <m:t>h𝑜</m:t>
                                      </m:r>
                                    </m:sub>
                                  </m:sSub>
                                  <m:sSub>
                                    <m:sSubPr>
                                      <m:ctrlPr>
                                        <a:rPr lang="en-US" sz="2150" i="1"/>
                                      </m:ctrlPr>
                                    </m:sSubPr>
                                    <m:e>
                                      <m:r>
                                        <a:rPr lang="en-US" sz="2150" i="1"/>
                                        <m:t>𝑦</m:t>
                                      </m:r>
                                    </m:e>
                                    <m:sub>
                                      <m:r>
                                        <a:rPr lang="en-US" sz="2150" i="1"/>
                                        <m:t>h</m:t>
                                      </m:r>
                                    </m:sub>
                                  </m:sSub>
                                </m:e>
                              </m:nary>
                              <m:r>
                                <a:rPr lang="en-US" sz="2150" i="1"/>
                                <m:t>+</m:t>
                              </m:r>
                              <m:sSub>
                                <m:sSubPr>
                                  <m:ctrlPr>
                                    <a:rPr lang="en-US" sz="2150" i="1"/>
                                  </m:ctrlPr>
                                </m:sSubPr>
                                <m:e>
                                  <m:r>
                                    <a:rPr lang="en-US" sz="2150" i="1"/>
                                    <m:t>𝜃</m:t>
                                  </m:r>
                                </m:e>
                                <m:sub>
                                  <m:r>
                                    <a:rPr lang="en-US" sz="2150" i="1"/>
                                    <m:t>𝑜</m:t>
                                  </m:r>
                                </m:sub>
                              </m:sSub>
                            </m:e>
                          </m:d>
                        </m:num>
                        <m:den>
                          <m:r>
                            <a:rPr lang="en-US" sz="2150" i="1"/>
                            <m:t>𝑑</m:t>
                          </m:r>
                          <m:sSub>
                            <m:sSubPr>
                              <m:ctrlPr>
                                <a:rPr lang="en-US" sz="2150" i="1"/>
                              </m:ctrlPr>
                            </m:sSubPr>
                            <m:e>
                              <m:r>
                                <a:rPr lang="en-US" sz="2150" i="1"/>
                                <m:t>𝑤</m:t>
                              </m:r>
                            </m:e>
                            <m:sub>
                              <m:r>
                                <a:rPr lang="en-US" sz="2150" i="1"/>
                                <m:t>h𝑜</m:t>
                              </m:r>
                            </m:sub>
                          </m:sSub>
                        </m:den>
                      </m:f>
                      <m:r>
                        <a:rPr lang="en-US" sz="2150" i="1"/>
                        <m:t>=</m:t>
                      </m:r>
                      <m:sSub>
                        <m:sSubPr>
                          <m:ctrlPr>
                            <a:rPr lang="en-US" sz="2150" i="1"/>
                          </m:ctrlPr>
                        </m:sSubPr>
                        <m:e>
                          <m:r>
                            <a:rPr lang="en-US" sz="2150" i="1"/>
                            <m:t>𝑦</m:t>
                          </m:r>
                        </m:e>
                        <m:sub>
                          <m:r>
                            <a:rPr lang="en-US" sz="2150" i="1"/>
                            <m:t>h</m:t>
                          </m:r>
                        </m:sub>
                      </m:sSub>
                    </m:oMath>
                    <m:oMath xmlns:m="http://schemas.openxmlformats.org/officeDocument/2006/math">
                      <m:f>
                        <m:fPr>
                          <m:ctrlPr>
                            <a:rPr lang="en-US" sz="2150" i="1"/>
                          </m:ctrlPr>
                        </m:fPr>
                        <m:num>
                          <m:r>
                            <a:rPr lang="en-US" sz="2150" i="1"/>
                            <m:t>𝑑</m:t>
                          </m:r>
                          <m:sSub>
                            <m:sSubPr>
                              <m:ctrlPr>
                                <a:rPr lang="en-US" sz="2150" i="1"/>
                              </m:ctrlPr>
                            </m:sSubPr>
                            <m:e>
                              <m:r>
                                <a:rPr lang="en-US" sz="2150" i="1"/>
                                <m:t>𝑥</m:t>
                              </m:r>
                            </m:e>
                            <m:sub>
                              <m:r>
                                <a:rPr lang="en-US" sz="2150" i="1"/>
                                <m:t>𝑜</m:t>
                              </m:r>
                            </m:sub>
                          </m:sSub>
                        </m:num>
                        <m:den>
                          <m:r>
                            <a:rPr lang="en-US" sz="2150" i="1"/>
                            <m:t>𝑑</m:t>
                          </m:r>
                          <m:sSub>
                            <m:sSubPr>
                              <m:ctrlPr>
                                <a:rPr lang="en-US" sz="2150" i="1"/>
                              </m:ctrlPr>
                            </m:sSubPr>
                            <m:e>
                              <m:r>
                                <a:rPr lang="en-US" sz="2150" i="1"/>
                                <m:t>𝜃</m:t>
                              </m:r>
                            </m:e>
                            <m:sub>
                              <m:r>
                                <a:rPr lang="en-US" sz="2150" i="1"/>
                                <m:t>𝑜</m:t>
                              </m:r>
                            </m:sub>
                          </m:sSub>
                        </m:den>
                      </m:f>
                      <m:r>
                        <m:rPr>
                          <m:aln/>
                        </m:rPr>
                        <a:rPr lang="en-US" sz="2150" i="1"/>
                        <m:t>=</m:t>
                      </m:r>
                      <m:f>
                        <m:fPr>
                          <m:ctrlPr>
                            <a:rPr lang="en-US" sz="2150" i="1"/>
                          </m:ctrlPr>
                        </m:fPr>
                        <m:num>
                          <m:r>
                            <a:rPr lang="en-US" sz="2150" i="1"/>
                            <m:t>𝑑</m:t>
                          </m:r>
                          <m:d>
                            <m:dPr>
                              <m:ctrlPr>
                                <a:rPr lang="en-US" sz="2150" i="1"/>
                              </m:ctrlPr>
                            </m:dPr>
                            <m:e>
                              <m:nary>
                                <m:naryPr>
                                  <m:chr m:val="∑"/>
                                  <m:limLoc m:val="undOvr"/>
                                  <m:supHide m:val="on"/>
                                  <m:ctrlPr>
                                    <a:rPr lang="en-US" sz="2150" i="1"/>
                                  </m:ctrlPr>
                                </m:naryPr>
                                <m:sub>
                                  <m:r>
                                    <a:rPr lang="en-US" sz="2150" i="1"/>
                                    <m:t>h</m:t>
                                  </m:r>
                                </m:sub>
                                <m:sup/>
                                <m:e>
                                  <m:sSub>
                                    <m:sSubPr>
                                      <m:ctrlPr>
                                        <a:rPr lang="en-US" sz="2150" i="1"/>
                                      </m:ctrlPr>
                                    </m:sSubPr>
                                    <m:e>
                                      <m:r>
                                        <a:rPr lang="en-US" sz="2150" i="1"/>
                                        <m:t>𝑤</m:t>
                                      </m:r>
                                    </m:e>
                                    <m:sub>
                                      <m:r>
                                        <a:rPr lang="en-US" sz="2150" i="1"/>
                                        <m:t>h𝑜</m:t>
                                      </m:r>
                                    </m:sub>
                                  </m:sSub>
                                  <m:sSub>
                                    <m:sSubPr>
                                      <m:ctrlPr>
                                        <a:rPr lang="en-US" sz="2150" i="1"/>
                                      </m:ctrlPr>
                                    </m:sSubPr>
                                    <m:e>
                                      <m:r>
                                        <a:rPr lang="en-US" sz="2150" i="1"/>
                                        <m:t>𝑦</m:t>
                                      </m:r>
                                    </m:e>
                                    <m:sub>
                                      <m:r>
                                        <a:rPr lang="en-US" sz="2150" i="1"/>
                                        <m:t>h</m:t>
                                      </m:r>
                                    </m:sub>
                                  </m:sSub>
                                </m:e>
                              </m:nary>
                              <m:r>
                                <a:rPr lang="en-US" sz="2150" i="1"/>
                                <m:t>+</m:t>
                              </m:r>
                              <m:sSub>
                                <m:sSubPr>
                                  <m:ctrlPr>
                                    <a:rPr lang="en-US" sz="2150" i="1"/>
                                  </m:ctrlPr>
                                </m:sSubPr>
                                <m:e>
                                  <m:r>
                                    <a:rPr lang="en-US" sz="2150" i="1"/>
                                    <m:t>𝜃</m:t>
                                  </m:r>
                                </m:e>
                                <m:sub>
                                  <m:r>
                                    <a:rPr lang="en-US" sz="2150" i="1"/>
                                    <m:t>𝑜</m:t>
                                  </m:r>
                                </m:sub>
                              </m:sSub>
                            </m:e>
                          </m:d>
                        </m:num>
                        <m:den>
                          <m:r>
                            <a:rPr lang="en-US" sz="2150" i="1"/>
                            <m:t>𝑑</m:t>
                          </m:r>
                          <m:sSub>
                            <m:sSubPr>
                              <m:ctrlPr>
                                <a:rPr lang="en-US" sz="2150" i="1"/>
                              </m:ctrlPr>
                            </m:sSubPr>
                            <m:e>
                              <m:r>
                                <a:rPr lang="en-US" sz="2150" i="1"/>
                                <m:t>𝜃</m:t>
                              </m:r>
                            </m:e>
                            <m:sub>
                              <m:r>
                                <a:rPr lang="en-US" sz="2150" i="1"/>
                                <m:t>𝑜</m:t>
                              </m:r>
                            </m:sub>
                          </m:sSub>
                        </m:den>
                      </m:f>
                      <m:r>
                        <a:rPr lang="en-US" sz="2150" i="1"/>
                        <m:t>=1</m:t>
                      </m:r>
                    </m:oMath>
                  </m:oMathPara>
                </a14:m>
                <a:endParaRPr lang="en-US" sz="2150" dirty="0"/>
              </a:p>
              <a:p>
                <a:pPr marL="0" indent="0">
                  <a:buNone/>
                </a:pPr>
                <a:r>
                  <a:rPr lang="en-US" sz="2150" dirty="0"/>
                  <a:t>And due to:</a:t>
                </a:r>
              </a:p>
              <a:p>
                <a:pPr marL="0" indent="0">
                  <a:buNone/>
                </a:pPr>
                <a14:m>
                  <m:oMathPara xmlns:m="http://schemas.openxmlformats.org/officeDocument/2006/math">
                    <m:oMathParaPr>
                      <m:jc m:val="centerGroup"/>
                    </m:oMathParaPr>
                    <m:oMath xmlns:m="http://schemas.openxmlformats.org/officeDocument/2006/math">
                      <m:sSub>
                        <m:sSubPr>
                          <m:ctrlPr>
                            <a:rPr lang="en-US" sz="2150" i="1"/>
                          </m:ctrlPr>
                        </m:sSubPr>
                        <m:e>
                          <m:r>
                            <a:rPr lang="en-US" sz="2150" i="1"/>
                            <m:t>𝑤</m:t>
                          </m:r>
                        </m:e>
                        <m:sub>
                          <m:r>
                            <a:rPr lang="en-US" sz="2150" i="1"/>
                            <m:t>h𝑜</m:t>
                          </m:r>
                        </m:sub>
                      </m:sSub>
                      <m:r>
                        <m:rPr>
                          <m:aln/>
                        </m:rPr>
                        <a:rPr lang="en-US" sz="2150" i="1"/>
                        <m:t>=</m:t>
                      </m:r>
                      <m:sSub>
                        <m:sSubPr>
                          <m:ctrlPr>
                            <a:rPr lang="en-US" sz="2150" i="1"/>
                          </m:ctrlPr>
                        </m:sSubPr>
                        <m:e>
                          <m:r>
                            <a:rPr lang="en-US" sz="2150" i="1"/>
                            <m:t>𝑤</m:t>
                          </m:r>
                        </m:e>
                        <m:sub>
                          <m:r>
                            <a:rPr lang="en-US" sz="2150" i="1"/>
                            <m:t>h𝑜</m:t>
                          </m:r>
                        </m:sub>
                      </m:sSub>
                      <m:r>
                        <a:rPr lang="en-US" sz="2150" i="1"/>
                        <m:t>−</m:t>
                      </m:r>
                      <m:r>
                        <a:rPr lang="en-US" sz="2150" i="1"/>
                        <m:t>𝛾</m:t>
                      </m:r>
                      <m:sSub>
                        <m:sSubPr>
                          <m:ctrlPr>
                            <a:rPr lang="en-US" sz="2150" i="1"/>
                          </m:ctrlPr>
                        </m:sSubPr>
                        <m:e>
                          <m:r>
                            <a:rPr lang="en-US" sz="2150"/>
                            <m:t>∇</m:t>
                          </m:r>
                        </m:e>
                        <m:sub>
                          <m:sSub>
                            <m:sSubPr>
                              <m:ctrlPr>
                                <a:rPr lang="en-US" sz="2150" i="1"/>
                              </m:ctrlPr>
                            </m:sSubPr>
                            <m:e>
                              <m:r>
                                <a:rPr lang="en-US" sz="2150" i="1"/>
                                <m:t>𝑤</m:t>
                              </m:r>
                            </m:e>
                            <m:sub>
                              <m:r>
                                <a:rPr lang="en-US" sz="2150" i="1"/>
                                <m:t>h𝑜</m:t>
                              </m:r>
                            </m:sub>
                          </m:sSub>
                        </m:sub>
                      </m:sSub>
                      <m:r>
                        <a:rPr lang="en-US" sz="2150" i="1"/>
                        <m:t>𝜀</m:t>
                      </m:r>
                      <m:d>
                        <m:dPr>
                          <m:ctrlPr>
                            <a:rPr lang="en-US" sz="2150" i="1"/>
                          </m:ctrlPr>
                        </m:dPr>
                        <m:e>
                          <m:sSub>
                            <m:sSubPr>
                              <m:ctrlPr>
                                <a:rPr lang="en-US" sz="2150" i="1"/>
                              </m:ctrlPr>
                            </m:sSubPr>
                            <m:e>
                              <m:r>
                                <a:rPr lang="en-US" sz="2150" i="1"/>
                                <m:t>𝑦</m:t>
                              </m:r>
                            </m:e>
                            <m:sub>
                              <m:r>
                                <a:rPr lang="en-US" sz="2150" i="1"/>
                                <m:t>𝑜</m:t>
                              </m:r>
                            </m:sub>
                          </m:sSub>
                        </m:e>
                      </m:d>
                    </m:oMath>
                    <m:oMath xmlns:m="http://schemas.openxmlformats.org/officeDocument/2006/math">
                      <m:sSub>
                        <m:sSubPr>
                          <m:ctrlPr>
                            <a:rPr lang="en-US" sz="2150" i="1"/>
                          </m:ctrlPr>
                        </m:sSubPr>
                        <m:e>
                          <m:r>
                            <a:rPr lang="en-US" sz="2150" i="1"/>
                            <m:t>𝜃</m:t>
                          </m:r>
                        </m:e>
                        <m:sub>
                          <m:r>
                            <a:rPr lang="en-US" sz="2150" i="1"/>
                            <m:t>𝑜</m:t>
                          </m:r>
                        </m:sub>
                      </m:sSub>
                      <m:r>
                        <m:rPr>
                          <m:aln/>
                        </m:rPr>
                        <a:rPr lang="en-US" sz="2150" i="1"/>
                        <m:t>=</m:t>
                      </m:r>
                      <m:sSub>
                        <m:sSubPr>
                          <m:ctrlPr>
                            <a:rPr lang="en-US" sz="2150" i="1" smtClean="0"/>
                          </m:ctrlPr>
                        </m:sSubPr>
                        <m:e>
                          <m:r>
                            <a:rPr lang="en-US" sz="2150" i="1"/>
                            <m:t>𝜃</m:t>
                          </m:r>
                        </m:e>
                        <m:sub>
                          <m:r>
                            <a:rPr lang="en-US" sz="2150" i="1"/>
                            <m:t>𝑜</m:t>
                          </m:r>
                        </m:sub>
                      </m:sSub>
                      <m:r>
                        <a:rPr lang="en-US" sz="2150" i="1"/>
                        <m:t>−</m:t>
                      </m:r>
                      <m:r>
                        <a:rPr lang="en-US" sz="2150" i="1"/>
                        <m:t>𝛾</m:t>
                      </m:r>
                      <m:sSub>
                        <m:sSubPr>
                          <m:ctrlPr>
                            <a:rPr lang="en-US" sz="2150" i="1"/>
                          </m:ctrlPr>
                        </m:sSubPr>
                        <m:e>
                          <m:r>
                            <a:rPr lang="en-US" sz="2150"/>
                            <m:t>∇</m:t>
                          </m:r>
                        </m:e>
                        <m:sub>
                          <m:sSub>
                            <m:sSubPr>
                              <m:ctrlPr>
                                <a:rPr lang="en-US" sz="2150" i="1"/>
                              </m:ctrlPr>
                            </m:sSubPr>
                            <m:e>
                              <m:r>
                                <a:rPr lang="en-US" sz="2150" i="1"/>
                                <m:t>𝜃</m:t>
                              </m:r>
                            </m:e>
                            <m:sub>
                              <m:r>
                                <a:rPr lang="en-US" sz="2150" i="1"/>
                                <m:t>𝑜</m:t>
                              </m:r>
                            </m:sub>
                          </m:sSub>
                        </m:sub>
                      </m:sSub>
                      <m:r>
                        <a:rPr lang="en-US" sz="2150" i="1"/>
                        <m:t>𝜀</m:t>
                      </m:r>
                      <m:d>
                        <m:dPr>
                          <m:ctrlPr>
                            <a:rPr lang="en-US" sz="2150" i="1"/>
                          </m:ctrlPr>
                        </m:dPr>
                        <m:e>
                          <m:sSub>
                            <m:sSubPr>
                              <m:ctrlPr>
                                <a:rPr lang="en-US" sz="2150" i="1"/>
                              </m:ctrlPr>
                            </m:sSubPr>
                            <m:e>
                              <m:r>
                                <a:rPr lang="en-US" sz="2150" i="1"/>
                                <m:t>𝑦</m:t>
                              </m:r>
                            </m:e>
                            <m:sub>
                              <m:r>
                                <a:rPr lang="en-US" sz="2150" i="1"/>
                                <m:t>𝑜</m:t>
                              </m:r>
                            </m:sub>
                          </m:sSub>
                        </m:e>
                      </m:d>
                    </m:oMath>
                  </m:oMathPara>
                </a14:m>
                <a:endParaRPr lang="en-US" sz="2150" dirty="0"/>
              </a:p>
              <a:p>
                <a:pPr marL="0" indent="0">
                  <a:buNone/>
                </a:pPr>
                <a:r>
                  <a:rPr lang="en-US" sz="2150" dirty="0"/>
                  <a:t>As a result, parameter </a:t>
                </a:r>
                <a:r>
                  <a:rPr lang="en-US" sz="2150" i="1" dirty="0"/>
                  <a:t>w</a:t>
                </a:r>
                <a:r>
                  <a:rPr lang="en-US" sz="2150" i="1" baseline="-25000" dirty="0"/>
                  <a:t>ho</a:t>
                </a:r>
                <a:r>
                  <a:rPr lang="en-US" sz="2150" dirty="0"/>
                  <a:t> and bias parameter </a:t>
                </a:r>
                <a:r>
                  <a:rPr lang="en-US" sz="2150" i="1" dirty="0" err="1"/>
                  <a:t>θ</a:t>
                </a:r>
                <a:r>
                  <a:rPr lang="en-US" sz="2150" i="1" baseline="-25000" dirty="0" err="1"/>
                  <a:t>o</a:t>
                </a:r>
                <a:r>
                  <a:rPr lang="en-US" sz="2150" dirty="0"/>
                  <a:t> at output neuron is updated at every iteration of SGD within context of BP as follows</a:t>
                </a:r>
                <a:r>
                  <a:rPr lang="en-US" sz="215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50" i="1"/>
                          </m:ctrlPr>
                        </m:mPr>
                        <m:mr>
                          <m:e>
                            <m:sSub>
                              <m:sSubPr>
                                <m:ctrlPr>
                                  <a:rPr lang="en-US" sz="2150" i="1"/>
                                </m:ctrlPr>
                              </m:sSubPr>
                              <m:e>
                                <m:r>
                                  <a:rPr lang="en-US" sz="2150" i="1"/>
                                  <m:t>𝑤</m:t>
                                </m:r>
                              </m:e>
                              <m:sub>
                                <m:r>
                                  <a:rPr lang="en-US" sz="2150" i="1"/>
                                  <m:t>h𝑜</m:t>
                                </m:r>
                              </m:sub>
                            </m:sSub>
                            <m:r>
                              <a:rPr lang="en-US" sz="2150" i="1"/>
                              <m:t>=</m:t>
                            </m:r>
                            <m:sSub>
                              <m:sSubPr>
                                <m:ctrlPr>
                                  <a:rPr lang="en-US" sz="2150" i="1"/>
                                </m:ctrlPr>
                              </m:sSubPr>
                              <m:e>
                                <m:r>
                                  <a:rPr lang="en-US" sz="2150" i="1"/>
                                  <m:t>𝑤</m:t>
                                </m:r>
                              </m:e>
                              <m:sub>
                                <m:r>
                                  <a:rPr lang="en-US" sz="2150" i="1"/>
                                  <m:t>h𝑜</m:t>
                                </m:r>
                              </m:sub>
                            </m:sSub>
                            <m:r>
                              <a:rPr lang="en-US" sz="2150" i="1"/>
                              <m:t>+</m:t>
                            </m:r>
                            <m:r>
                              <a:rPr lang="en-US" sz="2150" i="1"/>
                              <m:t>𝛾</m:t>
                            </m:r>
                            <m:sSub>
                              <m:sSubPr>
                                <m:ctrlPr>
                                  <a:rPr lang="en-US" sz="2150" i="1"/>
                                </m:ctrlPr>
                              </m:sSubPr>
                              <m:e>
                                <m:r>
                                  <a:rPr lang="en-US" sz="2150" i="1"/>
                                  <m:t>𝑦</m:t>
                                </m:r>
                              </m:e>
                              <m:sub>
                                <m:r>
                                  <a:rPr lang="en-US" sz="2150" i="1"/>
                                  <m:t>h</m:t>
                                </m:r>
                              </m:sub>
                            </m:sSub>
                            <m:d>
                              <m:dPr>
                                <m:ctrlPr>
                                  <a:rPr lang="en-US" sz="2150" i="1"/>
                                </m:ctrlPr>
                              </m:dPr>
                              <m:e>
                                <m:sSub>
                                  <m:sSubPr>
                                    <m:ctrlPr>
                                      <a:rPr lang="en-US" sz="2150" i="1"/>
                                    </m:ctrlPr>
                                  </m:sSubPr>
                                  <m:e>
                                    <m:r>
                                      <a:rPr lang="en-US" sz="2150" i="1"/>
                                      <m:t>𝑣</m:t>
                                    </m:r>
                                  </m:e>
                                  <m:sub>
                                    <m:r>
                                      <a:rPr lang="en-US" sz="2150" i="1"/>
                                      <m:t>𝑜</m:t>
                                    </m:r>
                                  </m:sub>
                                </m:sSub>
                                <m:r>
                                  <a:rPr lang="en-US" sz="2150" i="1"/>
                                  <m:t>−</m:t>
                                </m:r>
                                <m:sSub>
                                  <m:sSubPr>
                                    <m:ctrlPr>
                                      <a:rPr lang="en-US" sz="2150" i="1"/>
                                    </m:ctrlPr>
                                  </m:sSubPr>
                                  <m:e>
                                    <m:r>
                                      <a:rPr lang="en-US" sz="2150" i="1"/>
                                      <m:t>𝑦</m:t>
                                    </m:r>
                                  </m:e>
                                  <m:sub>
                                    <m:r>
                                      <a:rPr lang="en-US" sz="2150" i="1"/>
                                      <m:t>𝑜</m:t>
                                    </m:r>
                                  </m:sub>
                                </m:sSub>
                              </m:e>
                            </m:d>
                            <m:sSup>
                              <m:sSupPr>
                                <m:ctrlPr>
                                  <a:rPr lang="en-US" sz="2150" i="1"/>
                                </m:ctrlPr>
                              </m:sSupPr>
                              <m:e>
                                <m:r>
                                  <a:rPr lang="en-US" sz="2150" i="1"/>
                                  <m:t>𝑓</m:t>
                                </m:r>
                              </m:e>
                              <m:sup>
                                <m:r>
                                  <a:rPr lang="en-US" sz="2150" i="1"/>
                                  <m:t>′</m:t>
                                </m:r>
                              </m:sup>
                            </m:sSup>
                            <m:d>
                              <m:dPr>
                                <m:ctrlPr>
                                  <a:rPr lang="en-US" sz="2150" i="1"/>
                                </m:ctrlPr>
                              </m:dPr>
                              <m:e>
                                <m:sSub>
                                  <m:sSubPr>
                                    <m:ctrlPr>
                                      <a:rPr lang="en-US" sz="2150" i="1"/>
                                    </m:ctrlPr>
                                  </m:sSubPr>
                                  <m:e>
                                    <m:r>
                                      <a:rPr lang="en-US" sz="2150" i="1"/>
                                      <m:t>𝑥</m:t>
                                    </m:r>
                                  </m:e>
                                  <m:sub>
                                    <m:r>
                                      <a:rPr lang="en-US" sz="2150" i="1"/>
                                      <m:t>𝑜</m:t>
                                    </m:r>
                                  </m:sub>
                                </m:sSub>
                              </m:e>
                            </m:d>
                          </m:e>
                        </m:mr>
                        <m:mr>
                          <m:e>
                            <m:sSub>
                              <m:sSubPr>
                                <m:ctrlPr>
                                  <a:rPr lang="en-US" sz="2150" i="1"/>
                                </m:ctrlPr>
                              </m:sSubPr>
                              <m:e>
                                <m:r>
                                  <a:rPr lang="en-US" sz="2150" i="1"/>
                                  <m:t>𝜃</m:t>
                                </m:r>
                              </m:e>
                              <m:sub>
                                <m:r>
                                  <a:rPr lang="en-US" sz="2150" i="1"/>
                                  <m:t>𝑜</m:t>
                                </m:r>
                              </m:sub>
                            </m:sSub>
                            <m:r>
                              <a:rPr lang="en-US" sz="2150" i="1"/>
                              <m:t>=</m:t>
                            </m:r>
                            <m:sSub>
                              <m:sSubPr>
                                <m:ctrlPr>
                                  <a:rPr lang="en-US" sz="2150" i="1"/>
                                </m:ctrlPr>
                              </m:sSubPr>
                              <m:e>
                                <m:r>
                                  <a:rPr lang="en-US" sz="2150" i="1"/>
                                  <m:t>𝜃</m:t>
                                </m:r>
                              </m:e>
                              <m:sub>
                                <m:r>
                                  <a:rPr lang="en-US" sz="2150" i="1"/>
                                  <m:t>𝑜</m:t>
                                </m:r>
                              </m:sub>
                            </m:sSub>
                            <m:r>
                              <a:rPr lang="en-US" sz="2150" i="1"/>
                              <m:t>+</m:t>
                            </m:r>
                            <m:r>
                              <a:rPr lang="en-US" sz="2150" i="1"/>
                              <m:t>𝛾</m:t>
                            </m:r>
                            <m:d>
                              <m:dPr>
                                <m:ctrlPr>
                                  <a:rPr lang="en-US" sz="2150" i="1"/>
                                </m:ctrlPr>
                              </m:dPr>
                              <m:e>
                                <m:sSub>
                                  <m:sSubPr>
                                    <m:ctrlPr>
                                      <a:rPr lang="en-US" sz="2150" i="1"/>
                                    </m:ctrlPr>
                                  </m:sSubPr>
                                  <m:e>
                                    <m:r>
                                      <a:rPr lang="en-US" sz="2150" i="1"/>
                                      <m:t>𝑣</m:t>
                                    </m:r>
                                  </m:e>
                                  <m:sub>
                                    <m:r>
                                      <a:rPr lang="en-US" sz="2150" i="1"/>
                                      <m:t>𝑜</m:t>
                                    </m:r>
                                  </m:sub>
                                </m:sSub>
                                <m:r>
                                  <a:rPr lang="en-US" sz="2150" i="1"/>
                                  <m:t>−</m:t>
                                </m:r>
                                <m:sSub>
                                  <m:sSubPr>
                                    <m:ctrlPr>
                                      <a:rPr lang="en-US" sz="2150" i="1"/>
                                    </m:ctrlPr>
                                  </m:sSubPr>
                                  <m:e>
                                    <m:r>
                                      <a:rPr lang="en-US" sz="2150" i="1"/>
                                      <m:t>𝑦</m:t>
                                    </m:r>
                                  </m:e>
                                  <m:sub>
                                    <m:r>
                                      <a:rPr lang="en-US" sz="2150" i="1"/>
                                      <m:t>𝑜</m:t>
                                    </m:r>
                                  </m:sub>
                                </m:sSub>
                              </m:e>
                            </m:d>
                            <m:sSup>
                              <m:sSupPr>
                                <m:ctrlPr>
                                  <a:rPr lang="en-US" sz="2150" i="1"/>
                                </m:ctrlPr>
                              </m:sSupPr>
                              <m:e>
                                <m:r>
                                  <a:rPr lang="en-US" sz="2150" i="1"/>
                                  <m:t>𝑓</m:t>
                                </m:r>
                              </m:e>
                              <m:sup>
                                <m:r>
                                  <a:rPr lang="en-US" sz="2150" i="1"/>
                                  <m:t>′</m:t>
                                </m:r>
                              </m:sup>
                            </m:sSup>
                            <m:d>
                              <m:dPr>
                                <m:ctrlPr>
                                  <a:rPr lang="en-US" sz="2150" i="1"/>
                                </m:ctrlPr>
                              </m:dPr>
                              <m:e>
                                <m:sSub>
                                  <m:sSubPr>
                                    <m:ctrlPr>
                                      <a:rPr lang="en-US" sz="2150" i="1"/>
                                    </m:ctrlPr>
                                  </m:sSubPr>
                                  <m:e>
                                    <m:r>
                                      <a:rPr lang="en-US" sz="2150" i="1"/>
                                      <m:t>𝑥</m:t>
                                    </m:r>
                                  </m:e>
                                  <m:sub>
                                    <m:r>
                                      <a:rPr lang="en-US" sz="2150" i="1"/>
                                      <m:t>𝑜</m:t>
                                    </m:r>
                                  </m:sub>
                                </m:sSub>
                              </m:e>
                            </m:d>
                          </m:e>
                        </m:mr>
                      </m:m>
                      <m:r>
                        <a:rPr lang="en-US" sz="2150" b="0" i="1" smtClean="0">
                          <a:latin typeface="Cambria Math" panose="02040503050406030204" pitchFamily="18" charset="0"/>
                        </a:rPr>
                        <m:t>    </m:t>
                      </m:r>
                      <m:d>
                        <m:dPr>
                          <m:ctrlPr>
                            <a:rPr lang="en-US" sz="2150" b="0" i="1" smtClean="0">
                              <a:latin typeface="Cambria Math" panose="02040503050406030204" pitchFamily="18" charset="0"/>
                            </a:rPr>
                          </m:ctrlPr>
                        </m:dPr>
                        <m:e>
                          <m:r>
                            <a:rPr lang="en-US" sz="2150" b="0" i="1" smtClean="0">
                              <a:latin typeface="Cambria Math" panose="02040503050406030204" pitchFamily="18" charset="0"/>
                            </a:rPr>
                            <m:t>𝐴</m:t>
                          </m:r>
                          <m:r>
                            <a:rPr lang="en-US" sz="2150" b="0" i="1" smtClean="0">
                              <a:latin typeface="Cambria Math" panose="02040503050406030204" pitchFamily="18" charset="0"/>
                            </a:rPr>
                            <m:t>1.1</m:t>
                          </m:r>
                        </m:e>
                      </m:d>
                    </m:oMath>
                  </m:oMathPara>
                </a14:m>
                <a:endParaRPr lang="en-US" sz="2150" dirty="0" smtClean="0"/>
              </a:p>
              <a:p>
                <a:pPr marL="0" indent="0">
                  <a:buNone/>
                </a:pPr>
                <a:r>
                  <a:rPr lang="en-US" sz="2150" dirty="0"/>
                  <a:t>Note, </a:t>
                </a:r>
                <a:r>
                  <a:rPr lang="en-US" sz="2150" i="1" dirty="0"/>
                  <a:t>f</a:t>
                </a:r>
                <a:r>
                  <a:rPr lang="en-US" sz="2150" dirty="0"/>
                  <a:t>’(</a:t>
                </a:r>
                <a:r>
                  <a:rPr lang="en-US" sz="2150" i="1" dirty="0"/>
                  <a:t>x</a:t>
                </a:r>
                <a:r>
                  <a:rPr lang="en-US" sz="2150" i="1" baseline="-25000" dirty="0"/>
                  <a:t>o</a:t>
                </a:r>
                <a:r>
                  <a:rPr lang="en-US" sz="2150" dirty="0"/>
                  <a:t>) is the first derivative of activation function at </a:t>
                </a:r>
                <a:r>
                  <a:rPr lang="en-US" sz="2150" i="1" dirty="0"/>
                  <a:t>x</a:t>
                </a:r>
                <a:r>
                  <a:rPr lang="en-US" sz="2150" i="1" baseline="-25000" dirty="0"/>
                  <a:t>o</a:t>
                </a:r>
                <a:r>
                  <a:rPr lang="en-US" sz="2150" dirty="0"/>
                  <a:t> and </a:t>
                </a:r>
                <a:r>
                  <a:rPr lang="en-US" sz="2150" i="1" dirty="0"/>
                  <a:t>γ</a:t>
                </a:r>
                <a:r>
                  <a:rPr lang="en-US" sz="2150" dirty="0"/>
                  <a:t> is learning rate (0 &lt; </a:t>
                </a:r>
                <a:r>
                  <a:rPr lang="en-US" sz="2150" i="1" dirty="0"/>
                  <a:t>γ</a:t>
                </a:r>
                <a:r>
                  <a:rPr lang="en-US" sz="2150" dirty="0"/>
                  <a:t> ≤ 1). It is expected that weight parameter </a:t>
                </a:r>
                <a:r>
                  <a:rPr lang="en-US" sz="2150" i="1" dirty="0"/>
                  <a:t>w</a:t>
                </a:r>
                <a:r>
                  <a:rPr lang="en-US" sz="2150" i="1" baseline="-25000" dirty="0"/>
                  <a:t>ho</a:t>
                </a:r>
                <a:r>
                  <a:rPr lang="en-US" sz="2150" dirty="0"/>
                  <a:t> and bias parameter </a:t>
                </a:r>
                <a:r>
                  <a:rPr lang="en-US" sz="2150" i="1" dirty="0" err="1"/>
                  <a:t>θ</a:t>
                </a:r>
                <a:r>
                  <a:rPr lang="en-US" sz="2150" i="1" baseline="-25000" dirty="0" err="1"/>
                  <a:t>o</a:t>
                </a:r>
                <a:r>
                  <a:rPr lang="en-US" sz="2150" dirty="0"/>
                  <a:t> will converge the aforementioned optimizers </a:t>
                </a:r>
                <a:r>
                  <a:rPr lang="en-US" sz="2150" i="1" dirty="0"/>
                  <a:t>w</a:t>
                </a:r>
                <a:r>
                  <a:rPr lang="en-US" sz="2150" baseline="30000" dirty="0"/>
                  <a:t>*</a:t>
                </a:r>
                <a:r>
                  <a:rPr lang="en-US" sz="2150" i="1" baseline="-25000" dirty="0"/>
                  <a:t>ho</a:t>
                </a:r>
                <a:r>
                  <a:rPr lang="en-US" sz="2150" dirty="0"/>
                  <a:t> and </a:t>
                </a:r>
                <a:r>
                  <a:rPr lang="en-US" sz="2150" i="1" dirty="0"/>
                  <a:t>θ</a:t>
                </a:r>
                <a:r>
                  <a:rPr lang="en-US" sz="2150" baseline="30000" dirty="0"/>
                  <a:t>*</a:t>
                </a:r>
                <a:r>
                  <a:rPr lang="en-US" sz="2150" i="1" baseline="-25000" dirty="0"/>
                  <a:t>o</a:t>
                </a:r>
                <a:r>
                  <a:rPr lang="en-US" sz="2150" dirty="0"/>
                  <a:t>.</a:t>
                </a:r>
                <a:endParaRPr lang="en-US" sz="215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61" t="-707" r="-610" b="-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125</a:t>
            </a:fld>
            <a:endParaRPr lang="en-US"/>
          </a:p>
        </p:txBody>
      </p:sp>
    </p:spTree>
    <p:extLst>
      <p:ext uri="{BB962C8B-B14F-4D97-AF65-F5344CB8AC3E}">
        <p14:creationId xmlns:p14="http://schemas.microsoft.com/office/powerpoint/2010/main" val="1785574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1280" y="914399"/>
                <a:ext cx="12029440" cy="5176066"/>
              </a:xfrm>
            </p:spPr>
            <p:txBody>
              <a:bodyPr>
                <a:normAutofit/>
              </a:bodyPr>
              <a:lstStyle/>
              <a:p>
                <a:pPr marL="0" indent="0">
                  <a:buNone/>
                </a:pPr>
                <a:r>
                  <a:rPr lang="en-US" sz="2200" dirty="0"/>
                  <a:t>Let </a:t>
                </a:r>
                <a:r>
                  <a:rPr lang="en-US" sz="2200" i="1" dirty="0" err="1"/>
                  <a:t>δ</a:t>
                </a:r>
                <a:r>
                  <a:rPr lang="en-US" sz="2200" i="1" baseline="-25000" dirty="0" err="1"/>
                  <a:t>o</a:t>
                </a:r>
                <a:r>
                  <a:rPr lang="en-US" sz="2200" dirty="0"/>
                  <a:t> denote output error, we have: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m:ctrlPr>
                        </m:mPr>
                        <m:mr>
                          <m:e>
                            <m:sSub>
                              <m:sSubPr>
                                <m:ctrlPr>
                                  <a:rPr lang="en-US" sz="2200" i="1"/>
                                </m:ctrlPr>
                              </m:sSubPr>
                              <m:e>
                                <m:r>
                                  <a:rPr lang="en-US" sz="2200" i="1"/>
                                  <m:t>𝑤</m:t>
                                </m:r>
                              </m:e>
                              <m:sub>
                                <m:r>
                                  <a:rPr lang="en-US" sz="2200" i="1"/>
                                  <m:t>h𝑜</m:t>
                                </m:r>
                              </m:sub>
                            </m:sSub>
                            <m:r>
                              <a:rPr lang="en-US" sz="2200" i="1"/>
                              <m:t>=</m:t>
                            </m:r>
                            <m:sSub>
                              <m:sSubPr>
                                <m:ctrlPr>
                                  <a:rPr lang="en-US" sz="2200" i="1"/>
                                </m:ctrlPr>
                              </m:sSubPr>
                              <m:e>
                                <m:r>
                                  <a:rPr lang="en-US" sz="2200" i="1"/>
                                  <m:t>𝑤</m:t>
                                </m:r>
                              </m:e>
                              <m:sub>
                                <m:r>
                                  <a:rPr lang="en-US" sz="2200" i="1"/>
                                  <m:t>h𝑜</m:t>
                                </m:r>
                              </m:sub>
                            </m:sSub>
                            <m:r>
                              <a:rPr lang="en-US" sz="2200" i="1"/>
                              <m:t>+</m:t>
                            </m:r>
                            <m:r>
                              <a:rPr lang="en-US" sz="2200" i="1"/>
                              <m:t>𝛾</m:t>
                            </m:r>
                            <m:sSub>
                              <m:sSubPr>
                                <m:ctrlPr>
                                  <a:rPr lang="en-US" sz="2200" i="1"/>
                                </m:ctrlPr>
                              </m:sSubPr>
                              <m:e>
                                <m:r>
                                  <a:rPr lang="en-US" sz="2200" i="1"/>
                                  <m:t>𝑦</m:t>
                                </m:r>
                              </m:e>
                              <m:sub>
                                <m:r>
                                  <a:rPr lang="en-US" sz="2200" i="1"/>
                                  <m:t>h</m:t>
                                </m:r>
                              </m:sub>
                            </m:sSub>
                            <m:sSub>
                              <m:sSubPr>
                                <m:ctrlPr>
                                  <a:rPr lang="en-US" sz="2200" i="1"/>
                                </m:ctrlPr>
                              </m:sSubPr>
                              <m:e>
                                <m:r>
                                  <a:rPr lang="en-US" sz="2200" i="1"/>
                                  <m:t>𝛿</m:t>
                                </m:r>
                              </m:e>
                              <m:sub>
                                <m:r>
                                  <a:rPr lang="en-US" sz="2200" i="1"/>
                                  <m:t>𝑜</m:t>
                                </m:r>
                              </m:sub>
                            </m:sSub>
                          </m:e>
                        </m:mr>
                        <m:mr>
                          <m:e>
                            <m:sSub>
                              <m:sSubPr>
                                <m:ctrlPr>
                                  <a:rPr lang="en-US" sz="2200" i="1"/>
                                </m:ctrlPr>
                              </m:sSubPr>
                              <m:e>
                                <m:r>
                                  <a:rPr lang="en-US" sz="2200" i="1"/>
                                  <m:t>𝜃</m:t>
                                </m:r>
                              </m:e>
                              <m:sub>
                                <m:r>
                                  <a:rPr lang="en-US" sz="2200" i="1"/>
                                  <m:t>𝑜</m:t>
                                </m:r>
                              </m:sub>
                            </m:sSub>
                            <m:r>
                              <a:rPr lang="en-US" sz="2200" i="1"/>
                              <m:t>=</m:t>
                            </m:r>
                            <m:sSub>
                              <m:sSubPr>
                                <m:ctrlPr>
                                  <a:rPr lang="en-US" sz="2200" i="1"/>
                                </m:ctrlPr>
                              </m:sSubPr>
                              <m:e>
                                <m:r>
                                  <a:rPr lang="en-US" sz="2200" i="1"/>
                                  <m:t>𝜃</m:t>
                                </m:r>
                              </m:e>
                              <m:sub>
                                <m:r>
                                  <a:rPr lang="en-US" sz="2200" i="1"/>
                                  <m:t>𝑜</m:t>
                                </m:r>
                              </m:sub>
                            </m:sSub>
                            <m:r>
                              <a:rPr lang="en-US" sz="2200" i="1"/>
                              <m:t>+</m:t>
                            </m:r>
                            <m:r>
                              <a:rPr lang="en-US" sz="2200" i="1"/>
                              <m:t>𝛾</m:t>
                            </m:r>
                            <m:sSub>
                              <m:sSubPr>
                                <m:ctrlPr>
                                  <a:rPr lang="en-US" sz="2200" i="1"/>
                                </m:ctrlPr>
                              </m:sSubPr>
                              <m:e>
                                <m:r>
                                  <a:rPr lang="en-US" sz="2200" i="1"/>
                                  <m:t>𝛿</m:t>
                                </m:r>
                              </m:e>
                              <m:sub>
                                <m:r>
                                  <a:rPr lang="en-US" sz="2200" i="1"/>
                                  <m:t>𝑜</m:t>
                                </m:r>
                              </m:sub>
                            </m:sSub>
                          </m:e>
                        </m:mr>
                      </m:m>
                    </m:oMath>
                  </m:oMathPara>
                </a14:m>
                <a:endParaRPr lang="en-US" sz="2200" dirty="0"/>
              </a:p>
              <a:p>
                <a:pPr marL="0" indent="0">
                  <a:buNone/>
                </a:pPr>
                <a:r>
                  <a:rPr lang="en-US" sz="22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200" i="1"/>
                          </m:ctrlPr>
                        </m:sSubPr>
                        <m:e>
                          <m:r>
                            <a:rPr lang="en-US" sz="2200" i="1"/>
                            <m:t>𝛿</m:t>
                          </m:r>
                        </m:e>
                        <m:sub>
                          <m:r>
                            <a:rPr lang="en-US" sz="2200" i="1"/>
                            <m:t>𝑜</m:t>
                          </m:r>
                        </m:sub>
                      </m:sSub>
                      <m:r>
                        <a:rPr lang="en-US" sz="2200" i="1"/>
                        <m:t>=</m:t>
                      </m:r>
                      <m:d>
                        <m:dPr>
                          <m:ctrlPr>
                            <a:rPr lang="en-US" sz="2200" i="1"/>
                          </m:ctrlPr>
                        </m:dPr>
                        <m:e>
                          <m:sSub>
                            <m:sSubPr>
                              <m:ctrlPr>
                                <a:rPr lang="en-US" sz="2200" i="1"/>
                              </m:ctrlPr>
                            </m:sSubPr>
                            <m:e>
                              <m:r>
                                <a:rPr lang="en-US" sz="2200" i="1"/>
                                <m:t>𝑣</m:t>
                              </m:r>
                            </m:e>
                            <m:sub>
                              <m:r>
                                <a:rPr lang="en-US" sz="2200" i="1"/>
                                <m:t>𝑜</m:t>
                              </m:r>
                            </m:sub>
                          </m:sSub>
                          <m:r>
                            <a:rPr lang="en-US" sz="2200" i="1"/>
                            <m:t>−</m:t>
                          </m:r>
                          <m:sSub>
                            <m:sSubPr>
                              <m:ctrlPr>
                                <a:rPr lang="en-US" sz="2200" i="1"/>
                              </m:ctrlPr>
                            </m:sSubPr>
                            <m:e>
                              <m:r>
                                <a:rPr lang="en-US" sz="2200" i="1"/>
                                <m:t>𝑦</m:t>
                              </m:r>
                            </m:e>
                            <m:sub>
                              <m:r>
                                <a:rPr lang="en-US" sz="2200" i="1"/>
                                <m:t>𝑜</m:t>
                              </m:r>
                            </m:sub>
                          </m:sSub>
                        </m:e>
                      </m:d>
                      <m:sSup>
                        <m:sSupPr>
                          <m:ctrlPr>
                            <a:rPr lang="en-US" sz="2200" i="1"/>
                          </m:ctrlPr>
                        </m:sSupPr>
                        <m:e>
                          <m:r>
                            <a:rPr lang="en-US" sz="2200" i="1"/>
                            <m:t>𝑓</m:t>
                          </m:r>
                        </m:e>
                        <m:sup>
                          <m:r>
                            <a:rPr lang="en-US" sz="2200" i="1"/>
                            <m:t>′</m:t>
                          </m:r>
                        </m:sup>
                      </m:sSup>
                      <m:d>
                        <m:dPr>
                          <m:ctrlPr>
                            <a:rPr lang="en-US" sz="2200" i="1"/>
                          </m:ctrlPr>
                        </m:dPr>
                        <m:e>
                          <m:sSub>
                            <m:sSubPr>
                              <m:ctrlPr>
                                <a:rPr lang="en-US" sz="2200" i="1"/>
                              </m:ctrlPr>
                            </m:sSubPr>
                            <m:e>
                              <m:r>
                                <a:rPr lang="en-US" sz="2200" i="1"/>
                                <m:t>𝑥</m:t>
                              </m:r>
                            </m:e>
                            <m:sub>
                              <m:r>
                                <a:rPr lang="en-US" sz="2200" i="1"/>
                                <m:t>𝑜</m:t>
                              </m:r>
                            </m:sub>
                          </m:sSub>
                        </m:e>
                      </m:d>
                    </m:oMath>
                  </m:oMathPara>
                </a14:m>
                <a:endParaRPr lang="en-US" sz="2200" dirty="0"/>
              </a:p>
              <a:p>
                <a:pPr marL="0" indent="0">
                  <a:buNone/>
                </a:pPr>
                <a:r>
                  <a:rPr lang="en-US" sz="2200" dirty="0"/>
                  <a:t>BP continues to estimate weight and bias parameters of previous neurons which are hidden neurons. Without loss of generality, given hidden neuron </a:t>
                </a:r>
                <a:r>
                  <a:rPr lang="en-US" sz="2200" i="1" dirty="0"/>
                  <a:t>h</a:t>
                </a:r>
                <a:r>
                  <a:rPr lang="en-US" sz="2200" dirty="0"/>
                  <a:t> whose error </a:t>
                </a:r>
                <a:r>
                  <a:rPr lang="en-US" sz="2200" i="1" dirty="0"/>
                  <a:t>ε</a:t>
                </a:r>
                <a:r>
                  <a:rPr lang="en-US" sz="2200" dirty="0"/>
                  <a:t>(</a:t>
                </a:r>
                <a:r>
                  <a:rPr lang="en-US" sz="2200" i="1" dirty="0" err="1"/>
                  <a:t>y</a:t>
                </a:r>
                <a:r>
                  <a:rPr lang="en-US" sz="2200" i="1" baseline="-25000" dirty="0" err="1"/>
                  <a:t>h</a:t>
                </a:r>
                <a:r>
                  <a:rPr lang="en-US" sz="2200" dirty="0"/>
                  <a:t>) is sum of errors of all output neuron </a:t>
                </a:r>
                <a:r>
                  <a:rPr lang="en-US" sz="2200" i="1" dirty="0"/>
                  <a:t>o</a:t>
                </a:r>
                <a:r>
                  <a:rPr lang="en-US" sz="2200" dirty="0"/>
                  <a:t> to which such hidden neuron connects.</a:t>
                </a:r>
              </a:p>
              <a:p>
                <a:pPr marL="0" indent="0">
                  <a:buNone/>
                </a:pPr>
                <a14:m>
                  <m:oMathPara xmlns:m="http://schemas.openxmlformats.org/officeDocument/2006/math">
                    <m:oMathParaPr>
                      <m:jc m:val="centerGroup"/>
                    </m:oMathParaPr>
                    <m:oMath xmlns:m="http://schemas.openxmlformats.org/officeDocument/2006/math">
                      <m:r>
                        <a:rPr lang="en-US" sz="2200" i="1"/>
                        <m:t>𝜀</m:t>
                      </m:r>
                      <m:d>
                        <m:dPr>
                          <m:ctrlPr>
                            <a:rPr lang="en-US" sz="2200" i="1"/>
                          </m:ctrlPr>
                        </m:dPr>
                        <m:e>
                          <m:sSub>
                            <m:sSubPr>
                              <m:ctrlPr>
                                <a:rPr lang="en-US" sz="2200" i="1"/>
                              </m:ctrlPr>
                            </m:sSubPr>
                            <m:e>
                              <m:r>
                                <a:rPr lang="en-US" sz="2200" i="1"/>
                                <m:t>𝑦</m:t>
                              </m:r>
                            </m:e>
                            <m:sub>
                              <m:r>
                                <a:rPr lang="en-US" sz="2200" i="1"/>
                                <m:t>h</m:t>
                              </m:r>
                            </m:sub>
                          </m:sSub>
                        </m:e>
                      </m:d>
                      <m:r>
                        <a:rPr lang="en-US" sz="2200" i="1"/>
                        <m:t>=</m:t>
                      </m:r>
                      <m:nary>
                        <m:naryPr>
                          <m:chr m:val="∑"/>
                          <m:limLoc m:val="undOvr"/>
                          <m:supHide m:val="on"/>
                          <m:ctrlPr>
                            <a:rPr lang="en-US" sz="2200" i="1"/>
                          </m:ctrlPr>
                        </m:naryPr>
                        <m:sub>
                          <m:r>
                            <a:rPr lang="en-US" sz="2200" i="1"/>
                            <m:t>𝑜</m:t>
                          </m:r>
                        </m:sub>
                        <m:sup/>
                        <m:e>
                          <m:r>
                            <a:rPr lang="en-US" sz="2200" i="1"/>
                            <m:t>𝜀</m:t>
                          </m:r>
                          <m:d>
                            <m:dPr>
                              <m:ctrlPr>
                                <a:rPr lang="en-US" sz="2200" i="1"/>
                              </m:ctrlPr>
                            </m:dPr>
                            <m:e>
                              <m:sSub>
                                <m:sSubPr>
                                  <m:ctrlPr>
                                    <a:rPr lang="en-US" sz="2200" i="1"/>
                                  </m:ctrlPr>
                                </m:sSubPr>
                                <m:e>
                                  <m:r>
                                    <a:rPr lang="en-US" sz="2200" i="1"/>
                                    <m:t>𝑦</m:t>
                                  </m:r>
                                </m:e>
                                <m:sub>
                                  <m:r>
                                    <a:rPr lang="en-US" sz="2200" i="1"/>
                                    <m:t>𝑜</m:t>
                                  </m:r>
                                </m:sub>
                              </m:sSub>
                            </m:e>
                          </m:d>
                        </m:e>
                      </m:nary>
                    </m:oMath>
                  </m:oMathPara>
                </a14:m>
                <a:endParaRPr lang="en-US" sz="2200" dirty="0"/>
              </a:p>
              <a:p>
                <a:pPr marL="0" indent="0">
                  <a:buNone/>
                </a:pPr>
                <a:r>
                  <a:rPr lang="en-US" sz="2200" dirty="0"/>
                  <a:t>Note, </a:t>
                </a:r>
                <a:r>
                  <a:rPr lang="en-US" sz="2200" i="1" dirty="0" err="1"/>
                  <a:t>y</a:t>
                </a:r>
                <a:r>
                  <a:rPr lang="en-US" sz="2200" i="1" baseline="-25000" dirty="0" err="1"/>
                  <a:t>h</a:t>
                </a:r>
                <a:r>
                  <a:rPr lang="en-US" sz="2200" dirty="0"/>
                  <a:t> is calculated by propagation rule as usual:</a:t>
                </a:r>
              </a:p>
              <a:p>
                <a:pPr marL="0" indent="0">
                  <a:buNone/>
                </a:pPr>
                <a14:m>
                  <m:oMathPara xmlns:m="http://schemas.openxmlformats.org/officeDocument/2006/math">
                    <m:oMathParaPr>
                      <m:jc m:val="centerGroup"/>
                    </m:oMathParaPr>
                    <m:oMath xmlns:m="http://schemas.openxmlformats.org/officeDocument/2006/math">
                      <m:sSub>
                        <m:sSubPr>
                          <m:ctrlPr>
                            <a:rPr lang="en-US" sz="2200" i="1"/>
                          </m:ctrlPr>
                        </m:sSubPr>
                        <m:e>
                          <m:r>
                            <a:rPr lang="en-US" sz="2200" i="1"/>
                            <m:t>𝑦</m:t>
                          </m:r>
                        </m:e>
                        <m:sub>
                          <m:r>
                            <a:rPr lang="en-US" sz="2200" i="1"/>
                            <m:t>h</m:t>
                          </m:r>
                        </m:sub>
                      </m:sSub>
                      <m:r>
                        <a:rPr lang="en-US" sz="2200" i="1"/>
                        <m:t>=</m:t>
                      </m:r>
                      <m:r>
                        <a:rPr lang="en-US" sz="2200" i="1"/>
                        <m:t>𝑓</m:t>
                      </m:r>
                      <m:d>
                        <m:dPr>
                          <m:ctrlPr>
                            <a:rPr lang="en-US" sz="2200" i="1"/>
                          </m:ctrlPr>
                        </m:dPr>
                        <m:e>
                          <m:sSub>
                            <m:sSubPr>
                              <m:ctrlPr>
                                <a:rPr lang="en-US" sz="2200" i="1"/>
                              </m:ctrlPr>
                            </m:sSubPr>
                            <m:e>
                              <m:r>
                                <a:rPr lang="en-US" sz="2200" i="1"/>
                                <m:t>𝑥</m:t>
                              </m:r>
                            </m:e>
                            <m:sub>
                              <m:r>
                                <a:rPr lang="en-US" sz="2200" i="1"/>
                                <m:t>h</m:t>
                              </m:r>
                            </m:sub>
                          </m:sSub>
                          <m:r>
                            <a:rPr lang="en-US" sz="2200" i="1"/>
                            <m:t>=</m:t>
                          </m:r>
                          <m:nary>
                            <m:naryPr>
                              <m:chr m:val="∑"/>
                              <m:limLoc m:val="undOvr"/>
                              <m:supHide m:val="on"/>
                              <m:ctrlPr>
                                <a:rPr lang="en-US" sz="2200" i="1"/>
                              </m:ctrlPr>
                            </m:naryPr>
                            <m:sub>
                              <m:r>
                                <a:rPr lang="en-US" sz="2200" i="1"/>
                                <m:t>𝑗</m:t>
                              </m:r>
                            </m:sub>
                            <m:sup/>
                            <m:e>
                              <m:sSub>
                                <m:sSubPr>
                                  <m:ctrlPr>
                                    <a:rPr lang="en-US" sz="2200" i="1"/>
                                  </m:ctrlPr>
                                </m:sSubPr>
                                <m:e>
                                  <m:r>
                                    <a:rPr lang="en-US" sz="2200" i="1"/>
                                    <m:t>𝑤</m:t>
                                  </m:r>
                                </m:e>
                                <m:sub>
                                  <m:r>
                                    <a:rPr lang="en-US" sz="2200" i="1"/>
                                    <m:t>𝑗h</m:t>
                                  </m:r>
                                </m:sub>
                              </m:sSub>
                              <m:sSub>
                                <m:sSubPr>
                                  <m:ctrlPr>
                                    <a:rPr lang="en-US" sz="2200" i="1"/>
                                  </m:ctrlPr>
                                </m:sSubPr>
                                <m:e>
                                  <m:r>
                                    <a:rPr lang="en-US" sz="2200" i="1"/>
                                    <m:t>𝑦</m:t>
                                  </m:r>
                                </m:e>
                                <m:sub>
                                  <m:r>
                                    <a:rPr lang="en-US" sz="2200" i="1"/>
                                    <m:t>𝑗</m:t>
                                  </m:r>
                                </m:sub>
                              </m:sSub>
                            </m:e>
                          </m:nary>
                          <m:r>
                            <a:rPr lang="en-US" sz="2200" i="1"/>
                            <m:t>+</m:t>
                          </m:r>
                          <m:sSub>
                            <m:sSubPr>
                              <m:ctrlPr>
                                <a:rPr lang="en-US" sz="2200" i="1"/>
                              </m:ctrlPr>
                            </m:sSubPr>
                            <m:e>
                              <m:r>
                                <a:rPr lang="en-US" sz="2200" i="1"/>
                                <m:t>𝜃</m:t>
                              </m:r>
                            </m:e>
                            <m:sub>
                              <m:r>
                                <a:rPr lang="en-US" sz="2200" i="1"/>
                                <m:t>h</m:t>
                              </m:r>
                            </m:sub>
                          </m:sSub>
                        </m:e>
                      </m:d>
                    </m:oMath>
                  </m:oMathPara>
                </a14:m>
                <a:endParaRPr lang="en-US" sz="2200" dirty="0"/>
              </a:p>
              <a:p>
                <a:pPr marL="0" indent="0">
                  <a:buNone/>
                </a:pPr>
                <a:r>
                  <a:rPr lang="en-US" sz="2200" dirty="0"/>
                  <a:t>Note, </a:t>
                </a:r>
                <a:r>
                  <a:rPr lang="en-US" sz="2200" i="1" dirty="0" err="1"/>
                  <a:t>y</a:t>
                </a:r>
                <a:r>
                  <a:rPr lang="en-US" sz="2200" i="1" baseline="-25000" dirty="0" err="1"/>
                  <a:t>j</a:t>
                </a:r>
                <a:r>
                  <a:rPr lang="en-US" sz="2200" dirty="0"/>
                  <a:t> is output value of previous hidden neuron </a:t>
                </a:r>
                <a:r>
                  <a:rPr lang="en-US" sz="2200" i="1" dirty="0"/>
                  <a:t>j</a:t>
                </a:r>
                <a:r>
                  <a:rPr lang="en-US" sz="2200" dirty="0"/>
                  <a:t> which connects to current hidden neuron </a:t>
                </a:r>
                <a:r>
                  <a:rPr lang="en-US" sz="2200" i="1" dirty="0"/>
                  <a:t>h</a:t>
                </a:r>
                <a:r>
                  <a:rPr lang="en-US" sz="2200" dirty="0"/>
                  <a:t>.</a:t>
                </a:r>
                <a:endParaRPr lang="en-US" sz="2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08" b="-1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126</a:t>
            </a:fld>
            <a:endParaRPr lang="en-US"/>
          </a:p>
        </p:txBody>
      </p:sp>
    </p:spTree>
    <p:extLst>
      <p:ext uri="{BB962C8B-B14F-4D97-AF65-F5344CB8AC3E}">
        <p14:creationId xmlns:p14="http://schemas.microsoft.com/office/powerpoint/2010/main" val="95143957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smtClean="0"/>
                  <a:t>Because SGD is continuously applied into estimating weight parameters </a:t>
                </a:r>
                <a:r>
                  <a:rPr lang="en-US" sz="2100" i="1" dirty="0" err="1"/>
                  <a:t>w</a:t>
                </a:r>
                <a:r>
                  <a:rPr lang="en-US" sz="2100" i="1" baseline="-25000" dirty="0" err="1"/>
                  <a:t>jh</a:t>
                </a:r>
                <a:r>
                  <a:rPr lang="en-US" sz="2100" dirty="0"/>
                  <a:t> and bias parameter </a:t>
                </a:r>
                <a:r>
                  <a:rPr lang="en-US" sz="2100" i="1" dirty="0" err="1"/>
                  <a:t>θ</a:t>
                </a:r>
                <a:r>
                  <a:rPr lang="en-US" sz="2100" i="1" baseline="-25000" dirty="0" err="1"/>
                  <a:t>h</a:t>
                </a:r>
                <a:r>
                  <a:rPr lang="en-US" sz="2100" dirty="0"/>
                  <a:t> of hidden neuron </a:t>
                </a:r>
                <a:r>
                  <a:rPr lang="en-US" sz="2100" i="1" dirty="0"/>
                  <a:t>h</a:t>
                </a:r>
                <a:r>
                  <a:rPr lang="en-US" sz="2100" dirty="0"/>
                  <a:t>, gradients of hidden error function </a:t>
                </a:r>
                <a:r>
                  <a:rPr lang="en-US" sz="2100" i="1" dirty="0"/>
                  <a:t>ε</a:t>
                </a:r>
                <a:r>
                  <a:rPr lang="en-US" sz="2100" dirty="0"/>
                  <a:t>(</a:t>
                </a:r>
                <a:r>
                  <a:rPr lang="en-US" sz="2100" i="1" dirty="0" err="1"/>
                  <a:t>y</a:t>
                </a:r>
                <a:r>
                  <a:rPr lang="en-US" sz="2100" i="1" baseline="-25000" dirty="0" err="1"/>
                  <a:t>h</a:t>
                </a:r>
                <a:r>
                  <a:rPr lang="en-US" sz="2100" dirty="0"/>
                  <a:t>) with regard to </a:t>
                </a:r>
                <a:r>
                  <a:rPr lang="en-US" sz="2100" i="1" dirty="0" err="1"/>
                  <a:t>w</a:t>
                </a:r>
                <a:r>
                  <a:rPr lang="en-US" sz="2100" i="1" baseline="-25000" dirty="0" err="1"/>
                  <a:t>jh</a:t>
                </a:r>
                <a:r>
                  <a:rPr lang="en-US" sz="2100" dirty="0"/>
                  <a:t> and </a:t>
                </a:r>
                <a:r>
                  <a:rPr lang="en-US" sz="2100" i="1" dirty="0" err="1"/>
                  <a:t>θ</a:t>
                </a:r>
                <a:r>
                  <a:rPr lang="en-US" sz="2100" i="1" baseline="-25000" dirty="0" err="1"/>
                  <a:t>h</a:t>
                </a:r>
                <a:r>
                  <a:rPr lang="en-US" sz="2100" dirty="0"/>
                  <a:t> need to be determined, respectively. According to chain rule of derivative, we have:</a:t>
                </a:r>
              </a:p>
              <a:p>
                <a:pPr marL="0" indent="0">
                  <a:buNone/>
                </a:pPr>
                <a14:m>
                  <m:oMathPara xmlns:m="http://schemas.openxmlformats.org/officeDocument/2006/math">
                    <m:oMathParaPr>
                      <m:jc m:val="centerGroup"/>
                    </m:oMathParaPr>
                    <m:oMath xmlns:m="http://schemas.openxmlformats.org/officeDocument/2006/math">
                      <m:sSub>
                        <m:sSubPr>
                          <m:ctrlPr>
                            <a:rPr lang="en-US" sz="2100" i="1"/>
                          </m:ctrlPr>
                        </m:sSubPr>
                        <m:e>
                          <m:r>
                            <a:rPr lang="en-US" sz="2100"/>
                            <m:t>∇</m:t>
                          </m:r>
                        </m:e>
                        <m:sub>
                          <m:sSub>
                            <m:sSubPr>
                              <m:ctrlPr>
                                <a:rPr lang="en-US" sz="2100" i="1"/>
                              </m:ctrlPr>
                            </m:sSubPr>
                            <m:e>
                              <m:r>
                                <a:rPr lang="en-US" sz="2100" i="1"/>
                                <m:t>𝑤</m:t>
                              </m:r>
                            </m:e>
                            <m:sub>
                              <m:r>
                                <a:rPr lang="en-US" sz="2100" i="1"/>
                                <m:t>𝑗h</m:t>
                              </m:r>
                            </m:sub>
                          </m:sSub>
                        </m:sub>
                      </m:sSub>
                      <m:r>
                        <a:rPr lang="en-US" sz="2100" i="1"/>
                        <m:t>𝜀</m:t>
                      </m:r>
                      <m:d>
                        <m:dPr>
                          <m:ctrlPr>
                            <a:rPr lang="en-US" sz="2100" i="1"/>
                          </m:ctrlPr>
                        </m:dPr>
                        <m:e>
                          <m:sSub>
                            <m:sSubPr>
                              <m:ctrlPr>
                                <a:rPr lang="en-US" sz="2100" i="1"/>
                              </m:ctrlPr>
                            </m:sSubPr>
                            <m:e>
                              <m:r>
                                <a:rPr lang="en-US" sz="2100" i="1"/>
                                <m:t>𝑦</m:t>
                              </m:r>
                            </m:e>
                            <m:sub>
                              <m:r>
                                <a:rPr lang="en-US" sz="2100" i="1"/>
                                <m:t>h</m:t>
                              </m:r>
                            </m:sub>
                          </m:sSub>
                        </m:e>
                      </m:d>
                      <m:r>
                        <m:rPr>
                          <m:aln/>
                        </m:rP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𝑤</m:t>
                              </m:r>
                            </m:e>
                            <m:sub>
                              <m:r>
                                <a:rPr lang="en-US" sz="2100" i="1"/>
                                <m:t>𝑗h</m:t>
                              </m:r>
                            </m:sub>
                          </m:sSub>
                        </m:den>
                      </m:f>
                      <m: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𝑦</m:t>
                              </m:r>
                            </m:e>
                            <m:sub>
                              <m:r>
                                <a:rPr lang="en-US" sz="2100" i="1"/>
                                <m:t>h</m:t>
                              </m:r>
                            </m:sub>
                          </m:sSub>
                        </m:den>
                      </m:f>
                      <m:f>
                        <m:fPr>
                          <m:ctrlPr>
                            <a:rPr lang="en-US" sz="2100" i="1"/>
                          </m:ctrlPr>
                        </m:fPr>
                        <m:num>
                          <m:r>
                            <a:rPr lang="en-US" sz="2100" i="1"/>
                            <m:t>𝑑</m:t>
                          </m:r>
                          <m:sSub>
                            <m:sSubPr>
                              <m:ctrlPr>
                                <a:rPr lang="en-US" sz="2100" i="1"/>
                              </m:ctrlPr>
                            </m:sSubPr>
                            <m:e>
                              <m:r>
                                <a:rPr lang="en-US" sz="2100" i="1"/>
                                <m:t>𝑦</m:t>
                              </m:r>
                            </m:e>
                            <m:sub>
                              <m:r>
                                <a:rPr lang="en-US" sz="2100" i="1"/>
                                <m:t>h</m:t>
                              </m:r>
                            </m:sub>
                          </m:sSub>
                        </m:num>
                        <m:den>
                          <m:r>
                            <a:rPr lang="en-US" sz="2100" i="1"/>
                            <m:t>𝑑</m:t>
                          </m:r>
                          <m:sSub>
                            <m:sSubPr>
                              <m:ctrlPr>
                                <a:rPr lang="en-US" sz="2100" i="1"/>
                              </m:ctrlPr>
                            </m:sSubPr>
                            <m:e>
                              <m:r>
                                <a:rPr lang="en-US" sz="2100" i="1"/>
                                <m:t>𝑥</m:t>
                              </m:r>
                            </m:e>
                            <m:sub>
                              <m:r>
                                <a:rPr lang="en-US" sz="2100" i="1"/>
                                <m:t>h</m:t>
                              </m:r>
                            </m:sub>
                          </m:sSub>
                        </m:den>
                      </m:f>
                      <m:f>
                        <m:fPr>
                          <m:ctrlPr>
                            <a:rPr lang="en-US" sz="2100" i="1"/>
                          </m:ctrlPr>
                        </m:fPr>
                        <m:num>
                          <m:r>
                            <a:rPr lang="en-US" sz="2100" i="1"/>
                            <m:t>𝑑</m:t>
                          </m:r>
                          <m:sSub>
                            <m:sSubPr>
                              <m:ctrlPr>
                                <a:rPr lang="en-US" sz="2100" i="1"/>
                              </m:ctrlPr>
                            </m:sSubPr>
                            <m:e>
                              <m:r>
                                <a:rPr lang="en-US" sz="2100" i="1"/>
                                <m:t>𝑥</m:t>
                              </m:r>
                            </m:e>
                            <m:sub>
                              <m:r>
                                <a:rPr lang="en-US" sz="2100" i="1"/>
                                <m:t>h</m:t>
                              </m:r>
                            </m:sub>
                          </m:sSub>
                        </m:num>
                        <m:den>
                          <m:r>
                            <a:rPr lang="en-US" sz="2100" i="1"/>
                            <m:t>𝑑</m:t>
                          </m:r>
                          <m:sSub>
                            <m:sSubPr>
                              <m:ctrlPr>
                                <a:rPr lang="en-US" sz="2100" i="1"/>
                              </m:ctrlPr>
                            </m:sSubPr>
                            <m:e>
                              <m:r>
                                <a:rPr lang="en-US" sz="2100" i="1"/>
                                <m:t>𝑤</m:t>
                              </m:r>
                            </m:e>
                            <m:sub>
                              <m:r>
                                <a:rPr lang="en-US" sz="2100" i="1"/>
                                <m:t>𝑗h</m:t>
                              </m:r>
                            </m:sub>
                          </m:sSub>
                        </m:den>
                      </m:f>
                      <m:r>
                        <a:rPr lang="en-US" sz="2100" b="0" i="1" smtClean="0">
                          <a:latin typeface="Cambria Math" panose="02040503050406030204" pitchFamily="18" charset="0"/>
                        </a:rPr>
                        <m:t>,</m:t>
                      </m:r>
                      <m:sSub>
                        <m:sSubPr>
                          <m:ctrlPr>
                            <a:rPr lang="en-US" sz="2100" i="1"/>
                          </m:ctrlPr>
                        </m:sSubPr>
                        <m:e>
                          <m:r>
                            <a:rPr lang="en-US" sz="2100"/>
                            <m:t>∇</m:t>
                          </m:r>
                        </m:e>
                        <m:sub>
                          <m:sSub>
                            <m:sSubPr>
                              <m:ctrlPr>
                                <a:rPr lang="en-US" sz="2100" i="1"/>
                              </m:ctrlPr>
                            </m:sSubPr>
                            <m:e>
                              <m:r>
                                <a:rPr lang="en-US" sz="2100" i="1"/>
                                <m:t>𝜃</m:t>
                              </m:r>
                            </m:e>
                            <m:sub>
                              <m:r>
                                <a:rPr lang="en-US" sz="2100" i="1"/>
                                <m:t>h</m:t>
                              </m:r>
                            </m:sub>
                          </m:sSub>
                        </m:sub>
                      </m:sSub>
                      <m:r>
                        <a:rPr lang="en-US" sz="2100" i="1"/>
                        <m:t>𝜀</m:t>
                      </m:r>
                      <m:d>
                        <m:dPr>
                          <m:ctrlPr>
                            <a:rPr lang="en-US" sz="2100" i="1"/>
                          </m:ctrlPr>
                        </m:dPr>
                        <m:e>
                          <m:sSub>
                            <m:sSubPr>
                              <m:ctrlPr>
                                <a:rPr lang="en-US" sz="2100" i="1"/>
                              </m:ctrlPr>
                            </m:sSubPr>
                            <m:e>
                              <m:r>
                                <a:rPr lang="en-US" sz="2100" i="1"/>
                                <m:t>𝑦</m:t>
                              </m:r>
                            </m:e>
                            <m:sub>
                              <m:r>
                                <a:rPr lang="en-US" sz="2100" i="1"/>
                                <m:t>h</m:t>
                              </m:r>
                            </m:sub>
                          </m:sSub>
                        </m:e>
                      </m:d>
                      <m:r>
                        <m:rPr>
                          <m:aln/>
                        </m:rP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𝜃</m:t>
                              </m:r>
                            </m:e>
                            <m:sub>
                              <m:r>
                                <a:rPr lang="en-US" sz="2100" i="1"/>
                                <m:t>h</m:t>
                              </m:r>
                            </m:sub>
                          </m:sSub>
                        </m:den>
                      </m:f>
                      <m: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𝑦</m:t>
                              </m:r>
                            </m:e>
                            <m:sub>
                              <m:r>
                                <a:rPr lang="en-US" sz="2100" i="1"/>
                                <m:t>h</m:t>
                              </m:r>
                            </m:sub>
                          </m:sSub>
                        </m:den>
                      </m:f>
                      <m:f>
                        <m:fPr>
                          <m:ctrlPr>
                            <a:rPr lang="en-US" sz="2100" i="1"/>
                          </m:ctrlPr>
                        </m:fPr>
                        <m:num>
                          <m:r>
                            <a:rPr lang="en-US" sz="2100" i="1"/>
                            <m:t>𝑑</m:t>
                          </m:r>
                          <m:sSub>
                            <m:sSubPr>
                              <m:ctrlPr>
                                <a:rPr lang="en-US" sz="2100" i="1"/>
                              </m:ctrlPr>
                            </m:sSubPr>
                            <m:e>
                              <m:r>
                                <a:rPr lang="en-US" sz="2100" i="1"/>
                                <m:t>𝑦</m:t>
                              </m:r>
                            </m:e>
                            <m:sub>
                              <m:r>
                                <a:rPr lang="en-US" sz="2100" i="1"/>
                                <m:t>h</m:t>
                              </m:r>
                            </m:sub>
                          </m:sSub>
                        </m:num>
                        <m:den>
                          <m:r>
                            <a:rPr lang="en-US" sz="2100" i="1"/>
                            <m:t>𝑑</m:t>
                          </m:r>
                          <m:sSub>
                            <m:sSubPr>
                              <m:ctrlPr>
                                <a:rPr lang="en-US" sz="2100" i="1"/>
                              </m:ctrlPr>
                            </m:sSubPr>
                            <m:e>
                              <m:r>
                                <a:rPr lang="en-US" sz="2100" i="1"/>
                                <m:t>𝑥</m:t>
                              </m:r>
                            </m:e>
                            <m:sub>
                              <m:r>
                                <a:rPr lang="en-US" sz="2100" i="1"/>
                                <m:t>h</m:t>
                              </m:r>
                            </m:sub>
                          </m:sSub>
                        </m:den>
                      </m:f>
                      <m:f>
                        <m:fPr>
                          <m:ctrlPr>
                            <a:rPr lang="en-US" sz="2100" i="1"/>
                          </m:ctrlPr>
                        </m:fPr>
                        <m:num>
                          <m:r>
                            <a:rPr lang="en-US" sz="2100" i="1"/>
                            <m:t>𝑑</m:t>
                          </m:r>
                          <m:sSub>
                            <m:sSubPr>
                              <m:ctrlPr>
                                <a:rPr lang="en-US" sz="2100" i="1"/>
                              </m:ctrlPr>
                            </m:sSubPr>
                            <m:e>
                              <m:r>
                                <a:rPr lang="en-US" sz="2100" i="1"/>
                                <m:t>𝑥</m:t>
                              </m:r>
                            </m:e>
                            <m:sub>
                              <m:r>
                                <a:rPr lang="en-US" sz="2100" i="1"/>
                                <m:t>h</m:t>
                              </m:r>
                            </m:sub>
                          </m:sSub>
                        </m:num>
                        <m:den>
                          <m:r>
                            <a:rPr lang="en-US" sz="2100" i="1"/>
                            <m:t>𝑑</m:t>
                          </m:r>
                          <m:sSub>
                            <m:sSubPr>
                              <m:ctrlPr>
                                <a:rPr lang="en-US" sz="2100" i="1"/>
                              </m:ctrlPr>
                            </m:sSubPr>
                            <m:e>
                              <m:r>
                                <a:rPr lang="en-US" sz="2100" i="1"/>
                                <m:t>𝜃</m:t>
                              </m:r>
                            </m:e>
                            <m:sub>
                              <m:r>
                                <a:rPr lang="en-US" sz="2100" i="1"/>
                                <m:t>h</m:t>
                              </m:r>
                            </m:sub>
                          </m:sSub>
                        </m:den>
                      </m:f>
                    </m:oMath>
                  </m:oMathPara>
                </a14:m>
                <a:endParaRPr lang="en-US" sz="2100" dirty="0"/>
              </a:p>
              <a:p>
                <a:pPr marL="0" indent="0">
                  <a:buNone/>
                </a:pPr>
                <a:r>
                  <a:rPr lang="en-US" sz="2100" dirty="0"/>
                  <a:t>Due to:</a:t>
                </a:r>
              </a:p>
              <a:p>
                <a:pPr marL="0" indent="0">
                  <a:buNone/>
                </a:pPr>
                <a14:m>
                  <m:oMathPara xmlns:m="http://schemas.openxmlformats.org/officeDocument/2006/math">
                    <m:oMathParaPr>
                      <m:jc m:val="centerGroup"/>
                    </m:oMathParaPr>
                    <m:oMath xmlns:m="http://schemas.openxmlformats.org/officeDocument/2006/math">
                      <m:f>
                        <m:fPr>
                          <m:ctrlPr>
                            <a:rPr lang="en-US" sz="2100" i="1"/>
                          </m:ctrlPr>
                        </m:fPr>
                        <m:num>
                          <m:r>
                            <a:rPr lang="en-US" sz="2100" i="1"/>
                            <m:t>𝑑</m:t>
                          </m:r>
                          <m:sSub>
                            <m:sSubPr>
                              <m:ctrlPr>
                                <a:rPr lang="en-US" sz="2100" i="1"/>
                              </m:ctrlPr>
                            </m:sSubPr>
                            <m:e>
                              <m:r>
                                <a:rPr lang="en-US" sz="2100" i="1"/>
                                <m:t>𝑦</m:t>
                              </m:r>
                            </m:e>
                            <m:sub>
                              <m:r>
                                <a:rPr lang="en-US" sz="2100" i="1"/>
                                <m:t>h</m:t>
                              </m:r>
                            </m:sub>
                          </m:sSub>
                        </m:num>
                        <m:den>
                          <m:r>
                            <a:rPr lang="en-US" sz="2100" i="1"/>
                            <m:t>𝑑</m:t>
                          </m:r>
                          <m:sSub>
                            <m:sSubPr>
                              <m:ctrlPr>
                                <a:rPr lang="en-US" sz="2100" i="1"/>
                              </m:ctrlPr>
                            </m:sSubPr>
                            <m:e>
                              <m:r>
                                <a:rPr lang="en-US" sz="2100" i="1"/>
                                <m:t>𝑥</m:t>
                              </m:r>
                            </m:e>
                            <m:sub>
                              <m:r>
                                <a:rPr lang="en-US" sz="2100" i="1"/>
                                <m:t>h</m:t>
                              </m:r>
                            </m:sub>
                          </m:sSub>
                        </m:den>
                      </m:f>
                      <m:r>
                        <m:rPr>
                          <m:aln/>
                        </m:rPr>
                        <a:rPr lang="en-US" sz="2100" i="1"/>
                        <m:t>=</m:t>
                      </m:r>
                      <m:f>
                        <m:fPr>
                          <m:ctrlPr>
                            <a:rPr lang="en-US" sz="2100" i="1"/>
                          </m:ctrlPr>
                        </m:fPr>
                        <m:num>
                          <m:r>
                            <a:rPr lang="en-US" sz="2100" i="1"/>
                            <m:t>𝑑𝑓</m:t>
                          </m:r>
                          <m:d>
                            <m:dPr>
                              <m:ctrlPr>
                                <a:rPr lang="en-US" sz="2100" i="1"/>
                              </m:ctrlPr>
                            </m:dPr>
                            <m:e>
                              <m:sSub>
                                <m:sSubPr>
                                  <m:ctrlPr>
                                    <a:rPr lang="en-US" sz="2100" i="1"/>
                                  </m:ctrlPr>
                                </m:sSubPr>
                                <m:e>
                                  <m:r>
                                    <a:rPr lang="en-US" sz="2100" i="1"/>
                                    <m:t>𝑥</m:t>
                                  </m:r>
                                </m:e>
                                <m:sub>
                                  <m:r>
                                    <a:rPr lang="en-US" sz="2100" i="1"/>
                                    <m:t>h</m:t>
                                  </m:r>
                                </m:sub>
                              </m:sSub>
                            </m:e>
                          </m:d>
                        </m:num>
                        <m:den>
                          <m:r>
                            <a:rPr lang="en-US" sz="2100" i="1"/>
                            <m:t>𝑑</m:t>
                          </m:r>
                          <m:sSub>
                            <m:sSubPr>
                              <m:ctrlPr>
                                <a:rPr lang="en-US" sz="2100" i="1"/>
                              </m:ctrlPr>
                            </m:sSubPr>
                            <m:e>
                              <m:r>
                                <a:rPr lang="en-US" sz="2100" i="1"/>
                                <m:t>𝑥</m:t>
                              </m:r>
                            </m:e>
                            <m:sub>
                              <m:r>
                                <a:rPr lang="en-US" sz="2100" i="1"/>
                                <m:t>h</m:t>
                              </m:r>
                            </m:sub>
                          </m:sSub>
                        </m:den>
                      </m:f>
                      <m:r>
                        <a:rPr lang="en-US" sz="2100" i="1"/>
                        <m:t>=</m:t>
                      </m:r>
                      <m:sSup>
                        <m:sSupPr>
                          <m:ctrlPr>
                            <a:rPr lang="en-US" sz="2100" i="1"/>
                          </m:ctrlPr>
                        </m:sSupPr>
                        <m:e>
                          <m:r>
                            <a:rPr lang="en-US" sz="2100" i="1"/>
                            <m:t>𝑓</m:t>
                          </m:r>
                        </m:e>
                        <m:sup>
                          <m:r>
                            <a:rPr lang="en-US" sz="2100" i="1"/>
                            <m:t>′</m:t>
                          </m:r>
                        </m:sup>
                      </m:sSup>
                      <m:d>
                        <m:dPr>
                          <m:ctrlPr>
                            <a:rPr lang="en-US" sz="2100" i="1"/>
                          </m:ctrlPr>
                        </m:dPr>
                        <m:e>
                          <m:sSub>
                            <m:sSubPr>
                              <m:ctrlPr>
                                <a:rPr lang="en-US" sz="2100" i="1"/>
                              </m:ctrlPr>
                            </m:sSubPr>
                            <m:e>
                              <m:r>
                                <a:rPr lang="en-US" sz="2100" i="1"/>
                                <m:t>𝑥</m:t>
                              </m:r>
                            </m:e>
                            <m:sub>
                              <m:r>
                                <a:rPr lang="en-US" sz="2100" i="1"/>
                                <m:t>h</m:t>
                              </m:r>
                            </m:sub>
                          </m:sSub>
                        </m:e>
                      </m:d>
                      <m:r>
                        <a:rPr lang="en-US" sz="2100" b="0" i="1" smtClean="0">
                          <a:latin typeface="Cambria Math" panose="02040503050406030204" pitchFamily="18" charset="0"/>
                        </a:rPr>
                        <m:t>,</m:t>
                      </m:r>
                      <m:f>
                        <m:fPr>
                          <m:ctrlPr>
                            <a:rPr lang="en-US" sz="2100" i="1"/>
                          </m:ctrlPr>
                        </m:fPr>
                        <m:num>
                          <m:r>
                            <a:rPr lang="en-US" sz="2100" i="1"/>
                            <m:t>𝑑</m:t>
                          </m:r>
                          <m:sSub>
                            <m:sSubPr>
                              <m:ctrlPr>
                                <a:rPr lang="en-US" sz="2100" i="1"/>
                              </m:ctrlPr>
                            </m:sSubPr>
                            <m:e>
                              <m:r>
                                <a:rPr lang="en-US" sz="2100" i="1"/>
                                <m:t>𝑥</m:t>
                              </m:r>
                            </m:e>
                            <m:sub>
                              <m:r>
                                <a:rPr lang="en-US" sz="2100" i="1"/>
                                <m:t>h</m:t>
                              </m:r>
                            </m:sub>
                          </m:sSub>
                        </m:num>
                        <m:den>
                          <m:r>
                            <a:rPr lang="en-US" sz="2100" i="1"/>
                            <m:t>𝑑</m:t>
                          </m:r>
                          <m:sSub>
                            <m:sSubPr>
                              <m:ctrlPr>
                                <a:rPr lang="en-US" sz="2100" i="1"/>
                              </m:ctrlPr>
                            </m:sSubPr>
                            <m:e>
                              <m:r>
                                <a:rPr lang="en-US" sz="2100" i="1"/>
                                <m:t>𝑤</m:t>
                              </m:r>
                            </m:e>
                            <m:sub>
                              <m:r>
                                <a:rPr lang="en-US" sz="2100" i="1"/>
                                <m:t>𝑗h</m:t>
                              </m:r>
                            </m:sub>
                          </m:sSub>
                        </m:den>
                      </m:f>
                      <m:r>
                        <m:rPr>
                          <m:aln/>
                        </m:rPr>
                        <a:rPr lang="en-US" sz="2100" i="1"/>
                        <m:t>=</m:t>
                      </m:r>
                      <m:f>
                        <m:fPr>
                          <m:ctrlPr>
                            <a:rPr lang="en-US" sz="2100" i="1"/>
                          </m:ctrlPr>
                        </m:fPr>
                        <m:num>
                          <m:r>
                            <a:rPr lang="en-US" sz="2100" i="1"/>
                            <m:t>𝑑</m:t>
                          </m:r>
                          <m:d>
                            <m:dPr>
                              <m:ctrlPr>
                                <a:rPr lang="en-US" sz="2100" i="1"/>
                              </m:ctrlPr>
                            </m:dPr>
                            <m:e>
                              <m:nary>
                                <m:naryPr>
                                  <m:chr m:val="∑"/>
                                  <m:limLoc m:val="undOvr"/>
                                  <m:supHide m:val="on"/>
                                  <m:ctrlPr>
                                    <a:rPr lang="en-US" sz="2100" i="1"/>
                                  </m:ctrlPr>
                                </m:naryPr>
                                <m:sub>
                                  <m:r>
                                    <a:rPr lang="en-US" sz="2100" i="1"/>
                                    <m:t>𝑗</m:t>
                                  </m:r>
                                </m:sub>
                                <m:sup/>
                                <m:e>
                                  <m:sSub>
                                    <m:sSubPr>
                                      <m:ctrlPr>
                                        <a:rPr lang="en-US" sz="2100" i="1"/>
                                      </m:ctrlPr>
                                    </m:sSubPr>
                                    <m:e>
                                      <m:r>
                                        <a:rPr lang="en-US" sz="2100" i="1"/>
                                        <m:t>𝑤</m:t>
                                      </m:r>
                                    </m:e>
                                    <m:sub>
                                      <m:r>
                                        <a:rPr lang="en-US" sz="2100" i="1"/>
                                        <m:t>𝑗h</m:t>
                                      </m:r>
                                    </m:sub>
                                  </m:sSub>
                                  <m:sSub>
                                    <m:sSubPr>
                                      <m:ctrlPr>
                                        <a:rPr lang="en-US" sz="2100" i="1"/>
                                      </m:ctrlPr>
                                    </m:sSubPr>
                                    <m:e>
                                      <m:r>
                                        <a:rPr lang="en-US" sz="2100" i="1"/>
                                        <m:t>𝑦</m:t>
                                      </m:r>
                                    </m:e>
                                    <m:sub>
                                      <m:r>
                                        <a:rPr lang="en-US" sz="2100" i="1"/>
                                        <m:t>𝑗</m:t>
                                      </m:r>
                                    </m:sub>
                                  </m:sSub>
                                </m:e>
                              </m:nary>
                              <m:r>
                                <a:rPr lang="en-US" sz="2100" i="1"/>
                                <m:t>+</m:t>
                              </m:r>
                              <m:sSub>
                                <m:sSubPr>
                                  <m:ctrlPr>
                                    <a:rPr lang="en-US" sz="2100" i="1"/>
                                  </m:ctrlPr>
                                </m:sSubPr>
                                <m:e>
                                  <m:r>
                                    <a:rPr lang="en-US" sz="2100" i="1"/>
                                    <m:t>𝜃</m:t>
                                  </m:r>
                                </m:e>
                                <m:sub>
                                  <m:r>
                                    <a:rPr lang="en-US" sz="2100" i="1"/>
                                    <m:t>h</m:t>
                                  </m:r>
                                </m:sub>
                              </m:sSub>
                            </m:e>
                          </m:d>
                        </m:num>
                        <m:den>
                          <m:r>
                            <a:rPr lang="en-US" sz="2100" i="1"/>
                            <m:t>𝑑</m:t>
                          </m:r>
                          <m:sSub>
                            <m:sSubPr>
                              <m:ctrlPr>
                                <a:rPr lang="en-US" sz="2100" i="1"/>
                              </m:ctrlPr>
                            </m:sSubPr>
                            <m:e>
                              <m:r>
                                <a:rPr lang="en-US" sz="2100" i="1"/>
                                <m:t>𝑤</m:t>
                              </m:r>
                            </m:e>
                            <m:sub>
                              <m:r>
                                <a:rPr lang="en-US" sz="2100" i="1"/>
                                <m:t>𝑗h</m:t>
                              </m:r>
                            </m:sub>
                          </m:sSub>
                        </m:den>
                      </m:f>
                      <m:r>
                        <a:rPr lang="en-US" sz="2100" i="1"/>
                        <m:t>=</m:t>
                      </m:r>
                      <m:sSub>
                        <m:sSubPr>
                          <m:ctrlPr>
                            <a:rPr lang="en-US" sz="2100" i="1"/>
                          </m:ctrlPr>
                        </m:sSubPr>
                        <m:e>
                          <m:r>
                            <a:rPr lang="en-US" sz="2100" i="1"/>
                            <m:t>𝑦</m:t>
                          </m:r>
                        </m:e>
                        <m:sub>
                          <m:r>
                            <a:rPr lang="en-US" sz="2100" i="1"/>
                            <m:t>𝑗</m:t>
                          </m:r>
                        </m:sub>
                      </m:sSub>
                    </m:oMath>
                    <m:oMath xmlns:m="http://schemas.openxmlformats.org/officeDocument/2006/math">
                      <m:f>
                        <m:fPr>
                          <m:ctrlPr>
                            <a:rPr lang="en-US" sz="2100" i="1"/>
                          </m:ctrlPr>
                        </m:fPr>
                        <m:num>
                          <m:r>
                            <a:rPr lang="en-US" sz="2100" i="1"/>
                            <m:t>𝑑</m:t>
                          </m:r>
                          <m:sSub>
                            <m:sSubPr>
                              <m:ctrlPr>
                                <a:rPr lang="en-US" sz="2100" i="1"/>
                              </m:ctrlPr>
                            </m:sSubPr>
                            <m:e>
                              <m:r>
                                <a:rPr lang="en-US" sz="2100" i="1"/>
                                <m:t>𝑥</m:t>
                              </m:r>
                            </m:e>
                            <m:sub>
                              <m:r>
                                <a:rPr lang="en-US" sz="2100" i="1"/>
                                <m:t>h</m:t>
                              </m:r>
                            </m:sub>
                          </m:sSub>
                        </m:num>
                        <m:den>
                          <m:r>
                            <a:rPr lang="en-US" sz="2100" i="1"/>
                            <m:t>𝑑</m:t>
                          </m:r>
                          <m:sSub>
                            <m:sSubPr>
                              <m:ctrlPr>
                                <a:rPr lang="en-US" sz="2100" i="1"/>
                              </m:ctrlPr>
                            </m:sSubPr>
                            <m:e>
                              <m:r>
                                <a:rPr lang="en-US" sz="2100" i="1"/>
                                <m:t>𝜃</m:t>
                              </m:r>
                            </m:e>
                            <m:sub>
                              <m:r>
                                <a:rPr lang="en-US" sz="2100" i="1"/>
                                <m:t>h</m:t>
                              </m:r>
                            </m:sub>
                          </m:sSub>
                        </m:den>
                      </m:f>
                      <m:r>
                        <m:rPr>
                          <m:aln/>
                        </m:rPr>
                        <a:rPr lang="en-US" sz="2100" i="1"/>
                        <m:t>=</m:t>
                      </m:r>
                      <m:f>
                        <m:fPr>
                          <m:ctrlPr>
                            <a:rPr lang="en-US" sz="2100" i="1"/>
                          </m:ctrlPr>
                        </m:fPr>
                        <m:num>
                          <m:r>
                            <a:rPr lang="en-US" sz="2100" i="1"/>
                            <m:t>𝑑</m:t>
                          </m:r>
                          <m:d>
                            <m:dPr>
                              <m:ctrlPr>
                                <a:rPr lang="en-US" sz="2100" i="1"/>
                              </m:ctrlPr>
                            </m:dPr>
                            <m:e>
                              <m:nary>
                                <m:naryPr>
                                  <m:chr m:val="∑"/>
                                  <m:limLoc m:val="undOvr"/>
                                  <m:supHide m:val="on"/>
                                  <m:ctrlPr>
                                    <a:rPr lang="en-US" sz="2100" i="1"/>
                                  </m:ctrlPr>
                                </m:naryPr>
                                <m:sub>
                                  <m:r>
                                    <a:rPr lang="en-US" sz="2100" i="1"/>
                                    <m:t>𝑗</m:t>
                                  </m:r>
                                </m:sub>
                                <m:sup/>
                                <m:e>
                                  <m:sSub>
                                    <m:sSubPr>
                                      <m:ctrlPr>
                                        <a:rPr lang="en-US" sz="2100" i="1"/>
                                      </m:ctrlPr>
                                    </m:sSubPr>
                                    <m:e>
                                      <m:r>
                                        <a:rPr lang="en-US" sz="2100" i="1"/>
                                        <m:t>𝑤</m:t>
                                      </m:r>
                                    </m:e>
                                    <m:sub>
                                      <m:r>
                                        <a:rPr lang="en-US" sz="2100" i="1"/>
                                        <m:t>𝑗h</m:t>
                                      </m:r>
                                    </m:sub>
                                  </m:sSub>
                                  <m:sSub>
                                    <m:sSubPr>
                                      <m:ctrlPr>
                                        <a:rPr lang="en-US" sz="2100" i="1"/>
                                      </m:ctrlPr>
                                    </m:sSubPr>
                                    <m:e>
                                      <m:r>
                                        <a:rPr lang="en-US" sz="2100" i="1"/>
                                        <m:t>𝑦</m:t>
                                      </m:r>
                                    </m:e>
                                    <m:sub>
                                      <m:r>
                                        <a:rPr lang="en-US" sz="2100" i="1"/>
                                        <m:t>𝑗</m:t>
                                      </m:r>
                                    </m:sub>
                                  </m:sSub>
                                </m:e>
                              </m:nary>
                              <m:r>
                                <a:rPr lang="en-US" sz="2100" i="1"/>
                                <m:t>+</m:t>
                              </m:r>
                              <m:sSub>
                                <m:sSubPr>
                                  <m:ctrlPr>
                                    <a:rPr lang="en-US" sz="2100" i="1"/>
                                  </m:ctrlPr>
                                </m:sSubPr>
                                <m:e>
                                  <m:r>
                                    <a:rPr lang="en-US" sz="2100" i="1"/>
                                    <m:t>𝜃</m:t>
                                  </m:r>
                                </m:e>
                                <m:sub>
                                  <m:r>
                                    <a:rPr lang="en-US" sz="2100" i="1"/>
                                    <m:t>h</m:t>
                                  </m:r>
                                </m:sub>
                              </m:sSub>
                            </m:e>
                          </m:d>
                        </m:num>
                        <m:den>
                          <m:r>
                            <a:rPr lang="en-US" sz="2100" i="1"/>
                            <m:t>𝑑</m:t>
                          </m:r>
                          <m:sSub>
                            <m:sSubPr>
                              <m:ctrlPr>
                                <a:rPr lang="en-US" sz="2100" i="1"/>
                              </m:ctrlPr>
                            </m:sSubPr>
                            <m:e>
                              <m:r>
                                <a:rPr lang="en-US" sz="2100" i="1"/>
                                <m:t>𝜃</m:t>
                              </m:r>
                            </m:e>
                            <m:sub>
                              <m:r>
                                <a:rPr lang="en-US" sz="2100" i="1"/>
                                <m:t>h</m:t>
                              </m:r>
                            </m:sub>
                          </m:sSub>
                        </m:den>
                      </m:f>
                      <m:r>
                        <a:rPr lang="en-US" sz="2100" i="1"/>
                        <m:t>=1</m:t>
                      </m:r>
                    </m:oMath>
                  </m:oMathPara>
                </a14:m>
                <a:endParaRPr lang="en-US" sz="2100" dirty="0"/>
              </a:p>
              <a:p>
                <a:pPr marL="0" indent="0">
                  <a:buNone/>
                </a:pPr>
                <a:r>
                  <a:rPr lang="en-US" sz="2100" dirty="0"/>
                  <a:t>Equations of gradients </a:t>
                </a:r>
                <a14:m>
                  <m:oMath xmlns:m="http://schemas.openxmlformats.org/officeDocument/2006/math">
                    <m:sSub>
                      <m:sSubPr>
                        <m:ctrlPr>
                          <a:rPr lang="en-US" sz="2100" i="1"/>
                        </m:ctrlPr>
                      </m:sSubPr>
                      <m:e>
                        <m:r>
                          <a:rPr lang="en-US" sz="2100"/>
                          <m:t>∇</m:t>
                        </m:r>
                      </m:e>
                      <m:sub>
                        <m:sSub>
                          <m:sSubPr>
                            <m:ctrlPr>
                              <a:rPr lang="en-US" sz="2100" i="1"/>
                            </m:ctrlPr>
                          </m:sSubPr>
                          <m:e>
                            <m:r>
                              <a:rPr lang="en-US" sz="2100" i="1"/>
                              <m:t>𝑤</m:t>
                            </m:r>
                          </m:e>
                          <m:sub>
                            <m:r>
                              <a:rPr lang="en-US" sz="2100" i="1"/>
                              <m:t>𝑗h</m:t>
                            </m:r>
                          </m:sub>
                        </m:sSub>
                      </m:sub>
                    </m:sSub>
                    <m:r>
                      <a:rPr lang="en-US" sz="2100" i="1"/>
                      <m:t>𝜀</m:t>
                    </m:r>
                    <m:d>
                      <m:dPr>
                        <m:ctrlPr>
                          <a:rPr lang="en-US" sz="2100" i="1"/>
                        </m:ctrlPr>
                      </m:dPr>
                      <m:e>
                        <m:sSub>
                          <m:sSubPr>
                            <m:ctrlPr>
                              <a:rPr lang="en-US" sz="2100" i="1"/>
                            </m:ctrlPr>
                          </m:sSubPr>
                          <m:e>
                            <m:r>
                              <a:rPr lang="en-US" sz="2100" i="1"/>
                              <m:t>𝑦</m:t>
                            </m:r>
                          </m:e>
                          <m:sub>
                            <m:r>
                              <a:rPr lang="en-US" sz="2100" i="1"/>
                              <m:t>h</m:t>
                            </m:r>
                          </m:sub>
                        </m:sSub>
                      </m:e>
                    </m:d>
                  </m:oMath>
                </a14:m>
                <a:r>
                  <a:rPr lang="en-US" sz="2100" dirty="0"/>
                  <a:t> and </a:t>
                </a:r>
                <a14:m>
                  <m:oMath xmlns:m="http://schemas.openxmlformats.org/officeDocument/2006/math">
                    <m:sSub>
                      <m:sSubPr>
                        <m:ctrlPr>
                          <a:rPr lang="en-US" sz="2100" i="1"/>
                        </m:ctrlPr>
                      </m:sSubPr>
                      <m:e>
                        <m:r>
                          <a:rPr lang="en-US" sz="2100"/>
                          <m:t>∇</m:t>
                        </m:r>
                      </m:e>
                      <m:sub>
                        <m:sSub>
                          <m:sSubPr>
                            <m:ctrlPr>
                              <a:rPr lang="en-US" sz="2100" i="1"/>
                            </m:ctrlPr>
                          </m:sSubPr>
                          <m:e>
                            <m:r>
                              <a:rPr lang="en-US" sz="2100" i="1"/>
                              <m:t>𝜃</m:t>
                            </m:r>
                          </m:e>
                          <m:sub>
                            <m:r>
                              <a:rPr lang="en-US" sz="2100" i="1"/>
                              <m:t>h</m:t>
                            </m:r>
                          </m:sub>
                        </m:sSub>
                      </m:sub>
                    </m:sSub>
                    <m:r>
                      <a:rPr lang="en-US" sz="2100" i="1"/>
                      <m:t>𝜀</m:t>
                    </m:r>
                    <m:d>
                      <m:dPr>
                        <m:ctrlPr>
                          <a:rPr lang="en-US" sz="2100" i="1"/>
                        </m:ctrlPr>
                      </m:dPr>
                      <m:e>
                        <m:sSub>
                          <m:sSubPr>
                            <m:ctrlPr>
                              <a:rPr lang="en-US" sz="2100" i="1"/>
                            </m:ctrlPr>
                          </m:sSubPr>
                          <m:e>
                            <m:r>
                              <a:rPr lang="en-US" sz="2100" i="1"/>
                              <m:t>𝑦</m:t>
                            </m:r>
                          </m:e>
                          <m:sub>
                            <m:r>
                              <a:rPr lang="en-US" sz="2100" i="1"/>
                              <m:t>h</m:t>
                            </m:r>
                          </m:sub>
                        </m:sSub>
                      </m:e>
                    </m:d>
                  </m:oMath>
                </a14:m>
                <a:r>
                  <a:rPr lang="en-US" sz="2100" dirty="0"/>
                  <a:t> are written:</a:t>
                </a:r>
              </a:p>
              <a:p>
                <a:pPr marL="0" indent="0">
                  <a:buNone/>
                </a:pPr>
                <a14:m>
                  <m:oMathPara xmlns:m="http://schemas.openxmlformats.org/officeDocument/2006/math">
                    <m:oMathParaPr>
                      <m:jc m:val="centerGroup"/>
                    </m:oMathParaPr>
                    <m:oMath xmlns:m="http://schemas.openxmlformats.org/officeDocument/2006/math">
                      <m:sSub>
                        <m:sSubPr>
                          <m:ctrlPr>
                            <a:rPr lang="en-US" sz="2100" i="1"/>
                          </m:ctrlPr>
                        </m:sSubPr>
                        <m:e>
                          <m:r>
                            <a:rPr lang="en-US" sz="2100"/>
                            <m:t>∇</m:t>
                          </m:r>
                        </m:e>
                        <m:sub>
                          <m:sSub>
                            <m:sSubPr>
                              <m:ctrlPr>
                                <a:rPr lang="en-US" sz="2100" i="1"/>
                              </m:ctrlPr>
                            </m:sSubPr>
                            <m:e>
                              <m:r>
                                <a:rPr lang="en-US" sz="2100" i="1"/>
                                <m:t>𝑤</m:t>
                              </m:r>
                            </m:e>
                            <m:sub>
                              <m:r>
                                <a:rPr lang="en-US" sz="2100" i="1"/>
                                <m:t>𝑗h</m:t>
                              </m:r>
                            </m:sub>
                          </m:sSub>
                        </m:sub>
                      </m:sSub>
                      <m:r>
                        <a:rPr lang="en-US" sz="2100" i="1"/>
                        <m:t>𝜀</m:t>
                      </m:r>
                      <m:d>
                        <m:dPr>
                          <m:ctrlPr>
                            <a:rPr lang="en-US" sz="2100" i="1"/>
                          </m:ctrlPr>
                        </m:dPr>
                        <m:e>
                          <m:sSub>
                            <m:sSubPr>
                              <m:ctrlPr>
                                <a:rPr lang="en-US" sz="2100" i="1"/>
                              </m:ctrlPr>
                            </m:sSubPr>
                            <m:e>
                              <m:r>
                                <a:rPr lang="en-US" sz="2100" i="1"/>
                                <m:t>𝑦</m:t>
                              </m:r>
                            </m:e>
                            <m:sub>
                              <m:r>
                                <a:rPr lang="en-US" sz="2100" i="1"/>
                                <m:t>h</m:t>
                              </m:r>
                            </m:sub>
                          </m:sSub>
                        </m:e>
                      </m:d>
                      <m:r>
                        <m:rPr>
                          <m:aln/>
                        </m:rP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𝑦</m:t>
                              </m:r>
                            </m:e>
                            <m:sub>
                              <m:r>
                                <a:rPr lang="en-US" sz="2100" i="1"/>
                                <m:t>h</m:t>
                              </m:r>
                            </m:sub>
                          </m:sSub>
                        </m:den>
                      </m:f>
                      <m:sSub>
                        <m:sSubPr>
                          <m:ctrlPr>
                            <a:rPr lang="en-US" sz="2100" i="1"/>
                          </m:ctrlPr>
                        </m:sSubPr>
                        <m:e>
                          <m:r>
                            <a:rPr lang="en-US" sz="2100" i="1"/>
                            <m:t>𝑦</m:t>
                          </m:r>
                        </m:e>
                        <m:sub>
                          <m:r>
                            <a:rPr lang="en-US" sz="2100" i="1"/>
                            <m:t>𝑗</m:t>
                          </m:r>
                        </m:sub>
                      </m:sSub>
                      <m:sSup>
                        <m:sSupPr>
                          <m:ctrlPr>
                            <a:rPr lang="en-US" sz="2100" i="1"/>
                          </m:ctrlPr>
                        </m:sSupPr>
                        <m:e>
                          <m:r>
                            <a:rPr lang="en-US" sz="2100" i="1"/>
                            <m:t>𝑓</m:t>
                          </m:r>
                        </m:e>
                        <m:sup>
                          <m:r>
                            <a:rPr lang="en-US" sz="2100" i="1"/>
                            <m:t>′</m:t>
                          </m:r>
                        </m:sup>
                      </m:sSup>
                      <m:d>
                        <m:dPr>
                          <m:ctrlPr>
                            <a:rPr lang="en-US" sz="2100" i="1"/>
                          </m:ctrlPr>
                        </m:dPr>
                        <m:e>
                          <m:sSub>
                            <m:sSubPr>
                              <m:ctrlPr>
                                <a:rPr lang="en-US" sz="2100" i="1"/>
                              </m:ctrlPr>
                            </m:sSubPr>
                            <m:e>
                              <m:r>
                                <a:rPr lang="en-US" sz="2100" i="1"/>
                                <m:t>𝑥</m:t>
                              </m:r>
                            </m:e>
                            <m:sub>
                              <m:r>
                                <a:rPr lang="en-US" sz="2100" i="1"/>
                                <m:t>h</m:t>
                              </m:r>
                            </m:sub>
                          </m:sSub>
                        </m:e>
                      </m:d>
                    </m:oMath>
                    <m:oMath xmlns:m="http://schemas.openxmlformats.org/officeDocument/2006/math">
                      <m:sSub>
                        <m:sSubPr>
                          <m:ctrlPr>
                            <a:rPr lang="en-US" sz="2100" i="1"/>
                          </m:ctrlPr>
                        </m:sSubPr>
                        <m:e>
                          <m:r>
                            <a:rPr lang="en-US" sz="2100"/>
                            <m:t>∇</m:t>
                          </m:r>
                        </m:e>
                        <m:sub>
                          <m:sSub>
                            <m:sSubPr>
                              <m:ctrlPr>
                                <a:rPr lang="en-US" sz="2100" i="1"/>
                              </m:ctrlPr>
                            </m:sSubPr>
                            <m:e>
                              <m:r>
                                <a:rPr lang="en-US" sz="2100" i="1"/>
                                <m:t>𝜃</m:t>
                              </m:r>
                            </m:e>
                            <m:sub>
                              <m:r>
                                <a:rPr lang="en-US" sz="2100" i="1"/>
                                <m:t>h</m:t>
                              </m:r>
                            </m:sub>
                          </m:sSub>
                        </m:sub>
                      </m:sSub>
                      <m:r>
                        <a:rPr lang="en-US" sz="2100" i="1"/>
                        <m:t>𝜀</m:t>
                      </m:r>
                      <m:d>
                        <m:dPr>
                          <m:ctrlPr>
                            <a:rPr lang="en-US" sz="2100" i="1"/>
                          </m:ctrlPr>
                        </m:dPr>
                        <m:e>
                          <m:sSub>
                            <m:sSubPr>
                              <m:ctrlPr>
                                <a:rPr lang="en-US" sz="2100" i="1"/>
                              </m:ctrlPr>
                            </m:sSubPr>
                            <m:e>
                              <m:r>
                                <a:rPr lang="en-US" sz="2100" i="1"/>
                                <m:t>𝑦</m:t>
                              </m:r>
                            </m:e>
                            <m:sub>
                              <m:r>
                                <a:rPr lang="en-US" sz="2100" i="1"/>
                                <m:t>h</m:t>
                              </m:r>
                            </m:sub>
                          </m:sSub>
                        </m:e>
                      </m:d>
                      <m:r>
                        <m:rPr>
                          <m:aln/>
                        </m:rP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𝜃</m:t>
                              </m:r>
                            </m:e>
                            <m:sub>
                              <m:r>
                                <a:rPr lang="en-US" sz="2100" i="1"/>
                                <m:t>h</m:t>
                              </m:r>
                            </m:sub>
                          </m:sSub>
                        </m:den>
                      </m:f>
                      <m:r>
                        <a:rPr lang="en-US" sz="2100" i="1"/>
                        <m:t>=</m:t>
                      </m:r>
                      <m:f>
                        <m:fPr>
                          <m:ctrlPr>
                            <a:rPr lang="en-US" sz="2100" i="1"/>
                          </m:ctrlPr>
                        </m:fPr>
                        <m:num>
                          <m:r>
                            <a:rPr lang="en-US" sz="2100" i="1"/>
                            <m:t>𝑑</m:t>
                          </m:r>
                          <m:r>
                            <a:rPr lang="en-US" sz="2100" i="1"/>
                            <m:t>𝜀</m:t>
                          </m:r>
                          <m:d>
                            <m:dPr>
                              <m:ctrlPr>
                                <a:rPr lang="en-US" sz="2100" i="1"/>
                              </m:ctrlPr>
                            </m:dPr>
                            <m:e>
                              <m:sSub>
                                <m:sSubPr>
                                  <m:ctrlPr>
                                    <a:rPr lang="en-US" sz="2100" i="1"/>
                                  </m:ctrlPr>
                                </m:sSubPr>
                                <m:e>
                                  <m:r>
                                    <a:rPr lang="en-US" sz="2100" i="1"/>
                                    <m:t>𝑦</m:t>
                                  </m:r>
                                </m:e>
                                <m:sub>
                                  <m:r>
                                    <a:rPr lang="en-US" sz="2100" i="1"/>
                                    <m:t>h</m:t>
                                  </m:r>
                                </m:sub>
                              </m:sSub>
                            </m:e>
                          </m:d>
                        </m:num>
                        <m:den>
                          <m:r>
                            <a:rPr lang="en-US" sz="2100" i="1"/>
                            <m:t>𝑑</m:t>
                          </m:r>
                          <m:sSub>
                            <m:sSubPr>
                              <m:ctrlPr>
                                <a:rPr lang="en-US" sz="2100" i="1"/>
                              </m:ctrlPr>
                            </m:sSubPr>
                            <m:e>
                              <m:r>
                                <a:rPr lang="en-US" sz="2100" i="1"/>
                                <m:t>𝑦</m:t>
                              </m:r>
                            </m:e>
                            <m:sub>
                              <m:r>
                                <a:rPr lang="en-US" sz="2100" i="1"/>
                                <m:t>h</m:t>
                              </m:r>
                            </m:sub>
                          </m:sSub>
                        </m:den>
                      </m:f>
                      <m:sSup>
                        <m:sSupPr>
                          <m:ctrlPr>
                            <a:rPr lang="en-US" sz="2100" i="1"/>
                          </m:ctrlPr>
                        </m:sSupPr>
                        <m:e>
                          <m:r>
                            <a:rPr lang="en-US" sz="2100" i="1"/>
                            <m:t>𝑓</m:t>
                          </m:r>
                        </m:e>
                        <m:sup>
                          <m:r>
                            <a:rPr lang="en-US" sz="2100" i="1"/>
                            <m:t>′</m:t>
                          </m:r>
                        </m:sup>
                      </m:sSup>
                      <m:d>
                        <m:dPr>
                          <m:ctrlPr>
                            <a:rPr lang="en-US" sz="2100" i="1"/>
                          </m:ctrlPr>
                        </m:dPr>
                        <m:e>
                          <m:sSub>
                            <m:sSubPr>
                              <m:ctrlPr>
                                <a:rPr lang="en-US" sz="2100" i="1"/>
                              </m:ctrlPr>
                            </m:sSubPr>
                            <m:e>
                              <m:r>
                                <a:rPr lang="en-US" sz="2100" i="1"/>
                                <m:t>𝑥</m:t>
                              </m:r>
                            </m:e>
                            <m:sub>
                              <m:r>
                                <a:rPr lang="en-US" sz="2100" i="1"/>
                                <m:t>h</m:t>
                              </m:r>
                            </m:sub>
                          </m:sSub>
                        </m:e>
                      </m:d>
                    </m:oMath>
                  </m:oMathPara>
                </a14:m>
                <a:endParaRPr lang="en-US" sz="2100" dirty="0"/>
              </a:p>
              <a:p>
                <a:pPr marL="0" indent="0">
                  <a:buNone/>
                </a:pPr>
                <a:endParaRPr lang="en-US" sz="21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10" t="-707" r="-610" b="-212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127</a:t>
            </a:fld>
            <a:endParaRPr lang="en-US"/>
          </a:p>
        </p:txBody>
      </p:sp>
    </p:spTree>
    <p:extLst>
      <p:ext uri="{BB962C8B-B14F-4D97-AF65-F5344CB8AC3E}">
        <p14:creationId xmlns:p14="http://schemas.microsoft.com/office/powerpoint/2010/main" val="84718721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900" dirty="0"/>
                  <a:t>It is now necessary to calculate the derivative </a:t>
                </a:r>
                <a:r>
                  <a:rPr lang="en-US" sz="1900" i="1" dirty="0" err="1"/>
                  <a:t>dε</a:t>
                </a:r>
                <a:r>
                  <a:rPr lang="en-US" sz="1900" dirty="0"/>
                  <a:t>(</a:t>
                </a:r>
                <a:r>
                  <a:rPr lang="en-US" sz="1900" i="1" dirty="0" err="1"/>
                  <a:t>y</a:t>
                </a:r>
                <a:r>
                  <a:rPr lang="en-US" sz="1900" i="1" baseline="-25000" dirty="0" err="1"/>
                  <a:t>h</a:t>
                </a:r>
                <a:r>
                  <a:rPr lang="en-US" sz="1900" dirty="0"/>
                  <a:t>)/</a:t>
                </a:r>
                <a:r>
                  <a:rPr lang="en-US" sz="1900" i="1" dirty="0" err="1"/>
                  <a:t>dy</a:t>
                </a:r>
                <a:r>
                  <a:rPr lang="en-US" sz="1900" i="1" baseline="-25000" dirty="0" err="1"/>
                  <a:t>h</a:t>
                </a:r>
                <a:r>
                  <a:rPr lang="en-US" sz="1900" dirty="0"/>
                  <a:t> of hidden error function </a:t>
                </a:r>
                <a:r>
                  <a:rPr lang="en-US" sz="1900" i="1" dirty="0"/>
                  <a:t>ε</a:t>
                </a:r>
                <a:r>
                  <a:rPr lang="en-US" sz="1900" dirty="0"/>
                  <a:t>(</a:t>
                </a:r>
                <a:r>
                  <a:rPr lang="en-US" sz="1900" i="1" dirty="0" err="1"/>
                  <a:t>y</a:t>
                </a:r>
                <a:r>
                  <a:rPr lang="en-US" sz="1900" i="1" baseline="-25000" dirty="0" err="1"/>
                  <a:t>h</a:t>
                </a:r>
                <a:r>
                  <a:rPr lang="en-US" sz="1900" dirty="0"/>
                  <a:t>) with regard to </a:t>
                </a:r>
                <a:r>
                  <a:rPr lang="en-US" sz="1900" i="1" dirty="0" err="1"/>
                  <a:t>y</a:t>
                </a:r>
                <a:r>
                  <a:rPr lang="en-US" sz="1900" i="1" baseline="-25000" dirty="0" err="1"/>
                  <a:t>h</a:t>
                </a:r>
                <a:r>
                  <a:rPr lang="en-US" sz="1900" dirty="0"/>
                  <a:t>. Indeed, we have:</a:t>
                </a:r>
              </a:p>
              <a:p>
                <a:pPr marL="0" indent="0">
                  <a:buNone/>
                </a:pPr>
                <a14:m>
                  <m:oMathPara xmlns:m="http://schemas.openxmlformats.org/officeDocument/2006/math">
                    <m:oMathParaPr>
                      <m:jc m:val="centerGroup"/>
                    </m:oMathParaPr>
                    <m:oMath xmlns:m="http://schemas.openxmlformats.org/officeDocument/2006/math">
                      <m:f>
                        <m:fPr>
                          <m:ctrlPr>
                            <a:rPr lang="en-US" sz="1900" i="1"/>
                          </m:ctrlPr>
                        </m:fPr>
                        <m:num>
                          <m:r>
                            <a:rPr lang="en-US" sz="1900" i="1"/>
                            <m:t>𝑑</m:t>
                          </m:r>
                          <m:r>
                            <a:rPr lang="en-US" sz="1900" i="1"/>
                            <m:t>𝜀</m:t>
                          </m:r>
                          <m:d>
                            <m:dPr>
                              <m:ctrlPr>
                                <a:rPr lang="en-US" sz="1900" i="1"/>
                              </m:ctrlPr>
                            </m:dPr>
                            <m:e>
                              <m:sSub>
                                <m:sSubPr>
                                  <m:ctrlPr>
                                    <a:rPr lang="en-US" sz="1900" i="1"/>
                                  </m:ctrlPr>
                                </m:sSubPr>
                                <m:e>
                                  <m:r>
                                    <a:rPr lang="en-US" sz="1900" i="1"/>
                                    <m:t>𝑦</m:t>
                                  </m:r>
                                </m:e>
                                <m:sub>
                                  <m:r>
                                    <a:rPr lang="en-US" sz="1900" i="1"/>
                                    <m:t>h</m:t>
                                  </m:r>
                                </m:sub>
                              </m:sSub>
                            </m:e>
                          </m:d>
                        </m:num>
                        <m:den>
                          <m:r>
                            <a:rPr lang="en-US" sz="1900" i="1"/>
                            <m:t>𝑑</m:t>
                          </m:r>
                          <m:sSub>
                            <m:sSubPr>
                              <m:ctrlPr>
                                <a:rPr lang="en-US" sz="1900" i="1"/>
                              </m:ctrlPr>
                            </m:sSubPr>
                            <m:e>
                              <m:r>
                                <a:rPr lang="en-US" sz="1900" i="1"/>
                                <m:t>𝑦</m:t>
                              </m:r>
                            </m:e>
                            <m:sub>
                              <m:r>
                                <a:rPr lang="en-US" sz="1900" i="1"/>
                                <m:t>h</m:t>
                              </m:r>
                            </m:sub>
                          </m:sSub>
                        </m:den>
                      </m:f>
                      <m:r>
                        <a:rPr lang="en-US" sz="1900" i="1"/>
                        <m:t>=</m:t>
                      </m:r>
                      <m:f>
                        <m:fPr>
                          <m:ctrlPr>
                            <a:rPr lang="en-US" sz="1900" i="1"/>
                          </m:ctrlPr>
                        </m:fPr>
                        <m:num>
                          <m:r>
                            <a:rPr lang="en-US" sz="1900" i="1"/>
                            <m:t>𝑑</m:t>
                          </m:r>
                          <m:nary>
                            <m:naryPr>
                              <m:chr m:val="∑"/>
                              <m:limLoc m:val="undOvr"/>
                              <m:supHide m:val="on"/>
                              <m:ctrlPr>
                                <a:rPr lang="en-US" sz="1900" i="1"/>
                              </m:ctrlPr>
                            </m:naryPr>
                            <m:sub>
                              <m:r>
                                <a:rPr lang="en-US" sz="1900" i="1"/>
                                <m:t>𝑜</m:t>
                              </m:r>
                            </m:sub>
                            <m:sup/>
                            <m:e>
                              <m:r>
                                <a:rPr lang="en-US" sz="1900" i="1"/>
                                <m:t>𝜀</m:t>
                              </m:r>
                              <m:d>
                                <m:dPr>
                                  <m:ctrlPr>
                                    <a:rPr lang="en-US" sz="1900" i="1"/>
                                  </m:ctrlPr>
                                </m:dPr>
                                <m:e>
                                  <m:sSub>
                                    <m:sSubPr>
                                      <m:ctrlPr>
                                        <a:rPr lang="en-US" sz="1900" i="1"/>
                                      </m:ctrlPr>
                                    </m:sSubPr>
                                    <m:e>
                                      <m:r>
                                        <a:rPr lang="en-US" sz="1900" i="1"/>
                                        <m:t>𝑦</m:t>
                                      </m:r>
                                    </m:e>
                                    <m:sub>
                                      <m:r>
                                        <a:rPr lang="en-US" sz="1900" i="1"/>
                                        <m:t>𝑜</m:t>
                                      </m:r>
                                    </m:sub>
                                  </m:sSub>
                                </m:e>
                              </m:d>
                            </m:e>
                          </m:nary>
                        </m:num>
                        <m:den>
                          <m:r>
                            <a:rPr lang="en-US" sz="1900" i="1"/>
                            <m:t>𝑑</m:t>
                          </m:r>
                          <m:sSub>
                            <m:sSubPr>
                              <m:ctrlPr>
                                <a:rPr lang="en-US" sz="1900" i="1"/>
                              </m:ctrlPr>
                            </m:sSubPr>
                            <m:e>
                              <m:r>
                                <a:rPr lang="en-US" sz="1900" i="1"/>
                                <m:t>𝑦</m:t>
                              </m:r>
                            </m:e>
                            <m:sub>
                              <m:r>
                                <a:rPr lang="en-US" sz="1900" i="1"/>
                                <m:t>h</m:t>
                              </m:r>
                            </m:sub>
                          </m:sSub>
                        </m:den>
                      </m:f>
                      <m:r>
                        <a:rPr lang="en-US" sz="1900" i="1"/>
                        <m:t>=</m:t>
                      </m:r>
                      <m:nary>
                        <m:naryPr>
                          <m:chr m:val="∑"/>
                          <m:limLoc m:val="undOvr"/>
                          <m:supHide m:val="on"/>
                          <m:ctrlPr>
                            <a:rPr lang="en-US" sz="1900" i="1"/>
                          </m:ctrlPr>
                        </m:naryPr>
                        <m:sub>
                          <m:r>
                            <a:rPr lang="en-US" sz="1900" i="1"/>
                            <m:t>𝑜</m:t>
                          </m:r>
                        </m:sub>
                        <m:sup/>
                        <m:e>
                          <m:f>
                            <m:fPr>
                              <m:ctrlPr>
                                <a:rPr lang="en-US" sz="1900" i="1"/>
                              </m:ctrlPr>
                            </m:fPr>
                            <m:num>
                              <m:r>
                                <a:rPr lang="en-US" sz="1900" i="1"/>
                                <m:t>𝑑</m:t>
                              </m:r>
                              <m:r>
                                <a:rPr lang="en-US" sz="1900" i="1"/>
                                <m:t>𝜀</m:t>
                              </m:r>
                              <m:d>
                                <m:dPr>
                                  <m:ctrlPr>
                                    <a:rPr lang="en-US" sz="1900" i="1"/>
                                  </m:ctrlPr>
                                </m:dPr>
                                <m:e>
                                  <m:sSub>
                                    <m:sSubPr>
                                      <m:ctrlPr>
                                        <a:rPr lang="en-US" sz="1900" i="1"/>
                                      </m:ctrlPr>
                                    </m:sSubPr>
                                    <m:e>
                                      <m:r>
                                        <a:rPr lang="en-US" sz="1900" i="1"/>
                                        <m:t>𝑦</m:t>
                                      </m:r>
                                    </m:e>
                                    <m:sub>
                                      <m:r>
                                        <a:rPr lang="en-US" sz="1900" i="1"/>
                                        <m:t>𝑜</m:t>
                                      </m:r>
                                    </m:sub>
                                  </m:sSub>
                                </m:e>
                              </m:d>
                            </m:num>
                            <m:den>
                              <m:r>
                                <a:rPr lang="en-US" sz="1900" i="1"/>
                                <m:t>𝑑</m:t>
                              </m:r>
                              <m:sSub>
                                <m:sSubPr>
                                  <m:ctrlPr>
                                    <a:rPr lang="en-US" sz="1900" i="1"/>
                                  </m:ctrlPr>
                                </m:sSubPr>
                                <m:e>
                                  <m:r>
                                    <a:rPr lang="en-US" sz="1900" i="1"/>
                                    <m:t>𝑦</m:t>
                                  </m:r>
                                </m:e>
                                <m:sub>
                                  <m:r>
                                    <a:rPr lang="en-US" sz="1900" i="1"/>
                                    <m:t>h</m:t>
                                  </m:r>
                                </m:sub>
                              </m:sSub>
                            </m:den>
                          </m:f>
                        </m:e>
                      </m:nary>
                      <m:r>
                        <a:rPr lang="en-US" sz="1900" i="1"/>
                        <m:t>=</m:t>
                      </m:r>
                      <m:nary>
                        <m:naryPr>
                          <m:chr m:val="∑"/>
                          <m:limLoc m:val="undOvr"/>
                          <m:supHide m:val="on"/>
                          <m:ctrlPr>
                            <a:rPr lang="en-US" sz="1900" i="1"/>
                          </m:ctrlPr>
                        </m:naryPr>
                        <m:sub>
                          <m:r>
                            <a:rPr lang="en-US" sz="1900" i="1"/>
                            <m:t>𝑜</m:t>
                          </m:r>
                        </m:sub>
                        <m:sup/>
                        <m:e>
                          <m:f>
                            <m:fPr>
                              <m:ctrlPr>
                                <a:rPr lang="en-US" sz="1900" i="1"/>
                              </m:ctrlPr>
                            </m:fPr>
                            <m:num>
                              <m:r>
                                <a:rPr lang="en-US" sz="1900" i="1"/>
                                <m:t>𝑑</m:t>
                              </m:r>
                              <m:r>
                                <a:rPr lang="en-US" sz="1900" i="1"/>
                                <m:t>𝜀</m:t>
                              </m:r>
                              <m:d>
                                <m:dPr>
                                  <m:ctrlPr>
                                    <a:rPr lang="en-US" sz="1900" i="1"/>
                                  </m:ctrlPr>
                                </m:dPr>
                                <m:e>
                                  <m:sSub>
                                    <m:sSubPr>
                                      <m:ctrlPr>
                                        <a:rPr lang="en-US" sz="1900" i="1"/>
                                      </m:ctrlPr>
                                    </m:sSubPr>
                                    <m:e>
                                      <m:r>
                                        <a:rPr lang="en-US" sz="1900" i="1"/>
                                        <m:t>𝑦</m:t>
                                      </m:r>
                                    </m:e>
                                    <m:sub>
                                      <m:r>
                                        <a:rPr lang="en-US" sz="1900" i="1"/>
                                        <m:t>𝑜</m:t>
                                      </m:r>
                                    </m:sub>
                                  </m:sSub>
                                </m:e>
                              </m:d>
                            </m:num>
                            <m:den>
                              <m:r>
                                <a:rPr lang="en-US" sz="1900" i="1"/>
                                <m:t>𝑑</m:t>
                              </m:r>
                              <m:sSub>
                                <m:sSubPr>
                                  <m:ctrlPr>
                                    <a:rPr lang="en-US" sz="1900" i="1"/>
                                  </m:ctrlPr>
                                </m:sSubPr>
                                <m:e>
                                  <m:r>
                                    <a:rPr lang="en-US" sz="1900" i="1"/>
                                    <m:t>𝑦</m:t>
                                  </m:r>
                                </m:e>
                                <m:sub>
                                  <m:r>
                                    <a:rPr lang="en-US" sz="1900" i="1"/>
                                    <m:t>𝑜</m:t>
                                  </m:r>
                                </m:sub>
                              </m:sSub>
                            </m:den>
                          </m:f>
                          <m:f>
                            <m:fPr>
                              <m:ctrlPr>
                                <a:rPr lang="en-US" sz="1900" i="1"/>
                              </m:ctrlPr>
                            </m:fPr>
                            <m:num>
                              <m:r>
                                <a:rPr lang="en-US" sz="1900" i="1"/>
                                <m:t>𝑑</m:t>
                              </m:r>
                              <m:sSub>
                                <m:sSubPr>
                                  <m:ctrlPr>
                                    <a:rPr lang="en-US" sz="1900" i="1"/>
                                  </m:ctrlPr>
                                </m:sSubPr>
                                <m:e>
                                  <m:r>
                                    <a:rPr lang="en-US" sz="1900" i="1"/>
                                    <m:t>𝑦</m:t>
                                  </m:r>
                                </m:e>
                                <m:sub>
                                  <m:r>
                                    <a:rPr lang="en-US" sz="1900" i="1"/>
                                    <m:t>𝑜</m:t>
                                  </m:r>
                                </m:sub>
                              </m:sSub>
                            </m:num>
                            <m:den>
                              <m:r>
                                <a:rPr lang="en-US" sz="1900" i="1"/>
                                <m:t>𝑑</m:t>
                              </m:r>
                              <m:sSub>
                                <m:sSubPr>
                                  <m:ctrlPr>
                                    <a:rPr lang="en-US" sz="1900" i="1"/>
                                  </m:ctrlPr>
                                </m:sSubPr>
                                <m:e>
                                  <m:r>
                                    <a:rPr lang="en-US" sz="1900" i="1"/>
                                    <m:t>𝑥</m:t>
                                  </m:r>
                                </m:e>
                                <m:sub>
                                  <m:r>
                                    <a:rPr lang="en-US" sz="1900" i="1"/>
                                    <m:t>𝑜</m:t>
                                  </m:r>
                                </m:sub>
                              </m:sSub>
                            </m:den>
                          </m:f>
                          <m:f>
                            <m:fPr>
                              <m:ctrlPr>
                                <a:rPr lang="en-US" sz="1900" i="1"/>
                              </m:ctrlPr>
                            </m:fPr>
                            <m:num>
                              <m:r>
                                <a:rPr lang="en-US" sz="1900" i="1"/>
                                <m:t>𝑑</m:t>
                              </m:r>
                              <m:sSub>
                                <m:sSubPr>
                                  <m:ctrlPr>
                                    <a:rPr lang="en-US" sz="1900" i="1"/>
                                  </m:ctrlPr>
                                </m:sSubPr>
                                <m:e>
                                  <m:r>
                                    <a:rPr lang="en-US" sz="1900" i="1"/>
                                    <m:t>𝑥</m:t>
                                  </m:r>
                                </m:e>
                                <m:sub>
                                  <m:r>
                                    <a:rPr lang="en-US" sz="1900" i="1"/>
                                    <m:t>𝑜</m:t>
                                  </m:r>
                                </m:sub>
                              </m:sSub>
                            </m:num>
                            <m:den>
                              <m:r>
                                <a:rPr lang="en-US" sz="1900" i="1"/>
                                <m:t>𝑑</m:t>
                              </m:r>
                              <m:sSub>
                                <m:sSubPr>
                                  <m:ctrlPr>
                                    <a:rPr lang="en-US" sz="1900" i="1"/>
                                  </m:ctrlPr>
                                </m:sSubPr>
                                <m:e>
                                  <m:r>
                                    <a:rPr lang="en-US" sz="1900" i="1"/>
                                    <m:t>𝑦</m:t>
                                  </m:r>
                                </m:e>
                                <m:sub>
                                  <m:r>
                                    <a:rPr lang="en-US" sz="1900" i="1"/>
                                    <m:t>h</m:t>
                                  </m:r>
                                </m:sub>
                              </m:sSub>
                            </m:den>
                          </m:f>
                        </m:e>
                      </m:nary>
                    </m:oMath>
                  </m:oMathPara>
                </a14:m>
                <a:endParaRPr lang="en-US" sz="1900" dirty="0"/>
              </a:p>
              <a:p>
                <a:pPr marL="0" indent="0">
                  <a:buNone/>
                </a:pPr>
                <a:r>
                  <a:rPr lang="en-US" sz="1900" dirty="0"/>
                  <a:t>Due to:</a:t>
                </a:r>
              </a:p>
              <a:p>
                <a:pPr marL="0" indent="0">
                  <a:buNone/>
                </a:pPr>
                <a14:m>
                  <m:oMathPara xmlns:m="http://schemas.openxmlformats.org/officeDocument/2006/math">
                    <m:oMathParaPr>
                      <m:jc m:val="centerGroup"/>
                    </m:oMathParaPr>
                    <m:oMath xmlns:m="http://schemas.openxmlformats.org/officeDocument/2006/math">
                      <m:f>
                        <m:fPr>
                          <m:ctrlPr>
                            <a:rPr lang="en-US" sz="1900" i="1"/>
                          </m:ctrlPr>
                        </m:fPr>
                        <m:num>
                          <m:r>
                            <a:rPr lang="en-US" sz="1900" i="1"/>
                            <m:t>𝑑</m:t>
                          </m:r>
                          <m:r>
                            <a:rPr lang="en-US" sz="1900" i="1"/>
                            <m:t>𝜀</m:t>
                          </m:r>
                          <m:d>
                            <m:dPr>
                              <m:ctrlPr>
                                <a:rPr lang="en-US" sz="1900" i="1"/>
                              </m:ctrlPr>
                            </m:dPr>
                            <m:e>
                              <m:sSub>
                                <m:sSubPr>
                                  <m:ctrlPr>
                                    <a:rPr lang="en-US" sz="1900" i="1"/>
                                  </m:ctrlPr>
                                </m:sSubPr>
                                <m:e>
                                  <m:r>
                                    <a:rPr lang="en-US" sz="1900" i="1"/>
                                    <m:t>𝑦</m:t>
                                  </m:r>
                                </m:e>
                                <m:sub>
                                  <m:r>
                                    <a:rPr lang="en-US" sz="1900" i="1"/>
                                    <m:t>𝑜</m:t>
                                  </m:r>
                                </m:sub>
                              </m:sSub>
                            </m:e>
                          </m:d>
                        </m:num>
                        <m:den>
                          <m:r>
                            <a:rPr lang="en-US" sz="1900" i="1"/>
                            <m:t>𝑑</m:t>
                          </m:r>
                          <m:sSub>
                            <m:sSubPr>
                              <m:ctrlPr>
                                <a:rPr lang="en-US" sz="1900" i="1"/>
                              </m:ctrlPr>
                            </m:sSubPr>
                            <m:e>
                              <m:r>
                                <a:rPr lang="en-US" sz="1900" i="1"/>
                                <m:t>𝑦</m:t>
                              </m:r>
                            </m:e>
                            <m:sub>
                              <m:r>
                                <a:rPr lang="en-US" sz="1900" i="1"/>
                                <m:t>𝑜</m:t>
                              </m:r>
                            </m:sub>
                          </m:sSub>
                        </m:den>
                      </m:f>
                      <m:f>
                        <m:fPr>
                          <m:ctrlPr>
                            <a:rPr lang="en-US" sz="1900" i="1"/>
                          </m:ctrlPr>
                        </m:fPr>
                        <m:num>
                          <m:r>
                            <a:rPr lang="en-US" sz="1900" i="1"/>
                            <m:t>𝑑</m:t>
                          </m:r>
                          <m:sSub>
                            <m:sSubPr>
                              <m:ctrlPr>
                                <a:rPr lang="en-US" sz="1900" i="1"/>
                              </m:ctrlPr>
                            </m:sSubPr>
                            <m:e>
                              <m:r>
                                <a:rPr lang="en-US" sz="1900" i="1"/>
                                <m:t>𝑦</m:t>
                              </m:r>
                            </m:e>
                            <m:sub>
                              <m:r>
                                <a:rPr lang="en-US" sz="1900" i="1"/>
                                <m:t>𝑜</m:t>
                              </m:r>
                            </m:sub>
                          </m:sSub>
                        </m:num>
                        <m:den>
                          <m:r>
                            <a:rPr lang="en-US" sz="1900" i="1"/>
                            <m:t>𝑑</m:t>
                          </m:r>
                          <m:sSub>
                            <m:sSubPr>
                              <m:ctrlPr>
                                <a:rPr lang="en-US" sz="1900" i="1"/>
                              </m:ctrlPr>
                            </m:sSubPr>
                            <m:e>
                              <m:r>
                                <a:rPr lang="en-US" sz="1900" i="1"/>
                                <m:t>𝑥</m:t>
                              </m:r>
                            </m:e>
                            <m:sub>
                              <m:r>
                                <a:rPr lang="en-US" sz="1900" i="1"/>
                                <m:t>𝑜</m:t>
                              </m:r>
                            </m:sub>
                          </m:sSub>
                        </m:den>
                      </m:f>
                      <m:r>
                        <a:rPr lang="en-US" sz="1900" i="1"/>
                        <m:t>=</m:t>
                      </m:r>
                      <m:f>
                        <m:fPr>
                          <m:ctrlPr>
                            <a:rPr lang="en-US" sz="1900" i="1"/>
                          </m:ctrlPr>
                        </m:fPr>
                        <m:num>
                          <m:r>
                            <a:rPr lang="en-US" sz="1900" i="1"/>
                            <m:t>𝑑</m:t>
                          </m:r>
                          <m:f>
                            <m:fPr>
                              <m:ctrlPr>
                                <a:rPr lang="en-US" sz="1900" i="1"/>
                              </m:ctrlPr>
                            </m:fPr>
                            <m:num>
                              <m:r>
                                <a:rPr lang="en-US" sz="1900" i="1"/>
                                <m:t>1</m:t>
                              </m:r>
                            </m:num>
                            <m:den>
                              <m:r>
                                <a:rPr lang="en-US" sz="1900" i="1"/>
                                <m:t>2</m:t>
                              </m:r>
                            </m:den>
                          </m:f>
                          <m:sSup>
                            <m:sSupPr>
                              <m:ctrlPr>
                                <a:rPr lang="en-US" sz="1900" i="1"/>
                              </m:ctrlPr>
                            </m:sSupPr>
                            <m:e>
                              <m:d>
                                <m:dPr>
                                  <m:ctrlPr>
                                    <a:rPr lang="en-US" sz="1900" i="1"/>
                                  </m:ctrlPr>
                                </m:dPr>
                                <m:e>
                                  <m:sSub>
                                    <m:sSubPr>
                                      <m:ctrlPr>
                                        <a:rPr lang="en-US" sz="1900" i="1"/>
                                      </m:ctrlPr>
                                    </m:sSubPr>
                                    <m:e>
                                      <m:r>
                                        <a:rPr lang="en-US" sz="1900" i="1"/>
                                        <m:t>𝑦</m:t>
                                      </m:r>
                                    </m:e>
                                    <m:sub>
                                      <m:r>
                                        <a:rPr lang="en-US" sz="1900" i="1"/>
                                        <m:t>𝑜</m:t>
                                      </m:r>
                                    </m:sub>
                                  </m:sSub>
                                  <m:r>
                                    <a:rPr lang="en-US" sz="1900" i="1"/>
                                    <m:t>−</m:t>
                                  </m:r>
                                  <m:sSub>
                                    <m:sSubPr>
                                      <m:ctrlPr>
                                        <a:rPr lang="en-US" sz="1900" i="1"/>
                                      </m:ctrlPr>
                                    </m:sSubPr>
                                    <m:e>
                                      <m:r>
                                        <a:rPr lang="en-US" sz="1900" i="1"/>
                                        <m:t>𝑣</m:t>
                                      </m:r>
                                    </m:e>
                                    <m:sub>
                                      <m:r>
                                        <a:rPr lang="en-US" sz="1900" i="1"/>
                                        <m:t>𝑜</m:t>
                                      </m:r>
                                    </m:sub>
                                  </m:sSub>
                                </m:e>
                              </m:d>
                            </m:e>
                            <m:sup>
                              <m:r>
                                <a:rPr lang="en-US" sz="1900" i="1"/>
                                <m:t>2</m:t>
                              </m:r>
                            </m:sup>
                          </m:sSup>
                        </m:num>
                        <m:den>
                          <m:r>
                            <a:rPr lang="en-US" sz="1900" i="1"/>
                            <m:t>𝑑</m:t>
                          </m:r>
                          <m:sSub>
                            <m:sSubPr>
                              <m:ctrlPr>
                                <a:rPr lang="en-US" sz="1900" i="1"/>
                              </m:ctrlPr>
                            </m:sSubPr>
                            <m:e>
                              <m:r>
                                <a:rPr lang="en-US" sz="1900" i="1"/>
                                <m:t>𝑦</m:t>
                              </m:r>
                            </m:e>
                            <m:sub>
                              <m:r>
                                <a:rPr lang="en-US" sz="1900" i="1"/>
                                <m:t>𝑜</m:t>
                              </m:r>
                            </m:sub>
                          </m:sSub>
                        </m:den>
                      </m:f>
                      <m:f>
                        <m:fPr>
                          <m:ctrlPr>
                            <a:rPr lang="en-US" sz="1900" i="1"/>
                          </m:ctrlPr>
                        </m:fPr>
                        <m:num>
                          <m:r>
                            <a:rPr lang="en-US" sz="1900" i="1"/>
                            <m:t>𝑑𝑓</m:t>
                          </m:r>
                          <m:d>
                            <m:dPr>
                              <m:ctrlPr>
                                <a:rPr lang="en-US" sz="1900" i="1"/>
                              </m:ctrlPr>
                            </m:dPr>
                            <m:e>
                              <m:sSub>
                                <m:sSubPr>
                                  <m:ctrlPr>
                                    <a:rPr lang="en-US" sz="1900" i="1"/>
                                  </m:ctrlPr>
                                </m:sSubPr>
                                <m:e>
                                  <m:r>
                                    <a:rPr lang="en-US" sz="1900" i="1"/>
                                    <m:t>𝑥</m:t>
                                  </m:r>
                                </m:e>
                                <m:sub>
                                  <m:r>
                                    <a:rPr lang="en-US" sz="1900" i="1"/>
                                    <m:t>𝑜</m:t>
                                  </m:r>
                                </m:sub>
                              </m:sSub>
                            </m:e>
                          </m:d>
                        </m:num>
                        <m:den>
                          <m:r>
                            <a:rPr lang="en-US" sz="1900" i="1"/>
                            <m:t>𝑑</m:t>
                          </m:r>
                          <m:sSub>
                            <m:sSubPr>
                              <m:ctrlPr>
                                <a:rPr lang="en-US" sz="1900" i="1"/>
                              </m:ctrlPr>
                            </m:sSubPr>
                            <m:e>
                              <m:r>
                                <a:rPr lang="en-US" sz="1900" i="1"/>
                                <m:t>𝑥</m:t>
                              </m:r>
                            </m:e>
                            <m:sub>
                              <m:r>
                                <a:rPr lang="en-US" sz="1900" i="1"/>
                                <m:t>𝑜</m:t>
                              </m:r>
                            </m:sub>
                          </m:sSub>
                        </m:den>
                      </m:f>
                      <m:r>
                        <a:rPr lang="en-US" sz="1900" i="1"/>
                        <m:t>=</m:t>
                      </m:r>
                      <m:d>
                        <m:dPr>
                          <m:ctrlPr>
                            <a:rPr lang="en-US" sz="1900" i="1"/>
                          </m:ctrlPr>
                        </m:dPr>
                        <m:e>
                          <m:sSub>
                            <m:sSubPr>
                              <m:ctrlPr>
                                <a:rPr lang="en-US" sz="1900" i="1"/>
                              </m:ctrlPr>
                            </m:sSubPr>
                            <m:e>
                              <m:r>
                                <a:rPr lang="en-US" sz="1900" i="1"/>
                                <m:t>𝑦</m:t>
                              </m:r>
                            </m:e>
                            <m:sub>
                              <m:r>
                                <a:rPr lang="en-US" sz="1900" i="1"/>
                                <m:t>𝑜</m:t>
                              </m:r>
                            </m:sub>
                          </m:sSub>
                          <m:r>
                            <a:rPr lang="en-US" sz="1900" i="1"/>
                            <m:t>−</m:t>
                          </m:r>
                          <m:sSub>
                            <m:sSubPr>
                              <m:ctrlPr>
                                <a:rPr lang="en-US" sz="1900" i="1"/>
                              </m:ctrlPr>
                            </m:sSubPr>
                            <m:e>
                              <m:r>
                                <a:rPr lang="en-US" sz="1900" i="1"/>
                                <m:t>𝑣</m:t>
                              </m:r>
                            </m:e>
                            <m:sub>
                              <m:r>
                                <a:rPr lang="en-US" sz="1900" i="1"/>
                                <m:t>𝑜</m:t>
                              </m:r>
                            </m:sub>
                          </m:sSub>
                        </m:e>
                      </m:d>
                      <m:sSup>
                        <m:sSupPr>
                          <m:ctrlPr>
                            <a:rPr lang="en-US" sz="1900" i="1"/>
                          </m:ctrlPr>
                        </m:sSupPr>
                        <m:e>
                          <m:r>
                            <a:rPr lang="en-US" sz="1900" i="1"/>
                            <m:t>𝑓</m:t>
                          </m:r>
                        </m:e>
                        <m:sup>
                          <m:r>
                            <a:rPr lang="en-US" sz="1900" i="1"/>
                            <m:t>′</m:t>
                          </m:r>
                        </m:sup>
                      </m:sSup>
                      <m:d>
                        <m:dPr>
                          <m:ctrlPr>
                            <a:rPr lang="en-US" sz="1900" i="1"/>
                          </m:ctrlPr>
                        </m:dPr>
                        <m:e>
                          <m:sSub>
                            <m:sSubPr>
                              <m:ctrlPr>
                                <a:rPr lang="en-US" sz="1900" i="1"/>
                              </m:ctrlPr>
                            </m:sSubPr>
                            <m:e>
                              <m:r>
                                <a:rPr lang="en-US" sz="1900" i="1"/>
                                <m:t>𝑥</m:t>
                              </m:r>
                            </m:e>
                            <m:sub>
                              <m:r>
                                <a:rPr lang="en-US" sz="1900" i="1"/>
                                <m:t>𝑜</m:t>
                              </m:r>
                            </m:sub>
                          </m:sSub>
                        </m:e>
                      </m:d>
                      <m:r>
                        <a:rPr lang="en-US" sz="1900" i="1"/>
                        <m:t>=−</m:t>
                      </m:r>
                      <m:sSub>
                        <m:sSubPr>
                          <m:ctrlPr>
                            <a:rPr lang="en-US" sz="1900" i="1"/>
                          </m:ctrlPr>
                        </m:sSubPr>
                        <m:e>
                          <m:r>
                            <a:rPr lang="en-US" sz="1900" i="1"/>
                            <m:t>𝛿</m:t>
                          </m:r>
                        </m:e>
                        <m:sub>
                          <m:r>
                            <a:rPr lang="en-US" sz="1900" i="1"/>
                            <m:t>𝑜</m:t>
                          </m:r>
                        </m:sub>
                      </m:sSub>
                    </m:oMath>
                  </m:oMathPara>
                </a14:m>
                <a:endParaRPr lang="en-US" sz="1900" dirty="0"/>
              </a:p>
              <a:p>
                <a:pPr marL="0" indent="0">
                  <a:buNone/>
                </a:pPr>
                <a:r>
                  <a:rPr lang="en-US" sz="1900" dirty="0"/>
                  <a:t>This produces:</a:t>
                </a:r>
              </a:p>
              <a:p>
                <a:pPr marL="0" indent="0">
                  <a:buNone/>
                </a:pPr>
                <a14:m>
                  <m:oMathPara xmlns:m="http://schemas.openxmlformats.org/officeDocument/2006/math">
                    <m:oMathParaPr>
                      <m:jc m:val="centerGroup"/>
                    </m:oMathParaPr>
                    <m:oMath xmlns:m="http://schemas.openxmlformats.org/officeDocument/2006/math">
                      <m:f>
                        <m:fPr>
                          <m:ctrlPr>
                            <a:rPr lang="en-US" sz="1900" i="1"/>
                          </m:ctrlPr>
                        </m:fPr>
                        <m:num>
                          <m:r>
                            <a:rPr lang="en-US" sz="1900" i="1"/>
                            <m:t>𝑑</m:t>
                          </m:r>
                          <m:r>
                            <a:rPr lang="en-US" sz="1900" i="1"/>
                            <m:t>𝜀</m:t>
                          </m:r>
                          <m:d>
                            <m:dPr>
                              <m:ctrlPr>
                                <a:rPr lang="en-US" sz="1900" i="1"/>
                              </m:ctrlPr>
                            </m:dPr>
                            <m:e>
                              <m:sSub>
                                <m:sSubPr>
                                  <m:ctrlPr>
                                    <a:rPr lang="en-US" sz="1900" i="1"/>
                                  </m:ctrlPr>
                                </m:sSubPr>
                                <m:e>
                                  <m:r>
                                    <a:rPr lang="en-US" sz="1900" i="1"/>
                                    <m:t>𝑦</m:t>
                                  </m:r>
                                </m:e>
                                <m:sub>
                                  <m:r>
                                    <a:rPr lang="en-US" sz="1900" i="1"/>
                                    <m:t>h</m:t>
                                  </m:r>
                                </m:sub>
                              </m:sSub>
                            </m:e>
                          </m:d>
                        </m:num>
                        <m:den>
                          <m:r>
                            <a:rPr lang="en-US" sz="1900" i="1"/>
                            <m:t>𝑑</m:t>
                          </m:r>
                          <m:sSub>
                            <m:sSubPr>
                              <m:ctrlPr>
                                <a:rPr lang="en-US" sz="1900" i="1"/>
                              </m:ctrlPr>
                            </m:sSubPr>
                            <m:e>
                              <m:r>
                                <a:rPr lang="en-US" sz="1900" i="1"/>
                                <m:t>𝑦</m:t>
                              </m:r>
                            </m:e>
                            <m:sub>
                              <m:r>
                                <a:rPr lang="en-US" sz="1900" i="1"/>
                                <m:t>h</m:t>
                              </m:r>
                            </m:sub>
                          </m:sSub>
                        </m:den>
                      </m:f>
                      <m:r>
                        <a:rPr lang="en-US" sz="1900" i="1"/>
                        <m:t>=−</m:t>
                      </m:r>
                      <m:nary>
                        <m:naryPr>
                          <m:chr m:val="∑"/>
                          <m:limLoc m:val="undOvr"/>
                          <m:supHide m:val="on"/>
                          <m:ctrlPr>
                            <a:rPr lang="en-US" sz="1900" i="1"/>
                          </m:ctrlPr>
                        </m:naryPr>
                        <m:sub>
                          <m:r>
                            <a:rPr lang="en-US" sz="1900" i="1"/>
                            <m:t>𝑜</m:t>
                          </m:r>
                        </m:sub>
                        <m:sup/>
                        <m:e>
                          <m:f>
                            <m:fPr>
                              <m:ctrlPr>
                                <a:rPr lang="en-US" sz="1900" i="1"/>
                              </m:ctrlPr>
                            </m:fPr>
                            <m:num>
                              <m:r>
                                <a:rPr lang="en-US" sz="1900" i="1"/>
                                <m:t>𝑑</m:t>
                              </m:r>
                              <m:sSub>
                                <m:sSubPr>
                                  <m:ctrlPr>
                                    <a:rPr lang="en-US" sz="1900" i="1"/>
                                  </m:ctrlPr>
                                </m:sSubPr>
                                <m:e>
                                  <m:r>
                                    <a:rPr lang="en-US" sz="1900" i="1"/>
                                    <m:t>𝑥</m:t>
                                  </m:r>
                                </m:e>
                                <m:sub>
                                  <m:r>
                                    <a:rPr lang="en-US" sz="1900" i="1"/>
                                    <m:t>𝑜</m:t>
                                  </m:r>
                                </m:sub>
                              </m:sSub>
                            </m:num>
                            <m:den>
                              <m:r>
                                <a:rPr lang="en-US" sz="1900" i="1"/>
                                <m:t>𝑑</m:t>
                              </m:r>
                              <m:sSub>
                                <m:sSubPr>
                                  <m:ctrlPr>
                                    <a:rPr lang="en-US" sz="1900" i="1"/>
                                  </m:ctrlPr>
                                </m:sSubPr>
                                <m:e>
                                  <m:r>
                                    <a:rPr lang="en-US" sz="1900" i="1"/>
                                    <m:t>𝑦</m:t>
                                  </m:r>
                                </m:e>
                                <m:sub>
                                  <m:r>
                                    <a:rPr lang="en-US" sz="1900" i="1"/>
                                    <m:t>h</m:t>
                                  </m:r>
                                </m:sub>
                              </m:sSub>
                            </m:den>
                          </m:f>
                          <m:sSub>
                            <m:sSubPr>
                              <m:ctrlPr>
                                <a:rPr lang="en-US" sz="1900" i="1"/>
                              </m:ctrlPr>
                            </m:sSubPr>
                            <m:e>
                              <m:r>
                                <a:rPr lang="en-US" sz="1900" i="1"/>
                                <m:t>𝛿</m:t>
                              </m:r>
                            </m:e>
                            <m:sub>
                              <m:r>
                                <a:rPr lang="en-US" sz="1900" i="1"/>
                                <m:t>𝑜</m:t>
                              </m:r>
                            </m:sub>
                          </m:sSub>
                        </m:e>
                      </m:nary>
                      <m:r>
                        <a:rPr lang="en-US" sz="1900" i="1"/>
                        <m:t>=−</m:t>
                      </m:r>
                      <m:nary>
                        <m:naryPr>
                          <m:chr m:val="∑"/>
                          <m:limLoc m:val="undOvr"/>
                          <m:supHide m:val="on"/>
                          <m:ctrlPr>
                            <a:rPr lang="en-US" sz="1900" i="1"/>
                          </m:ctrlPr>
                        </m:naryPr>
                        <m:sub>
                          <m:r>
                            <a:rPr lang="en-US" sz="1900" i="1"/>
                            <m:t>𝑜</m:t>
                          </m:r>
                        </m:sub>
                        <m:sup/>
                        <m:e>
                          <m:f>
                            <m:fPr>
                              <m:ctrlPr>
                                <a:rPr lang="en-US" sz="1900" i="1"/>
                              </m:ctrlPr>
                            </m:fPr>
                            <m:num>
                              <m:r>
                                <a:rPr lang="en-US" sz="1900" i="1"/>
                                <m:t>𝑑</m:t>
                              </m:r>
                              <m:d>
                                <m:dPr>
                                  <m:ctrlPr>
                                    <a:rPr lang="en-US" sz="1900" i="1"/>
                                  </m:ctrlPr>
                                </m:dPr>
                                <m:e>
                                  <m:nary>
                                    <m:naryPr>
                                      <m:chr m:val="∑"/>
                                      <m:limLoc m:val="undOvr"/>
                                      <m:supHide m:val="on"/>
                                      <m:ctrlPr>
                                        <a:rPr lang="en-US" sz="1900" i="1"/>
                                      </m:ctrlPr>
                                    </m:naryPr>
                                    <m:sub>
                                      <m:r>
                                        <a:rPr lang="en-US" sz="1900" i="1"/>
                                        <m:t>h</m:t>
                                      </m:r>
                                    </m:sub>
                                    <m:sup/>
                                    <m:e>
                                      <m:sSub>
                                        <m:sSubPr>
                                          <m:ctrlPr>
                                            <a:rPr lang="en-US" sz="1900" i="1"/>
                                          </m:ctrlPr>
                                        </m:sSubPr>
                                        <m:e>
                                          <m:r>
                                            <a:rPr lang="en-US" sz="1900" i="1"/>
                                            <m:t>𝑤</m:t>
                                          </m:r>
                                        </m:e>
                                        <m:sub>
                                          <m:r>
                                            <a:rPr lang="en-US" sz="1900" i="1"/>
                                            <m:t>h𝑜</m:t>
                                          </m:r>
                                        </m:sub>
                                      </m:sSub>
                                      <m:sSub>
                                        <m:sSubPr>
                                          <m:ctrlPr>
                                            <a:rPr lang="en-US" sz="1900" i="1"/>
                                          </m:ctrlPr>
                                        </m:sSubPr>
                                        <m:e>
                                          <m:r>
                                            <a:rPr lang="en-US" sz="1900" i="1"/>
                                            <m:t>𝑦</m:t>
                                          </m:r>
                                        </m:e>
                                        <m:sub>
                                          <m:r>
                                            <a:rPr lang="en-US" sz="1900" i="1"/>
                                            <m:t>h</m:t>
                                          </m:r>
                                        </m:sub>
                                      </m:sSub>
                                    </m:e>
                                  </m:nary>
                                  <m:r>
                                    <a:rPr lang="en-US" sz="1900" i="1"/>
                                    <m:t>+</m:t>
                                  </m:r>
                                  <m:sSub>
                                    <m:sSubPr>
                                      <m:ctrlPr>
                                        <a:rPr lang="en-US" sz="1900" i="1"/>
                                      </m:ctrlPr>
                                    </m:sSubPr>
                                    <m:e>
                                      <m:r>
                                        <a:rPr lang="en-US" sz="1900" i="1"/>
                                        <m:t>𝜃</m:t>
                                      </m:r>
                                    </m:e>
                                    <m:sub>
                                      <m:r>
                                        <a:rPr lang="en-US" sz="1900" i="1"/>
                                        <m:t>𝑜</m:t>
                                      </m:r>
                                    </m:sub>
                                  </m:sSub>
                                </m:e>
                              </m:d>
                            </m:num>
                            <m:den>
                              <m:r>
                                <a:rPr lang="en-US" sz="1900" i="1"/>
                                <m:t>𝑑</m:t>
                              </m:r>
                              <m:sSub>
                                <m:sSubPr>
                                  <m:ctrlPr>
                                    <a:rPr lang="en-US" sz="1900" i="1"/>
                                  </m:ctrlPr>
                                </m:sSubPr>
                                <m:e>
                                  <m:r>
                                    <a:rPr lang="en-US" sz="1900" i="1"/>
                                    <m:t>𝑦</m:t>
                                  </m:r>
                                </m:e>
                                <m:sub>
                                  <m:r>
                                    <a:rPr lang="en-US" sz="1900" i="1"/>
                                    <m:t>h</m:t>
                                  </m:r>
                                </m:sub>
                              </m:sSub>
                            </m:den>
                          </m:f>
                          <m:sSub>
                            <m:sSubPr>
                              <m:ctrlPr>
                                <a:rPr lang="en-US" sz="1900" i="1"/>
                              </m:ctrlPr>
                            </m:sSubPr>
                            <m:e>
                              <m:r>
                                <a:rPr lang="en-US" sz="1900" i="1"/>
                                <m:t>𝛿</m:t>
                              </m:r>
                            </m:e>
                            <m:sub>
                              <m:r>
                                <a:rPr lang="en-US" sz="1900" i="1"/>
                                <m:t>𝑜</m:t>
                              </m:r>
                            </m:sub>
                          </m:sSub>
                        </m:e>
                      </m:nary>
                      <m:r>
                        <a:rPr lang="en-US" sz="1900" i="1"/>
                        <m:t>=−</m:t>
                      </m:r>
                      <m:nary>
                        <m:naryPr>
                          <m:chr m:val="∑"/>
                          <m:limLoc m:val="undOvr"/>
                          <m:supHide m:val="on"/>
                          <m:ctrlPr>
                            <a:rPr lang="en-US" sz="1900" i="1"/>
                          </m:ctrlPr>
                        </m:naryPr>
                        <m:sub>
                          <m:r>
                            <a:rPr lang="en-US" sz="1900" i="1"/>
                            <m:t>𝑜</m:t>
                          </m:r>
                        </m:sub>
                        <m:sup/>
                        <m:e>
                          <m:sSub>
                            <m:sSubPr>
                              <m:ctrlPr>
                                <a:rPr lang="en-US" sz="1900" i="1"/>
                              </m:ctrlPr>
                            </m:sSubPr>
                            <m:e>
                              <m:r>
                                <a:rPr lang="en-US" sz="1900" i="1"/>
                                <m:t>𝑤</m:t>
                              </m:r>
                            </m:e>
                            <m:sub>
                              <m:r>
                                <a:rPr lang="en-US" sz="1900" i="1"/>
                                <m:t>h𝑜</m:t>
                              </m:r>
                            </m:sub>
                          </m:sSub>
                          <m:sSub>
                            <m:sSubPr>
                              <m:ctrlPr>
                                <a:rPr lang="en-US" sz="1900" i="1"/>
                              </m:ctrlPr>
                            </m:sSubPr>
                            <m:e>
                              <m:r>
                                <a:rPr lang="en-US" sz="1900" i="1"/>
                                <m:t>𝛿</m:t>
                              </m:r>
                            </m:e>
                            <m:sub>
                              <m:r>
                                <a:rPr lang="en-US" sz="1900" i="1"/>
                                <m:t>𝑜</m:t>
                              </m:r>
                            </m:sub>
                          </m:sSub>
                        </m:e>
                      </m:nary>
                    </m:oMath>
                  </m:oMathPara>
                </a14:m>
                <a:endParaRPr lang="en-US" sz="1900" dirty="0" smtClean="0"/>
              </a:p>
              <a:p>
                <a:pPr marL="0" indent="0">
                  <a:buNone/>
                </a:pPr>
                <a:r>
                  <a:rPr lang="en-US" sz="1900" dirty="0"/>
                  <a:t>Gradients </a:t>
                </a:r>
                <a14:m>
                  <m:oMath xmlns:m="http://schemas.openxmlformats.org/officeDocument/2006/math">
                    <m:sSub>
                      <m:sSubPr>
                        <m:ctrlPr>
                          <a:rPr lang="en-US" sz="1900" i="1"/>
                        </m:ctrlPr>
                      </m:sSubPr>
                      <m:e>
                        <m:r>
                          <a:rPr lang="en-US" sz="1900"/>
                          <m:t>∇</m:t>
                        </m:r>
                      </m:e>
                      <m:sub>
                        <m:sSub>
                          <m:sSubPr>
                            <m:ctrlPr>
                              <a:rPr lang="en-US" sz="1900" i="1"/>
                            </m:ctrlPr>
                          </m:sSubPr>
                          <m:e>
                            <m:r>
                              <a:rPr lang="en-US" sz="1900" i="1"/>
                              <m:t>𝑤</m:t>
                            </m:r>
                          </m:e>
                          <m:sub>
                            <m:r>
                              <a:rPr lang="en-US" sz="1900" i="1"/>
                              <m:t>𝑗h</m:t>
                            </m:r>
                          </m:sub>
                        </m:sSub>
                      </m:sub>
                    </m:sSub>
                    <m:r>
                      <a:rPr lang="en-US" sz="1900" i="1"/>
                      <m:t>𝜀</m:t>
                    </m:r>
                    <m:d>
                      <m:dPr>
                        <m:ctrlPr>
                          <a:rPr lang="en-US" sz="1900" i="1"/>
                        </m:ctrlPr>
                      </m:dPr>
                      <m:e>
                        <m:sSub>
                          <m:sSubPr>
                            <m:ctrlPr>
                              <a:rPr lang="en-US" sz="1900" i="1"/>
                            </m:ctrlPr>
                          </m:sSubPr>
                          <m:e>
                            <m:r>
                              <a:rPr lang="en-US" sz="1900" i="1"/>
                              <m:t>𝑦</m:t>
                            </m:r>
                          </m:e>
                          <m:sub>
                            <m:r>
                              <a:rPr lang="en-US" sz="1900" i="1"/>
                              <m:t>h</m:t>
                            </m:r>
                          </m:sub>
                        </m:sSub>
                      </m:e>
                    </m:d>
                  </m:oMath>
                </a14:m>
                <a:r>
                  <a:rPr lang="en-US" sz="1900" dirty="0"/>
                  <a:t> and </a:t>
                </a:r>
                <a14:m>
                  <m:oMath xmlns:m="http://schemas.openxmlformats.org/officeDocument/2006/math">
                    <m:sSub>
                      <m:sSubPr>
                        <m:ctrlPr>
                          <a:rPr lang="en-US" sz="1900" i="1"/>
                        </m:ctrlPr>
                      </m:sSubPr>
                      <m:e>
                        <m:r>
                          <a:rPr lang="en-US" sz="1900"/>
                          <m:t>∇</m:t>
                        </m:r>
                      </m:e>
                      <m:sub>
                        <m:sSub>
                          <m:sSubPr>
                            <m:ctrlPr>
                              <a:rPr lang="en-US" sz="1900" i="1"/>
                            </m:ctrlPr>
                          </m:sSubPr>
                          <m:e>
                            <m:r>
                              <a:rPr lang="en-US" sz="1900" i="1"/>
                              <m:t>𝜃</m:t>
                            </m:r>
                          </m:e>
                          <m:sub>
                            <m:r>
                              <a:rPr lang="en-US" sz="1900" i="1"/>
                              <m:t>h</m:t>
                            </m:r>
                          </m:sub>
                        </m:sSub>
                      </m:sub>
                    </m:sSub>
                    <m:r>
                      <a:rPr lang="en-US" sz="1900" i="1"/>
                      <m:t>𝜀</m:t>
                    </m:r>
                    <m:d>
                      <m:dPr>
                        <m:ctrlPr>
                          <a:rPr lang="en-US" sz="1900" i="1"/>
                        </m:ctrlPr>
                      </m:dPr>
                      <m:e>
                        <m:sSub>
                          <m:sSubPr>
                            <m:ctrlPr>
                              <a:rPr lang="en-US" sz="1900" i="1"/>
                            </m:ctrlPr>
                          </m:sSubPr>
                          <m:e>
                            <m:r>
                              <a:rPr lang="en-US" sz="1900" i="1"/>
                              <m:t>𝑦</m:t>
                            </m:r>
                          </m:e>
                          <m:sub>
                            <m:r>
                              <a:rPr lang="en-US" sz="1900" i="1"/>
                              <m:t>h</m:t>
                            </m:r>
                          </m:sub>
                        </m:sSub>
                      </m:e>
                    </m:d>
                  </m:oMath>
                </a14:m>
                <a:r>
                  <a:rPr lang="en-US" sz="1900" dirty="0"/>
                  <a:t> are totally determined:</a:t>
                </a:r>
              </a:p>
              <a:p>
                <a:pPr marL="0" indent="0">
                  <a:buNone/>
                </a:pPr>
                <a14:m>
                  <m:oMathPara xmlns:m="http://schemas.openxmlformats.org/officeDocument/2006/math">
                    <m:oMathParaPr>
                      <m:jc m:val="centerGroup"/>
                    </m:oMathParaPr>
                    <m:oMath xmlns:m="http://schemas.openxmlformats.org/officeDocument/2006/math">
                      <m:sSub>
                        <m:sSubPr>
                          <m:ctrlPr>
                            <a:rPr lang="en-US" sz="1900" i="1"/>
                          </m:ctrlPr>
                        </m:sSubPr>
                        <m:e>
                          <m:r>
                            <a:rPr lang="en-US" sz="1900"/>
                            <m:t>∇</m:t>
                          </m:r>
                        </m:e>
                        <m:sub>
                          <m:sSub>
                            <m:sSubPr>
                              <m:ctrlPr>
                                <a:rPr lang="en-US" sz="1900" i="1"/>
                              </m:ctrlPr>
                            </m:sSubPr>
                            <m:e>
                              <m:r>
                                <a:rPr lang="en-US" sz="1900" i="1"/>
                                <m:t>𝑤</m:t>
                              </m:r>
                            </m:e>
                            <m:sub>
                              <m:r>
                                <a:rPr lang="en-US" sz="1900" i="1"/>
                                <m:t>𝑗h</m:t>
                              </m:r>
                            </m:sub>
                          </m:sSub>
                        </m:sub>
                      </m:sSub>
                      <m:r>
                        <a:rPr lang="en-US" sz="1900" i="1"/>
                        <m:t>𝜀</m:t>
                      </m:r>
                      <m:d>
                        <m:dPr>
                          <m:ctrlPr>
                            <a:rPr lang="en-US" sz="1900" i="1"/>
                          </m:ctrlPr>
                        </m:dPr>
                        <m:e>
                          <m:sSub>
                            <m:sSubPr>
                              <m:ctrlPr>
                                <a:rPr lang="en-US" sz="1900" i="1"/>
                              </m:ctrlPr>
                            </m:sSubPr>
                            <m:e>
                              <m:r>
                                <a:rPr lang="en-US" sz="1900" i="1"/>
                                <m:t>𝑦</m:t>
                              </m:r>
                            </m:e>
                            <m:sub>
                              <m:r>
                                <a:rPr lang="en-US" sz="1900" i="1"/>
                                <m:t>h</m:t>
                              </m:r>
                            </m:sub>
                          </m:sSub>
                        </m:e>
                      </m:d>
                      <m:r>
                        <m:rPr>
                          <m:aln/>
                        </m:rPr>
                        <a:rPr lang="en-US" sz="1900" i="1"/>
                        <m:t>=</m:t>
                      </m:r>
                      <m:r>
                        <a:rPr lang="en-US" sz="1900" i="1"/>
                        <m:t>−</m:t>
                      </m:r>
                      <m:sSub>
                        <m:sSubPr>
                          <m:ctrlPr>
                            <a:rPr lang="en-US" sz="1900" i="1"/>
                          </m:ctrlPr>
                        </m:sSubPr>
                        <m:e>
                          <m:r>
                            <a:rPr lang="en-US" sz="1900" i="1"/>
                            <m:t>𝑦</m:t>
                          </m:r>
                        </m:e>
                        <m:sub>
                          <m:r>
                            <a:rPr lang="en-US" sz="1900" i="1"/>
                            <m:t>𝑗</m:t>
                          </m:r>
                        </m:sub>
                      </m:sSub>
                      <m:d>
                        <m:dPr>
                          <m:ctrlPr>
                            <a:rPr lang="en-US" sz="1900" i="1"/>
                          </m:ctrlPr>
                        </m:dPr>
                        <m:e>
                          <m:nary>
                            <m:naryPr>
                              <m:chr m:val="∑"/>
                              <m:limLoc m:val="undOvr"/>
                              <m:supHide m:val="on"/>
                              <m:ctrlPr>
                                <a:rPr lang="en-US" sz="1900" i="1"/>
                              </m:ctrlPr>
                            </m:naryPr>
                            <m:sub>
                              <m:r>
                                <a:rPr lang="en-US" sz="1900" i="1"/>
                                <m:t>𝑜</m:t>
                              </m:r>
                            </m:sub>
                            <m:sup/>
                            <m:e>
                              <m:sSub>
                                <m:sSubPr>
                                  <m:ctrlPr>
                                    <a:rPr lang="en-US" sz="1900" i="1"/>
                                  </m:ctrlPr>
                                </m:sSubPr>
                                <m:e>
                                  <m:r>
                                    <a:rPr lang="en-US" sz="1900" i="1"/>
                                    <m:t>𝑤</m:t>
                                  </m:r>
                                </m:e>
                                <m:sub>
                                  <m:r>
                                    <a:rPr lang="en-US" sz="1900" i="1"/>
                                    <m:t>h𝑜</m:t>
                                  </m:r>
                                </m:sub>
                              </m:sSub>
                              <m:sSub>
                                <m:sSubPr>
                                  <m:ctrlPr>
                                    <a:rPr lang="en-US" sz="1900" i="1"/>
                                  </m:ctrlPr>
                                </m:sSubPr>
                                <m:e>
                                  <m:r>
                                    <a:rPr lang="en-US" sz="1900" i="1"/>
                                    <m:t>𝛿</m:t>
                                  </m:r>
                                </m:e>
                                <m:sub>
                                  <m:r>
                                    <a:rPr lang="en-US" sz="1900" i="1"/>
                                    <m:t>𝑜</m:t>
                                  </m:r>
                                </m:sub>
                              </m:sSub>
                            </m:e>
                          </m:nary>
                        </m:e>
                      </m:d>
                      <m:sSup>
                        <m:sSupPr>
                          <m:ctrlPr>
                            <a:rPr lang="en-US" sz="1900" i="1"/>
                          </m:ctrlPr>
                        </m:sSupPr>
                        <m:e>
                          <m:r>
                            <a:rPr lang="en-US" sz="1900" i="1"/>
                            <m:t>𝑓</m:t>
                          </m:r>
                        </m:e>
                        <m:sup>
                          <m:r>
                            <a:rPr lang="en-US" sz="1900" i="1"/>
                            <m:t>′</m:t>
                          </m:r>
                        </m:sup>
                      </m:sSup>
                      <m:d>
                        <m:dPr>
                          <m:ctrlPr>
                            <a:rPr lang="en-US" sz="1900" i="1"/>
                          </m:ctrlPr>
                        </m:dPr>
                        <m:e>
                          <m:sSub>
                            <m:sSubPr>
                              <m:ctrlPr>
                                <a:rPr lang="en-US" sz="1900" i="1"/>
                              </m:ctrlPr>
                            </m:sSubPr>
                            <m:e>
                              <m:r>
                                <a:rPr lang="en-US" sz="1900" i="1"/>
                                <m:t>𝑥</m:t>
                              </m:r>
                            </m:e>
                            <m:sub>
                              <m:r>
                                <a:rPr lang="en-US" sz="1900" i="1"/>
                                <m:t>h</m:t>
                              </m:r>
                            </m:sub>
                          </m:sSub>
                        </m:e>
                      </m:d>
                    </m:oMath>
                    <m:oMath xmlns:m="http://schemas.openxmlformats.org/officeDocument/2006/math">
                      <m:sSub>
                        <m:sSubPr>
                          <m:ctrlPr>
                            <a:rPr lang="en-US" sz="1900" i="1"/>
                          </m:ctrlPr>
                        </m:sSubPr>
                        <m:e>
                          <m:r>
                            <a:rPr lang="en-US" sz="1900"/>
                            <m:t>∇</m:t>
                          </m:r>
                        </m:e>
                        <m:sub>
                          <m:sSub>
                            <m:sSubPr>
                              <m:ctrlPr>
                                <a:rPr lang="en-US" sz="1900" i="1"/>
                              </m:ctrlPr>
                            </m:sSubPr>
                            <m:e>
                              <m:r>
                                <a:rPr lang="en-US" sz="1900" i="1"/>
                                <m:t>𝜃</m:t>
                              </m:r>
                            </m:e>
                            <m:sub>
                              <m:r>
                                <a:rPr lang="en-US" sz="1900" i="1"/>
                                <m:t>h</m:t>
                              </m:r>
                            </m:sub>
                          </m:sSub>
                        </m:sub>
                      </m:sSub>
                      <m:r>
                        <a:rPr lang="en-US" sz="1900" i="1"/>
                        <m:t>𝜀</m:t>
                      </m:r>
                      <m:d>
                        <m:dPr>
                          <m:ctrlPr>
                            <a:rPr lang="en-US" sz="1900" i="1"/>
                          </m:ctrlPr>
                        </m:dPr>
                        <m:e>
                          <m:sSub>
                            <m:sSubPr>
                              <m:ctrlPr>
                                <a:rPr lang="en-US" sz="1900" i="1"/>
                              </m:ctrlPr>
                            </m:sSubPr>
                            <m:e>
                              <m:r>
                                <a:rPr lang="en-US" sz="1900" i="1"/>
                                <m:t>𝑦</m:t>
                              </m:r>
                            </m:e>
                            <m:sub>
                              <m:r>
                                <a:rPr lang="en-US" sz="1900" i="1"/>
                                <m:t>h</m:t>
                              </m:r>
                            </m:sub>
                          </m:sSub>
                        </m:e>
                      </m:d>
                      <m:r>
                        <m:rPr>
                          <m:aln/>
                        </m:rPr>
                        <a:rPr lang="en-US" sz="1900" i="1"/>
                        <m:t>=</m:t>
                      </m:r>
                      <m:r>
                        <a:rPr lang="en-US" sz="1900" i="1"/>
                        <m:t>−</m:t>
                      </m:r>
                      <m:d>
                        <m:dPr>
                          <m:ctrlPr>
                            <a:rPr lang="en-US" sz="1900" i="1"/>
                          </m:ctrlPr>
                        </m:dPr>
                        <m:e>
                          <m:nary>
                            <m:naryPr>
                              <m:chr m:val="∑"/>
                              <m:limLoc m:val="undOvr"/>
                              <m:supHide m:val="on"/>
                              <m:ctrlPr>
                                <a:rPr lang="en-US" sz="1900" i="1"/>
                              </m:ctrlPr>
                            </m:naryPr>
                            <m:sub>
                              <m:r>
                                <a:rPr lang="en-US" sz="1900" i="1"/>
                                <m:t>𝑜</m:t>
                              </m:r>
                            </m:sub>
                            <m:sup/>
                            <m:e>
                              <m:sSub>
                                <m:sSubPr>
                                  <m:ctrlPr>
                                    <a:rPr lang="en-US" sz="1900" i="1"/>
                                  </m:ctrlPr>
                                </m:sSubPr>
                                <m:e>
                                  <m:r>
                                    <a:rPr lang="en-US" sz="1900" i="1"/>
                                    <m:t>𝑤</m:t>
                                  </m:r>
                                </m:e>
                                <m:sub>
                                  <m:r>
                                    <a:rPr lang="en-US" sz="1900" i="1"/>
                                    <m:t>h𝑜</m:t>
                                  </m:r>
                                </m:sub>
                              </m:sSub>
                              <m:sSub>
                                <m:sSubPr>
                                  <m:ctrlPr>
                                    <a:rPr lang="en-US" sz="1900" i="1"/>
                                  </m:ctrlPr>
                                </m:sSubPr>
                                <m:e>
                                  <m:r>
                                    <a:rPr lang="en-US" sz="1900" i="1"/>
                                    <m:t>𝛿</m:t>
                                  </m:r>
                                </m:e>
                                <m:sub>
                                  <m:r>
                                    <a:rPr lang="en-US" sz="1900" i="1"/>
                                    <m:t>𝑜</m:t>
                                  </m:r>
                                </m:sub>
                              </m:sSub>
                            </m:e>
                          </m:nary>
                        </m:e>
                      </m:d>
                      <m:sSup>
                        <m:sSupPr>
                          <m:ctrlPr>
                            <a:rPr lang="en-US" sz="1900" i="1"/>
                          </m:ctrlPr>
                        </m:sSupPr>
                        <m:e>
                          <m:r>
                            <a:rPr lang="en-US" sz="1900" i="1"/>
                            <m:t>𝑓</m:t>
                          </m:r>
                        </m:e>
                        <m:sup>
                          <m:r>
                            <a:rPr lang="en-US" sz="1900" i="1"/>
                            <m:t>′</m:t>
                          </m:r>
                        </m:sup>
                      </m:sSup>
                      <m:d>
                        <m:dPr>
                          <m:ctrlPr>
                            <a:rPr lang="en-US" sz="1900" i="1"/>
                          </m:ctrlPr>
                        </m:dPr>
                        <m:e>
                          <m:sSub>
                            <m:sSubPr>
                              <m:ctrlPr>
                                <a:rPr lang="en-US" sz="1900" i="1"/>
                              </m:ctrlPr>
                            </m:sSubPr>
                            <m:e>
                              <m:r>
                                <a:rPr lang="en-US" sz="1900" i="1"/>
                                <m:t>𝑥</m:t>
                              </m:r>
                            </m:e>
                            <m:sub>
                              <m:r>
                                <a:rPr lang="en-US" sz="1900" i="1"/>
                                <m:t>h</m:t>
                              </m:r>
                            </m:sub>
                          </m:sSub>
                        </m:e>
                      </m:d>
                    </m:oMath>
                  </m:oMathPara>
                </a14:m>
                <a:endParaRPr lang="en-US" sz="1900" dirty="0"/>
              </a:p>
              <a:p>
                <a:pPr marL="0" indent="0">
                  <a:buNone/>
                </a:pPr>
                <a:endParaRPr lang="en-US" sz="1900" dirty="0"/>
              </a:p>
              <a:p>
                <a:pPr marL="0" indent="0">
                  <a:buNone/>
                </a:pPr>
                <a:endParaRPr lang="en-US" sz="19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456"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128</a:t>
            </a:fld>
            <a:endParaRPr lang="en-US"/>
          </a:p>
        </p:txBody>
      </p:sp>
    </p:spTree>
    <p:extLst>
      <p:ext uri="{BB962C8B-B14F-4D97-AF65-F5344CB8AC3E}">
        <p14:creationId xmlns:p14="http://schemas.microsoft.com/office/powerpoint/2010/main" val="2849081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1600" y="914399"/>
                <a:ext cx="11978640" cy="5176066"/>
              </a:xfrm>
            </p:spPr>
            <p:txBody>
              <a:bodyPr>
                <a:noAutofit/>
              </a:bodyPr>
              <a:lstStyle/>
              <a:p>
                <a:pPr marL="0" indent="0">
                  <a:buNone/>
                </a:pPr>
                <a:r>
                  <a:rPr lang="en-US" sz="1950" dirty="0" smtClean="0"/>
                  <a:t>Due to SGD estimation:</a:t>
                </a:r>
              </a:p>
              <a:p>
                <a:pPr marL="0" indent="0">
                  <a:buNone/>
                </a:pPr>
                <a14:m>
                  <m:oMathPara xmlns:m="http://schemas.openxmlformats.org/officeDocument/2006/math">
                    <m:oMathParaPr>
                      <m:jc m:val="centerGroup"/>
                    </m:oMathParaPr>
                    <m:oMath xmlns:m="http://schemas.openxmlformats.org/officeDocument/2006/math">
                      <m:sSub>
                        <m:sSubPr>
                          <m:ctrlPr>
                            <a:rPr lang="en-US" sz="1950" i="1"/>
                          </m:ctrlPr>
                        </m:sSubPr>
                        <m:e>
                          <m:r>
                            <a:rPr lang="en-US" sz="1950" i="1"/>
                            <m:t>𝑤</m:t>
                          </m:r>
                        </m:e>
                        <m:sub>
                          <m:r>
                            <a:rPr lang="en-US" sz="1950" i="1"/>
                            <m:t>𝑗h</m:t>
                          </m:r>
                        </m:sub>
                      </m:sSub>
                      <m:r>
                        <m:rPr>
                          <m:aln/>
                        </m:rPr>
                        <a:rPr lang="en-US" sz="1950" i="1"/>
                        <m:t>=</m:t>
                      </m:r>
                      <m:sSub>
                        <m:sSubPr>
                          <m:ctrlPr>
                            <a:rPr lang="en-US" sz="1950" i="1"/>
                          </m:ctrlPr>
                        </m:sSubPr>
                        <m:e>
                          <m:r>
                            <a:rPr lang="en-US" sz="1950" i="1"/>
                            <m:t>𝑤</m:t>
                          </m:r>
                        </m:e>
                        <m:sub>
                          <m:r>
                            <a:rPr lang="en-US" sz="1950" i="1"/>
                            <m:t>𝑗h</m:t>
                          </m:r>
                        </m:sub>
                      </m:sSub>
                      <m:r>
                        <a:rPr lang="en-US" sz="1950" i="1"/>
                        <m:t>−</m:t>
                      </m:r>
                      <m:r>
                        <a:rPr lang="en-US" sz="1950" i="1"/>
                        <m:t>𝛾</m:t>
                      </m:r>
                      <m:sSub>
                        <m:sSubPr>
                          <m:ctrlPr>
                            <a:rPr lang="en-US" sz="1950" i="1"/>
                          </m:ctrlPr>
                        </m:sSubPr>
                        <m:e>
                          <m:r>
                            <a:rPr lang="en-US" sz="1950"/>
                            <m:t>∇</m:t>
                          </m:r>
                        </m:e>
                        <m:sub>
                          <m:sSub>
                            <m:sSubPr>
                              <m:ctrlPr>
                                <a:rPr lang="en-US" sz="1950" i="1"/>
                              </m:ctrlPr>
                            </m:sSubPr>
                            <m:e>
                              <m:r>
                                <a:rPr lang="en-US" sz="1950" i="1"/>
                                <m:t>𝑤</m:t>
                              </m:r>
                            </m:e>
                            <m:sub>
                              <m:r>
                                <a:rPr lang="en-US" sz="1950" i="1"/>
                                <m:t>𝑗h</m:t>
                              </m:r>
                            </m:sub>
                          </m:sSub>
                        </m:sub>
                      </m:sSub>
                      <m:r>
                        <a:rPr lang="en-US" sz="1950" i="1"/>
                        <m:t>𝜀</m:t>
                      </m:r>
                      <m:d>
                        <m:dPr>
                          <m:ctrlPr>
                            <a:rPr lang="en-US" sz="1950" i="1"/>
                          </m:ctrlPr>
                        </m:dPr>
                        <m:e>
                          <m:sSub>
                            <m:sSubPr>
                              <m:ctrlPr>
                                <a:rPr lang="en-US" sz="1950" i="1"/>
                              </m:ctrlPr>
                            </m:sSubPr>
                            <m:e>
                              <m:r>
                                <a:rPr lang="en-US" sz="1950" i="1"/>
                                <m:t>𝑦</m:t>
                              </m:r>
                            </m:e>
                            <m:sub>
                              <m:r>
                                <a:rPr lang="en-US" sz="1950" i="1"/>
                                <m:t>h</m:t>
                              </m:r>
                            </m:sub>
                          </m:sSub>
                        </m:e>
                      </m:d>
                    </m:oMath>
                    <m:oMath xmlns:m="http://schemas.openxmlformats.org/officeDocument/2006/math">
                      <m:sSub>
                        <m:sSubPr>
                          <m:ctrlPr>
                            <a:rPr lang="en-US" sz="1950" i="1"/>
                          </m:ctrlPr>
                        </m:sSubPr>
                        <m:e>
                          <m:r>
                            <a:rPr lang="en-US" sz="1950" i="1"/>
                            <m:t>𝜃</m:t>
                          </m:r>
                        </m:e>
                        <m:sub>
                          <m:r>
                            <a:rPr lang="en-US" sz="1950" i="1"/>
                            <m:t>h</m:t>
                          </m:r>
                        </m:sub>
                      </m:sSub>
                      <m:r>
                        <m:rPr>
                          <m:aln/>
                        </m:rPr>
                        <a:rPr lang="en-US" sz="1950" i="1"/>
                        <m:t>=</m:t>
                      </m:r>
                      <m:sSub>
                        <m:sSubPr>
                          <m:ctrlPr>
                            <a:rPr lang="en-US" sz="1950" i="1"/>
                          </m:ctrlPr>
                        </m:sSubPr>
                        <m:e>
                          <m:r>
                            <a:rPr lang="en-US" sz="1950" i="1"/>
                            <m:t>𝜃</m:t>
                          </m:r>
                        </m:e>
                        <m:sub>
                          <m:r>
                            <a:rPr lang="en-US" sz="1950" i="1"/>
                            <m:t>h</m:t>
                          </m:r>
                        </m:sub>
                      </m:sSub>
                      <m:r>
                        <a:rPr lang="en-US" sz="1950" i="1"/>
                        <m:t>−</m:t>
                      </m:r>
                      <m:r>
                        <a:rPr lang="en-US" sz="1950" i="1"/>
                        <m:t>𝛾</m:t>
                      </m:r>
                      <m:sSub>
                        <m:sSubPr>
                          <m:ctrlPr>
                            <a:rPr lang="en-US" sz="1950" i="1"/>
                          </m:ctrlPr>
                        </m:sSubPr>
                        <m:e>
                          <m:r>
                            <a:rPr lang="en-US" sz="1950"/>
                            <m:t>∇</m:t>
                          </m:r>
                        </m:e>
                        <m:sub>
                          <m:sSub>
                            <m:sSubPr>
                              <m:ctrlPr>
                                <a:rPr lang="en-US" sz="1950" i="1"/>
                              </m:ctrlPr>
                            </m:sSubPr>
                            <m:e>
                              <m:r>
                                <a:rPr lang="en-US" sz="1950" i="1"/>
                                <m:t>𝜃</m:t>
                              </m:r>
                            </m:e>
                            <m:sub>
                              <m:r>
                                <a:rPr lang="en-US" sz="1950" i="1"/>
                                <m:t>h</m:t>
                              </m:r>
                            </m:sub>
                          </m:sSub>
                        </m:sub>
                      </m:sSub>
                      <m:r>
                        <a:rPr lang="en-US" sz="1950" i="1"/>
                        <m:t>𝜀</m:t>
                      </m:r>
                      <m:d>
                        <m:dPr>
                          <m:ctrlPr>
                            <a:rPr lang="en-US" sz="1950" i="1"/>
                          </m:ctrlPr>
                        </m:dPr>
                        <m:e>
                          <m:sSub>
                            <m:sSubPr>
                              <m:ctrlPr>
                                <a:rPr lang="en-US" sz="1950" i="1"/>
                              </m:ctrlPr>
                            </m:sSubPr>
                            <m:e>
                              <m:r>
                                <a:rPr lang="en-US" sz="1950" i="1"/>
                                <m:t>𝑦</m:t>
                              </m:r>
                            </m:e>
                            <m:sub>
                              <m:r>
                                <a:rPr lang="en-US" sz="1950" i="1"/>
                                <m:t>h</m:t>
                              </m:r>
                            </m:sub>
                          </m:sSub>
                        </m:e>
                      </m:d>
                    </m:oMath>
                  </m:oMathPara>
                </a14:m>
                <a:endParaRPr lang="en-US" sz="1950" dirty="0"/>
              </a:p>
              <a:p>
                <a:pPr marL="0" indent="0">
                  <a:buNone/>
                </a:pPr>
                <a:r>
                  <a:rPr lang="en-US" sz="1950" dirty="0"/>
                  <a:t>Parameter </a:t>
                </a:r>
                <a:r>
                  <a:rPr lang="en-US" sz="1950" i="1" dirty="0" err="1"/>
                  <a:t>w</a:t>
                </a:r>
                <a:r>
                  <a:rPr lang="en-US" sz="1950" i="1" baseline="-25000" dirty="0" err="1"/>
                  <a:t>jh</a:t>
                </a:r>
                <a:r>
                  <a:rPr lang="en-US" sz="1950" dirty="0"/>
                  <a:t> and bias parameter </a:t>
                </a:r>
                <a:r>
                  <a:rPr lang="en-US" sz="1950" i="1" dirty="0" err="1"/>
                  <a:t>θ</a:t>
                </a:r>
                <a:r>
                  <a:rPr lang="en-US" sz="1950" i="1" baseline="-25000" dirty="0" err="1"/>
                  <a:t>h</a:t>
                </a:r>
                <a:r>
                  <a:rPr lang="en-US" sz="1950" dirty="0"/>
                  <a:t> at output neuron is updated at every iteration of SGD within context of BP as follows</a:t>
                </a:r>
                <a:r>
                  <a:rPr lang="en-US" sz="195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m:ctrlPr>
                        </m:mPr>
                        <m:mr>
                          <m:e>
                            <m:sSub>
                              <m:sSubPr>
                                <m:ctrlPr>
                                  <a:rPr lang="en-US" sz="1950" i="1"/>
                                </m:ctrlPr>
                              </m:sSubPr>
                              <m:e>
                                <m:r>
                                  <a:rPr lang="en-US" sz="1950" i="1"/>
                                  <m:t>𝑤</m:t>
                                </m:r>
                              </m:e>
                              <m:sub>
                                <m:r>
                                  <a:rPr lang="en-US" sz="1950" i="1"/>
                                  <m:t>𝑗h</m:t>
                                </m:r>
                              </m:sub>
                            </m:sSub>
                            <m:r>
                              <a:rPr lang="en-US" sz="1950" i="1"/>
                              <m:t>=</m:t>
                            </m:r>
                            <m:sSub>
                              <m:sSubPr>
                                <m:ctrlPr>
                                  <a:rPr lang="en-US" sz="1950" i="1"/>
                                </m:ctrlPr>
                              </m:sSubPr>
                              <m:e>
                                <m:r>
                                  <a:rPr lang="en-US" sz="1950" i="1"/>
                                  <m:t>𝑤</m:t>
                                </m:r>
                              </m:e>
                              <m:sub>
                                <m:r>
                                  <a:rPr lang="en-US" sz="1950" i="1"/>
                                  <m:t>𝑗h</m:t>
                                </m:r>
                              </m:sub>
                            </m:sSub>
                            <m:r>
                              <a:rPr lang="en-US" sz="1950" i="1"/>
                              <m:t>+</m:t>
                            </m:r>
                            <m:r>
                              <a:rPr lang="en-US" sz="1950" i="1"/>
                              <m:t>𝛾</m:t>
                            </m:r>
                            <m:sSub>
                              <m:sSubPr>
                                <m:ctrlPr>
                                  <a:rPr lang="en-US" sz="1950" i="1"/>
                                </m:ctrlPr>
                              </m:sSubPr>
                              <m:e>
                                <m:r>
                                  <a:rPr lang="en-US" sz="1950" i="1"/>
                                  <m:t>𝑦</m:t>
                                </m:r>
                              </m:e>
                              <m:sub>
                                <m:r>
                                  <a:rPr lang="en-US" sz="1950" i="1"/>
                                  <m:t>𝑗</m:t>
                                </m:r>
                              </m:sub>
                            </m:sSub>
                            <m:d>
                              <m:dPr>
                                <m:ctrlPr>
                                  <a:rPr lang="en-US" sz="1950" i="1"/>
                                </m:ctrlPr>
                              </m:dPr>
                              <m:e>
                                <m:nary>
                                  <m:naryPr>
                                    <m:chr m:val="∑"/>
                                    <m:limLoc m:val="undOvr"/>
                                    <m:supHide m:val="on"/>
                                    <m:ctrlPr>
                                      <a:rPr lang="en-US" sz="1950" i="1"/>
                                    </m:ctrlPr>
                                  </m:naryPr>
                                  <m:sub>
                                    <m:r>
                                      <a:rPr lang="en-US" sz="1950" i="1"/>
                                      <m:t>𝑜</m:t>
                                    </m:r>
                                  </m:sub>
                                  <m:sup/>
                                  <m:e>
                                    <m:sSub>
                                      <m:sSubPr>
                                        <m:ctrlPr>
                                          <a:rPr lang="en-US" sz="1950" i="1"/>
                                        </m:ctrlPr>
                                      </m:sSubPr>
                                      <m:e>
                                        <m:r>
                                          <a:rPr lang="en-US" sz="1950" i="1"/>
                                          <m:t>𝑤</m:t>
                                        </m:r>
                                      </m:e>
                                      <m:sub>
                                        <m:r>
                                          <a:rPr lang="en-US" sz="1950" i="1"/>
                                          <m:t>h𝑜</m:t>
                                        </m:r>
                                      </m:sub>
                                    </m:sSub>
                                    <m:sSub>
                                      <m:sSubPr>
                                        <m:ctrlPr>
                                          <a:rPr lang="en-US" sz="1950" i="1"/>
                                        </m:ctrlPr>
                                      </m:sSubPr>
                                      <m:e>
                                        <m:r>
                                          <a:rPr lang="en-US" sz="1950" i="1"/>
                                          <m:t>𝛿</m:t>
                                        </m:r>
                                      </m:e>
                                      <m:sub>
                                        <m:r>
                                          <a:rPr lang="en-US" sz="1950" i="1"/>
                                          <m:t>𝑜</m:t>
                                        </m:r>
                                      </m:sub>
                                    </m:sSub>
                                  </m:e>
                                </m:nary>
                              </m:e>
                            </m:d>
                            <m:sSup>
                              <m:sSupPr>
                                <m:ctrlPr>
                                  <a:rPr lang="en-US" sz="1950" i="1"/>
                                </m:ctrlPr>
                              </m:sSupPr>
                              <m:e>
                                <m:r>
                                  <a:rPr lang="en-US" sz="1950" i="1"/>
                                  <m:t>𝑓</m:t>
                                </m:r>
                              </m:e>
                              <m:sup>
                                <m:r>
                                  <a:rPr lang="en-US" sz="1950" i="1"/>
                                  <m:t>′</m:t>
                                </m:r>
                              </m:sup>
                            </m:sSup>
                            <m:d>
                              <m:dPr>
                                <m:ctrlPr>
                                  <a:rPr lang="en-US" sz="1950" i="1"/>
                                </m:ctrlPr>
                              </m:dPr>
                              <m:e>
                                <m:sSub>
                                  <m:sSubPr>
                                    <m:ctrlPr>
                                      <a:rPr lang="en-US" sz="1950" i="1"/>
                                    </m:ctrlPr>
                                  </m:sSubPr>
                                  <m:e>
                                    <m:r>
                                      <a:rPr lang="en-US" sz="1950" i="1"/>
                                      <m:t>𝑥</m:t>
                                    </m:r>
                                  </m:e>
                                  <m:sub>
                                    <m:r>
                                      <a:rPr lang="en-US" sz="1950" i="1"/>
                                      <m:t>h</m:t>
                                    </m:r>
                                  </m:sub>
                                </m:sSub>
                              </m:e>
                            </m:d>
                          </m:e>
                        </m:mr>
                        <m:mr>
                          <m:e>
                            <m:sSub>
                              <m:sSubPr>
                                <m:ctrlPr>
                                  <a:rPr lang="en-US" sz="1950" i="1"/>
                                </m:ctrlPr>
                              </m:sSubPr>
                              <m:e>
                                <m:r>
                                  <a:rPr lang="en-US" sz="1950" i="1"/>
                                  <m:t>𝜃</m:t>
                                </m:r>
                              </m:e>
                              <m:sub>
                                <m:r>
                                  <a:rPr lang="en-US" sz="1950" i="1"/>
                                  <m:t>𝑜</m:t>
                                </m:r>
                              </m:sub>
                            </m:sSub>
                            <m:r>
                              <a:rPr lang="en-US" sz="1950" i="1"/>
                              <m:t>=</m:t>
                            </m:r>
                            <m:sSub>
                              <m:sSubPr>
                                <m:ctrlPr>
                                  <a:rPr lang="en-US" sz="1950" i="1"/>
                                </m:ctrlPr>
                              </m:sSubPr>
                              <m:e>
                                <m:r>
                                  <a:rPr lang="en-US" sz="1950" i="1"/>
                                  <m:t>𝜃</m:t>
                                </m:r>
                              </m:e>
                              <m:sub>
                                <m:r>
                                  <a:rPr lang="en-US" sz="1950" i="1"/>
                                  <m:t>𝑜</m:t>
                                </m:r>
                              </m:sub>
                            </m:sSub>
                            <m:r>
                              <a:rPr lang="en-US" sz="1950" i="1"/>
                              <m:t>+</m:t>
                            </m:r>
                            <m:r>
                              <a:rPr lang="en-US" sz="1950" i="1"/>
                              <m:t>𝛾</m:t>
                            </m:r>
                            <m:d>
                              <m:dPr>
                                <m:ctrlPr>
                                  <a:rPr lang="en-US" sz="1950" i="1"/>
                                </m:ctrlPr>
                              </m:dPr>
                              <m:e>
                                <m:nary>
                                  <m:naryPr>
                                    <m:chr m:val="∑"/>
                                    <m:limLoc m:val="undOvr"/>
                                    <m:supHide m:val="on"/>
                                    <m:ctrlPr>
                                      <a:rPr lang="en-US" sz="1950" i="1"/>
                                    </m:ctrlPr>
                                  </m:naryPr>
                                  <m:sub>
                                    <m:r>
                                      <a:rPr lang="en-US" sz="1950" i="1"/>
                                      <m:t>𝑜</m:t>
                                    </m:r>
                                  </m:sub>
                                  <m:sup/>
                                  <m:e>
                                    <m:sSub>
                                      <m:sSubPr>
                                        <m:ctrlPr>
                                          <a:rPr lang="en-US" sz="1950" i="1"/>
                                        </m:ctrlPr>
                                      </m:sSubPr>
                                      <m:e>
                                        <m:r>
                                          <a:rPr lang="en-US" sz="1950" i="1"/>
                                          <m:t>𝑤</m:t>
                                        </m:r>
                                      </m:e>
                                      <m:sub>
                                        <m:r>
                                          <a:rPr lang="en-US" sz="1950" i="1"/>
                                          <m:t>h𝑜</m:t>
                                        </m:r>
                                      </m:sub>
                                    </m:sSub>
                                    <m:sSub>
                                      <m:sSubPr>
                                        <m:ctrlPr>
                                          <a:rPr lang="en-US" sz="1950" i="1"/>
                                        </m:ctrlPr>
                                      </m:sSubPr>
                                      <m:e>
                                        <m:r>
                                          <a:rPr lang="en-US" sz="1950" i="1"/>
                                          <m:t>𝛿</m:t>
                                        </m:r>
                                      </m:e>
                                      <m:sub>
                                        <m:r>
                                          <a:rPr lang="en-US" sz="1950" i="1"/>
                                          <m:t>𝑜</m:t>
                                        </m:r>
                                      </m:sub>
                                    </m:sSub>
                                  </m:e>
                                </m:nary>
                              </m:e>
                            </m:d>
                            <m:sSup>
                              <m:sSupPr>
                                <m:ctrlPr>
                                  <a:rPr lang="en-US" sz="1950" i="1"/>
                                </m:ctrlPr>
                              </m:sSupPr>
                              <m:e>
                                <m:r>
                                  <a:rPr lang="en-US" sz="1950" i="1"/>
                                  <m:t>𝑓</m:t>
                                </m:r>
                              </m:e>
                              <m:sup>
                                <m:r>
                                  <a:rPr lang="en-US" sz="1950" i="1"/>
                                  <m:t>′</m:t>
                                </m:r>
                              </m:sup>
                            </m:sSup>
                            <m:d>
                              <m:dPr>
                                <m:ctrlPr>
                                  <a:rPr lang="en-US" sz="1950" i="1"/>
                                </m:ctrlPr>
                              </m:dPr>
                              <m:e>
                                <m:sSub>
                                  <m:sSubPr>
                                    <m:ctrlPr>
                                      <a:rPr lang="en-US" sz="1950" i="1"/>
                                    </m:ctrlPr>
                                  </m:sSubPr>
                                  <m:e>
                                    <m:r>
                                      <a:rPr lang="en-US" sz="1950" i="1"/>
                                      <m:t>𝑥</m:t>
                                    </m:r>
                                  </m:e>
                                  <m:sub>
                                    <m:r>
                                      <a:rPr lang="en-US" sz="1950" i="1"/>
                                      <m:t>h</m:t>
                                    </m:r>
                                  </m:sub>
                                </m:sSub>
                              </m:e>
                            </m:d>
                          </m:e>
                        </m:mr>
                      </m:m>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𝐴</m:t>
                          </m:r>
                          <m:r>
                            <a:rPr lang="en-US" sz="1950" b="0" i="1" smtClean="0">
                              <a:latin typeface="Cambria Math" panose="02040503050406030204" pitchFamily="18" charset="0"/>
                            </a:rPr>
                            <m:t>1.2</m:t>
                          </m:r>
                        </m:e>
                      </m:d>
                    </m:oMath>
                  </m:oMathPara>
                </a14:m>
                <a:endParaRPr lang="en-US" sz="1950" dirty="0" smtClean="0"/>
              </a:p>
              <a:p>
                <a:pPr marL="0" indent="0">
                  <a:buNone/>
                </a:pPr>
                <a:r>
                  <a:rPr lang="en-US" sz="1950" dirty="0"/>
                  <a:t>Let </a:t>
                </a:r>
                <a:r>
                  <a:rPr lang="en-US" sz="1950" i="1" dirty="0" err="1"/>
                  <a:t>δ</a:t>
                </a:r>
                <a:r>
                  <a:rPr lang="en-US" sz="1950" i="1" baseline="-25000" dirty="0" err="1"/>
                  <a:t>h</a:t>
                </a:r>
                <a:r>
                  <a:rPr lang="en-US" sz="1950" dirty="0"/>
                  <a:t> denote hidden error:</a:t>
                </a:r>
              </a:p>
              <a:p>
                <a:pPr marL="0" indent="0">
                  <a:buNone/>
                </a:pPr>
                <a14:m>
                  <m:oMathPara xmlns:m="http://schemas.openxmlformats.org/officeDocument/2006/math">
                    <m:oMathParaPr>
                      <m:jc m:val="centerGroup"/>
                    </m:oMathParaPr>
                    <m:oMath xmlns:m="http://schemas.openxmlformats.org/officeDocument/2006/math">
                      <m:sSub>
                        <m:sSubPr>
                          <m:ctrlPr>
                            <a:rPr lang="en-US" sz="1950" i="1"/>
                          </m:ctrlPr>
                        </m:sSubPr>
                        <m:e>
                          <m:r>
                            <a:rPr lang="en-US" sz="1950" i="1"/>
                            <m:t>𝛿</m:t>
                          </m:r>
                        </m:e>
                        <m:sub>
                          <m:r>
                            <a:rPr lang="en-US" sz="1950" i="1"/>
                            <m:t>h</m:t>
                          </m:r>
                        </m:sub>
                      </m:sSub>
                      <m:r>
                        <a:rPr lang="en-US" sz="1950" i="1"/>
                        <m:t>=</m:t>
                      </m:r>
                      <m:d>
                        <m:dPr>
                          <m:ctrlPr>
                            <a:rPr lang="en-US" sz="1950" i="1"/>
                          </m:ctrlPr>
                        </m:dPr>
                        <m:e>
                          <m:nary>
                            <m:naryPr>
                              <m:chr m:val="∑"/>
                              <m:limLoc m:val="undOvr"/>
                              <m:supHide m:val="on"/>
                              <m:ctrlPr>
                                <a:rPr lang="en-US" sz="1950" i="1"/>
                              </m:ctrlPr>
                            </m:naryPr>
                            <m:sub>
                              <m:r>
                                <a:rPr lang="en-US" sz="1950" i="1"/>
                                <m:t>𝑜</m:t>
                              </m:r>
                            </m:sub>
                            <m:sup/>
                            <m:e>
                              <m:sSub>
                                <m:sSubPr>
                                  <m:ctrlPr>
                                    <a:rPr lang="en-US" sz="1950" i="1"/>
                                  </m:ctrlPr>
                                </m:sSubPr>
                                <m:e>
                                  <m:r>
                                    <a:rPr lang="en-US" sz="1950" i="1"/>
                                    <m:t>𝑤</m:t>
                                  </m:r>
                                </m:e>
                                <m:sub>
                                  <m:r>
                                    <a:rPr lang="en-US" sz="1950" i="1"/>
                                    <m:t>h𝑜</m:t>
                                  </m:r>
                                </m:sub>
                              </m:sSub>
                              <m:sSub>
                                <m:sSubPr>
                                  <m:ctrlPr>
                                    <a:rPr lang="en-US" sz="1950" i="1"/>
                                  </m:ctrlPr>
                                </m:sSubPr>
                                <m:e>
                                  <m:r>
                                    <a:rPr lang="en-US" sz="1950" i="1"/>
                                    <m:t>𝛿</m:t>
                                  </m:r>
                                </m:e>
                                <m:sub>
                                  <m:r>
                                    <a:rPr lang="en-US" sz="1950" i="1"/>
                                    <m:t>𝑜</m:t>
                                  </m:r>
                                </m:sub>
                              </m:sSub>
                            </m:e>
                          </m:nary>
                        </m:e>
                      </m:d>
                      <m:sSup>
                        <m:sSupPr>
                          <m:ctrlPr>
                            <a:rPr lang="en-US" sz="1950" i="1"/>
                          </m:ctrlPr>
                        </m:sSupPr>
                        <m:e>
                          <m:r>
                            <a:rPr lang="en-US" sz="1950" i="1"/>
                            <m:t>𝑓</m:t>
                          </m:r>
                        </m:e>
                        <m:sup>
                          <m:r>
                            <a:rPr lang="en-US" sz="1950" i="1"/>
                            <m:t>′</m:t>
                          </m:r>
                        </m:sup>
                      </m:sSup>
                      <m:d>
                        <m:dPr>
                          <m:ctrlPr>
                            <a:rPr lang="en-US" sz="1950" i="1"/>
                          </m:ctrlPr>
                        </m:dPr>
                        <m:e>
                          <m:sSub>
                            <m:sSubPr>
                              <m:ctrlPr>
                                <a:rPr lang="en-US" sz="1950" i="1"/>
                              </m:ctrlPr>
                            </m:sSubPr>
                            <m:e>
                              <m:r>
                                <a:rPr lang="en-US" sz="1950" i="1"/>
                                <m:t>𝑥</m:t>
                              </m:r>
                            </m:e>
                            <m:sub>
                              <m:r>
                                <a:rPr lang="en-US" sz="1950" i="1"/>
                                <m:t>h</m:t>
                              </m:r>
                            </m:sub>
                          </m:sSub>
                        </m:e>
                      </m:d>
                    </m:oMath>
                  </m:oMathPara>
                </a14:m>
                <a:endParaRPr lang="en-US" sz="1950" dirty="0"/>
              </a:p>
              <a:p>
                <a:pPr marL="0" indent="0">
                  <a:buNone/>
                </a:pPr>
                <a:r>
                  <a:rPr lang="en-US" sz="1950" dirty="0"/>
                  <a:t>SGD estimation equations of hidden neurons become more succinct: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m:ctrlPr>
                        </m:mPr>
                        <m:mr>
                          <m:e>
                            <m:sSub>
                              <m:sSubPr>
                                <m:ctrlPr>
                                  <a:rPr lang="en-US" sz="1950" i="1"/>
                                </m:ctrlPr>
                              </m:sSubPr>
                              <m:e>
                                <m:r>
                                  <a:rPr lang="en-US" sz="1950" i="1"/>
                                  <m:t>𝑤</m:t>
                                </m:r>
                              </m:e>
                              <m:sub>
                                <m:r>
                                  <a:rPr lang="en-US" sz="1950" i="1"/>
                                  <m:t>𝑗h</m:t>
                                </m:r>
                              </m:sub>
                            </m:sSub>
                            <m:r>
                              <a:rPr lang="en-US" sz="1950" i="1"/>
                              <m:t>=</m:t>
                            </m:r>
                            <m:sSub>
                              <m:sSubPr>
                                <m:ctrlPr>
                                  <a:rPr lang="en-US" sz="1950" i="1"/>
                                </m:ctrlPr>
                              </m:sSubPr>
                              <m:e>
                                <m:r>
                                  <a:rPr lang="en-US" sz="1950" i="1"/>
                                  <m:t>𝑤</m:t>
                                </m:r>
                              </m:e>
                              <m:sub>
                                <m:r>
                                  <a:rPr lang="en-US" sz="1950" i="1"/>
                                  <m:t>𝑗h</m:t>
                                </m:r>
                              </m:sub>
                            </m:sSub>
                            <m:r>
                              <a:rPr lang="en-US" sz="1950" i="1"/>
                              <m:t>+</m:t>
                            </m:r>
                            <m:r>
                              <a:rPr lang="en-US" sz="1950" i="1"/>
                              <m:t>𝛾</m:t>
                            </m:r>
                            <m:sSub>
                              <m:sSubPr>
                                <m:ctrlPr>
                                  <a:rPr lang="en-US" sz="1950" i="1"/>
                                </m:ctrlPr>
                              </m:sSubPr>
                              <m:e>
                                <m:r>
                                  <a:rPr lang="en-US" sz="1950" i="1"/>
                                  <m:t>𝑦</m:t>
                                </m:r>
                              </m:e>
                              <m:sub>
                                <m:r>
                                  <a:rPr lang="en-US" sz="1950" i="1"/>
                                  <m:t>𝑗</m:t>
                                </m:r>
                              </m:sub>
                            </m:sSub>
                            <m:sSub>
                              <m:sSubPr>
                                <m:ctrlPr>
                                  <a:rPr lang="en-US" sz="1950" i="1"/>
                                </m:ctrlPr>
                              </m:sSubPr>
                              <m:e>
                                <m:r>
                                  <a:rPr lang="en-US" sz="1950" i="1"/>
                                  <m:t>𝛿</m:t>
                                </m:r>
                              </m:e>
                              <m:sub>
                                <m:r>
                                  <a:rPr lang="en-US" sz="1950" i="1"/>
                                  <m:t>h</m:t>
                                </m:r>
                              </m:sub>
                            </m:sSub>
                          </m:e>
                        </m:mr>
                        <m:mr>
                          <m:e>
                            <m:sSub>
                              <m:sSubPr>
                                <m:ctrlPr>
                                  <a:rPr lang="en-US" sz="1950" i="1"/>
                                </m:ctrlPr>
                              </m:sSubPr>
                              <m:e>
                                <m:r>
                                  <a:rPr lang="en-US" sz="1950" i="1"/>
                                  <m:t>𝜃</m:t>
                                </m:r>
                              </m:e>
                              <m:sub>
                                <m:r>
                                  <a:rPr lang="en-US" sz="1950" i="1"/>
                                  <m:t>h</m:t>
                                </m:r>
                              </m:sub>
                            </m:sSub>
                            <m:r>
                              <a:rPr lang="en-US" sz="1950" i="1"/>
                              <m:t>=</m:t>
                            </m:r>
                            <m:sSub>
                              <m:sSubPr>
                                <m:ctrlPr>
                                  <a:rPr lang="en-US" sz="1950" i="1"/>
                                </m:ctrlPr>
                              </m:sSubPr>
                              <m:e>
                                <m:r>
                                  <a:rPr lang="en-US" sz="1950" i="1"/>
                                  <m:t>𝜃</m:t>
                                </m:r>
                              </m:e>
                              <m:sub>
                                <m:r>
                                  <a:rPr lang="en-US" sz="1950" i="1"/>
                                  <m:t>h</m:t>
                                </m:r>
                              </m:sub>
                            </m:sSub>
                            <m:r>
                              <a:rPr lang="en-US" sz="1950" i="1"/>
                              <m:t>+</m:t>
                            </m:r>
                            <m:r>
                              <a:rPr lang="en-US" sz="1950" i="1"/>
                              <m:t>𝛾</m:t>
                            </m:r>
                            <m:sSub>
                              <m:sSubPr>
                                <m:ctrlPr>
                                  <a:rPr lang="en-US" sz="1950" i="1"/>
                                </m:ctrlPr>
                              </m:sSubPr>
                              <m:e>
                                <m:r>
                                  <a:rPr lang="en-US" sz="1950" i="1"/>
                                  <m:t>𝛿</m:t>
                                </m:r>
                              </m:e>
                              <m:sub>
                                <m:r>
                                  <a:rPr lang="en-US" sz="1950" i="1"/>
                                  <m:t>h</m:t>
                                </m:r>
                              </m:sub>
                            </m:sSub>
                          </m:e>
                        </m:mr>
                      </m:m>
                    </m:oMath>
                  </m:oMathPara>
                </a14:m>
                <a:endParaRPr lang="en-US" sz="1950" dirty="0"/>
              </a:p>
              <a:p>
                <a:pPr marL="0" indent="0">
                  <a:buNone/>
                </a:pPr>
                <a:endParaRPr lang="en-US" sz="195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509" t="-589" r="-509" b="-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129</a:t>
            </a:fld>
            <a:endParaRPr lang="en-US"/>
          </a:p>
        </p:txBody>
      </p:sp>
    </p:spTree>
    <p:extLst>
      <p:ext uri="{BB962C8B-B14F-4D97-AF65-F5344CB8AC3E}">
        <p14:creationId xmlns:p14="http://schemas.microsoft.com/office/powerpoint/2010/main" val="221538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100" dirty="0"/>
                  <a:t>The main difference between maximizing likelihood </a:t>
                </a:r>
                <a:r>
                  <a:rPr lang="en-US" sz="2100" i="1" dirty="0"/>
                  <a:t>P</a:t>
                </a:r>
                <a:r>
                  <a:rPr lang="en-US" sz="2100" dirty="0"/>
                  <a:t>(</a:t>
                </a:r>
                <a:r>
                  <a:rPr lang="en-US" sz="2100" b="1" i="1" dirty="0"/>
                  <a:t>x</a:t>
                </a:r>
                <a:r>
                  <a:rPr lang="en-US" sz="2100" dirty="0"/>
                  <a:t> | Φ, </a:t>
                </a:r>
                <a:r>
                  <a:rPr lang="en-US" sz="2100" b="1" dirty="0"/>
                  <a:t>z</a:t>
                </a:r>
                <a:r>
                  <a:rPr lang="en-US" sz="2100" dirty="0"/>
                  <a:t>) and minimizing error </a:t>
                </a:r>
                <a:r>
                  <a:rPr lang="en-US" sz="2100" i="1" dirty="0"/>
                  <a:t>ε</a:t>
                </a:r>
                <a:r>
                  <a:rPr lang="en-US" sz="2100" dirty="0"/>
                  <a:t>(</a:t>
                </a:r>
                <a:r>
                  <a:rPr lang="en-US" sz="2100" b="1" i="1" dirty="0"/>
                  <a:t>x</a:t>
                </a:r>
                <a:r>
                  <a:rPr lang="en-US" sz="2100" dirty="0"/>
                  <a:t> | Φ, </a:t>
                </a:r>
                <a:r>
                  <a:rPr lang="en-US" sz="2100" b="1" dirty="0"/>
                  <a:t>z</a:t>
                </a:r>
                <a:r>
                  <a:rPr lang="en-US" sz="2100" dirty="0"/>
                  <a:t>) is the changing from the sign “+” regarding maximization problem to the sign “–” regarding minimization problem, which is the essence of gradient descent method. In the example of assuming normal distribution, likelihood maximization is the same to error minimization but likelihood maximization gives broader applications to estimate generator parameter Φ within context of DNN along with </a:t>
                </a:r>
                <a:r>
                  <a:rPr lang="en-US" sz="2100" i="1" dirty="0"/>
                  <a:t>backpropagation algorithm</a:t>
                </a:r>
                <a:r>
                  <a:rPr lang="en-US" sz="2100" dirty="0"/>
                  <a:t> to train DNN. Besides, it is possible to consider error function is the minus opposite of likelihood function:</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𝜀</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i="1">
                              <a:latin typeface="Cambria Math" panose="02040503050406030204" pitchFamily="18" charset="0"/>
                            </a:rPr>
                            <m:t>𝑧</m:t>
                          </m:r>
                        </m:e>
                      </m:d>
                      <m:r>
                        <a:rPr lang="en-US" sz="2100" i="1">
                          <a:latin typeface="Cambria Math" panose="02040503050406030204" pitchFamily="18" charset="0"/>
                        </a:rPr>
                        <m:t>=−</m:t>
                      </m:r>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oMath>
                  </m:oMathPara>
                </a14:m>
                <a:endParaRPr lang="en-US" sz="2100" dirty="0"/>
              </a:p>
              <a:p>
                <a:pPr marL="0" indent="0">
                  <a:buNone/>
                </a:pPr>
                <a:r>
                  <a:rPr lang="en-US" sz="2100" dirty="0"/>
                  <a:t>It is better that error is the minus opposite of log-likelihood function:</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𝜀</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i="1">
                              <a:latin typeface="Cambria Math" panose="02040503050406030204" pitchFamily="18" charset="0"/>
                            </a:rPr>
                            <m:t>𝑧</m:t>
                          </m:r>
                        </m:e>
                      </m:d>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e>
                      </m:func>
                    </m:oMath>
                  </m:oMathPara>
                </a14:m>
                <a:endParaRPr lang="en-US" sz="2100" dirty="0" smtClean="0"/>
              </a:p>
              <a:p>
                <a:pPr marL="0" indent="0">
                  <a:buNone/>
                </a:pPr>
                <a:r>
                  <a:rPr lang="en-US" sz="2100" dirty="0"/>
                  <a:t>Moreover, there many ways to define likelihood and error and so, the way to define them will contribute to form a concrete DGM, besides how to specify and design generator DNN </a:t>
                </a:r>
                <a:r>
                  <a:rPr lang="en-US" sz="2100" i="1" dirty="0"/>
                  <a:t>g</a:t>
                </a:r>
                <a:r>
                  <a:rPr lang="en-US" sz="2100" dirty="0"/>
                  <a:t>(</a:t>
                </a:r>
                <a:r>
                  <a:rPr lang="en-US" sz="2100" b="1" dirty="0"/>
                  <a:t>z</a:t>
                </a:r>
                <a:r>
                  <a:rPr lang="en-US" sz="2100" dirty="0"/>
                  <a:t> | Φ). When Φ is weight vector consisting of many weights of entire DNN, only elemental sub-weights at the output layer are estimated by SGD which maximizes likelihood or minimizes error:</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Φ</m:t>
                          </m:r>
                        </m:e>
                        <m:sub>
                          <m:r>
                            <m:rPr>
                              <m:sty m:val="p"/>
                            </m:rPr>
                            <a:rPr lang="en-US" sz="2100">
                              <a:latin typeface="Cambria Math" panose="02040503050406030204" pitchFamily="18" charset="0"/>
                            </a:rPr>
                            <m:t>output</m:t>
                          </m:r>
                        </m:sub>
                      </m:sSub>
                      <m:r>
                        <m:rPr>
                          <m:aln/>
                        </m:rPr>
                        <a:rPr lang="en-US" sz="2100">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Φ</m:t>
                          </m:r>
                        </m:e>
                        <m:sub>
                          <m:r>
                            <m:rPr>
                              <m:sty m:val="p"/>
                            </m:rPr>
                            <a:rPr lang="en-US" sz="2100">
                              <a:latin typeface="Cambria Math" panose="02040503050406030204" pitchFamily="18" charset="0"/>
                            </a:rPr>
                            <m:t>output</m:t>
                          </m:r>
                        </m:sub>
                      </m:sSub>
                      <m:r>
                        <a:rPr lang="en-US" sz="2100">
                          <a:latin typeface="Cambria Math" panose="02040503050406030204" pitchFamily="18" charset="0"/>
                        </a:rPr>
                        <m:t>+</m:t>
                      </m:r>
                      <m:r>
                        <a:rPr lang="en-US" sz="2100" i="1">
                          <a:latin typeface="Cambria Math" panose="02040503050406030204" pitchFamily="18" charset="0"/>
                        </a:rPr>
                        <m:t>𝛾</m:t>
                      </m:r>
                      <m:r>
                        <a:rPr lang="en-US" sz="2100">
                          <a:latin typeface="Cambria Math" panose="02040503050406030204" pitchFamily="18" charset="0"/>
                        </a:rPr>
                        <m:t>𝛻</m:t>
                      </m:r>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i="1">
                              <a:latin typeface="Cambria Math" panose="02040503050406030204" pitchFamily="18" charset="0"/>
                            </a:rPr>
                            <m:t>𝑧</m:t>
                          </m:r>
                        </m:e>
                      </m:d>
                    </m:oMath>
                  </m:oMathPara>
                </a14:m>
                <a:endParaRPr lang="en-US" sz="2100" dirty="0"/>
              </a:p>
              <a:p>
                <a:pPr marL="0" indent="0">
                  <a:buNone/>
                </a:pPr>
                <a:r>
                  <a:rPr lang="en-US" sz="2100" dirty="0"/>
                  <a:t>Or</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Φ</m:t>
                          </m:r>
                        </m:e>
                        <m:sub>
                          <m:r>
                            <m:rPr>
                              <m:sty m:val="p"/>
                            </m:rPr>
                            <a:rPr lang="en-US" sz="2100">
                              <a:latin typeface="Cambria Math" panose="02040503050406030204" pitchFamily="18" charset="0"/>
                            </a:rPr>
                            <m:t>output</m:t>
                          </m:r>
                        </m:sub>
                      </m:sSub>
                      <m:r>
                        <a:rPr lang="en-US" sz="2100">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Φ</m:t>
                          </m:r>
                        </m:e>
                        <m:sub>
                          <m:r>
                            <m:rPr>
                              <m:sty m:val="p"/>
                            </m:rPr>
                            <a:rPr lang="en-US" sz="2100">
                              <a:latin typeface="Cambria Math" panose="02040503050406030204" pitchFamily="18" charset="0"/>
                            </a:rPr>
                            <m:t>output</m:t>
                          </m:r>
                        </m:sub>
                      </m:sSub>
                      <m:r>
                        <a:rPr lang="en-US" sz="2100" i="1">
                          <a:latin typeface="Cambria Math" panose="02040503050406030204" pitchFamily="18" charset="0"/>
                        </a:rPr>
                        <m:t>−</m:t>
                      </m:r>
                      <m:r>
                        <a:rPr lang="en-US" sz="2100" i="1">
                          <a:latin typeface="Cambria Math" panose="02040503050406030204" pitchFamily="18" charset="0"/>
                        </a:rPr>
                        <m:t>𝛾</m:t>
                      </m:r>
                      <m:r>
                        <a:rPr lang="en-US" sz="2100">
                          <a:latin typeface="Cambria Math" panose="02040503050406030204" pitchFamily="18" charset="0"/>
                        </a:rPr>
                        <m:t>𝛻</m:t>
                      </m:r>
                      <m:r>
                        <a:rPr lang="en-US" sz="2100" i="1">
                          <a:latin typeface="Cambria Math" panose="02040503050406030204" pitchFamily="18" charset="0"/>
                        </a:rPr>
                        <m:t>𝜀</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611" t="-707" r="-611"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30372998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400" dirty="0" smtClean="0"/>
                  <a:t>The reverse process of BP recurrently continues to estimate other parameters of previous hidden neurons, which is an interesting and effective aspect of BP. Finally, following system of estimation equations is the summary of association of BP and SGD, in which weight parameters and bias parameters of feed-forward neural network are updated at every iteration whenever data sample </a:t>
                </a:r>
                <a:r>
                  <a:rPr lang="en-US" sz="2400" i="1" dirty="0"/>
                  <a:t>v</a:t>
                </a:r>
                <a:r>
                  <a:rPr lang="en-US" sz="2400" dirty="0"/>
                  <a:t> is received</a:t>
                </a:r>
                <a:r>
                  <a:rPr lang="en-US" sz="24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400" i="1"/>
                          </m:ctrlPr>
                        </m:mPr>
                        <m:mr>
                          <m:e>
                            <m:sSub>
                              <m:sSubPr>
                                <m:ctrlPr>
                                  <a:rPr lang="en-US" sz="2400" i="1"/>
                                </m:ctrlPr>
                              </m:sSubPr>
                              <m:e>
                                <m:r>
                                  <a:rPr lang="en-US" sz="2400" i="1"/>
                                  <m:t>𝑤</m:t>
                                </m:r>
                              </m:e>
                              <m:sub>
                                <m:r>
                                  <a:rPr lang="en-US" sz="2400" i="1"/>
                                  <m:t>h𝑜</m:t>
                                </m:r>
                              </m:sub>
                            </m:sSub>
                            <m:r>
                              <a:rPr lang="en-US" sz="2400" i="1"/>
                              <m:t>=</m:t>
                            </m:r>
                            <m:sSub>
                              <m:sSubPr>
                                <m:ctrlPr>
                                  <a:rPr lang="en-US" sz="2400" i="1"/>
                                </m:ctrlPr>
                              </m:sSubPr>
                              <m:e>
                                <m:r>
                                  <a:rPr lang="en-US" sz="2400" i="1"/>
                                  <m:t>𝑤</m:t>
                                </m:r>
                              </m:e>
                              <m:sub>
                                <m:r>
                                  <a:rPr lang="en-US" sz="2400" i="1"/>
                                  <m:t>h𝑜</m:t>
                                </m:r>
                              </m:sub>
                            </m:sSub>
                            <m:r>
                              <a:rPr lang="en-US" sz="2400" i="1"/>
                              <m:t>+</m:t>
                            </m:r>
                            <m:r>
                              <a:rPr lang="en-US" sz="2400" i="1"/>
                              <m:t>𝛾</m:t>
                            </m:r>
                            <m:sSub>
                              <m:sSubPr>
                                <m:ctrlPr>
                                  <a:rPr lang="en-US" sz="2400" i="1"/>
                                </m:ctrlPr>
                              </m:sSubPr>
                              <m:e>
                                <m:r>
                                  <a:rPr lang="en-US" sz="2400" i="1"/>
                                  <m:t>𝑦</m:t>
                                </m:r>
                              </m:e>
                              <m:sub>
                                <m:r>
                                  <a:rPr lang="en-US" sz="2400" i="1"/>
                                  <m:t>h</m:t>
                                </m:r>
                              </m:sub>
                            </m:sSub>
                            <m:sSub>
                              <m:sSubPr>
                                <m:ctrlPr>
                                  <a:rPr lang="en-US" sz="2400" i="1"/>
                                </m:ctrlPr>
                              </m:sSubPr>
                              <m:e>
                                <m:r>
                                  <a:rPr lang="en-US" sz="2400" i="1"/>
                                  <m:t>𝛿</m:t>
                                </m:r>
                              </m:e>
                              <m:sub>
                                <m:r>
                                  <a:rPr lang="en-US" sz="2400" i="1"/>
                                  <m:t>𝑜</m:t>
                                </m:r>
                              </m:sub>
                            </m:sSub>
                          </m:e>
                        </m:mr>
                        <m:mr>
                          <m:e>
                            <m:sSub>
                              <m:sSubPr>
                                <m:ctrlPr>
                                  <a:rPr lang="en-US" sz="2400" i="1"/>
                                </m:ctrlPr>
                              </m:sSubPr>
                              <m:e>
                                <m:r>
                                  <a:rPr lang="en-US" sz="2400" i="1"/>
                                  <m:t>𝜃</m:t>
                                </m:r>
                              </m:e>
                              <m:sub>
                                <m:r>
                                  <a:rPr lang="en-US" sz="2400" i="1"/>
                                  <m:t>𝑜</m:t>
                                </m:r>
                              </m:sub>
                            </m:sSub>
                            <m:r>
                              <a:rPr lang="en-US" sz="2400" i="1"/>
                              <m:t>=</m:t>
                            </m:r>
                            <m:sSub>
                              <m:sSubPr>
                                <m:ctrlPr>
                                  <a:rPr lang="en-US" sz="2400" i="1"/>
                                </m:ctrlPr>
                              </m:sSubPr>
                              <m:e>
                                <m:r>
                                  <a:rPr lang="en-US" sz="2400" i="1"/>
                                  <m:t>𝜃</m:t>
                                </m:r>
                              </m:e>
                              <m:sub>
                                <m:r>
                                  <a:rPr lang="en-US" sz="2400" i="1"/>
                                  <m:t>𝑜</m:t>
                                </m:r>
                              </m:sub>
                            </m:sSub>
                            <m:r>
                              <a:rPr lang="en-US" sz="2400" i="1"/>
                              <m:t>+</m:t>
                            </m:r>
                            <m:r>
                              <a:rPr lang="en-US" sz="2400" i="1"/>
                              <m:t>𝛾</m:t>
                            </m:r>
                            <m:sSub>
                              <m:sSubPr>
                                <m:ctrlPr>
                                  <a:rPr lang="en-US" sz="2400" i="1"/>
                                </m:ctrlPr>
                              </m:sSubPr>
                              <m:e>
                                <m:r>
                                  <a:rPr lang="en-US" sz="2400" i="1"/>
                                  <m:t>𝛿</m:t>
                                </m:r>
                              </m:e>
                              <m:sub>
                                <m:r>
                                  <a:rPr lang="en-US" sz="2400" i="1"/>
                                  <m:t>𝑜</m:t>
                                </m:r>
                              </m:sub>
                            </m:sSub>
                          </m:e>
                        </m:mr>
                        <m:mr>
                          <m:e>
                            <m:sSub>
                              <m:sSubPr>
                                <m:ctrlPr>
                                  <a:rPr lang="en-US" sz="2400" i="1"/>
                                </m:ctrlPr>
                              </m:sSubPr>
                              <m:e>
                                <m:r>
                                  <a:rPr lang="en-US" sz="2400" i="1"/>
                                  <m:t>𝑤</m:t>
                                </m:r>
                              </m:e>
                              <m:sub>
                                <m:r>
                                  <a:rPr lang="en-US" sz="2400" i="1"/>
                                  <m:t>𝑗h</m:t>
                                </m:r>
                              </m:sub>
                            </m:sSub>
                            <m:r>
                              <a:rPr lang="en-US" sz="2400" i="1"/>
                              <m:t>=</m:t>
                            </m:r>
                            <m:sSub>
                              <m:sSubPr>
                                <m:ctrlPr>
                                  <a:rPr lang="en-US" sz="2400" i="1"/>
                                </m:ctrlPr>
                              </m:sSubPr>
                              <m:e>
                                <m:r>
                                  <a:rPr lang="en-US" sz="2400" i="1"/>
                                  <m:t>𝑤</m:t>
                                </m:r>
                              </m:e>
                              <m:sub>
                                <m:r>
                                  <a:rPr lang="en-US" sz="2400" i="1"/>
                                  <m:t>𝑗h</m:t>
                                </m:r>
                              </m:sub>
                            </m:sSub>
                            <m:r>
                              <a:rPr lang="en-US" sz="2400" i="1"/>
                              <m:t>+</m:t>
                            </m:r>
                            <m:r>
                              <a:rPr lang="en-US" sz="2400" i="1"/>
                              <m:t>𝛾</m:t>
                            </m:r>
                            <m:sSub>
                              <m:sSubPr>
                                <m:ctrlPr>
                                  <a:rPr lang="en-US" sz="2400" i="1"/>
                                </m:ctrlPr>
                              </m:sSubPr>
                              <m:e>
                                <m:r>
                                  <a:rPr lang="en-US" sz="2400" i="1"/>
                                  <m:t>𝑦</m:t>
                                </m:r>
                              </m:e>
                              <m:sub>
                                <m:r>
                                  <a:rPr lang="en-US" sz="2400" i="1"/>
                                  <m:t>𝑗</m:t>
                                </m:r>
                              </m:sub>
                            </m:sSub>
                            <m:sSub>
                              <m:sSubPr>
                                <m:ctrlPr>
                                  <a:rPr lang="en-US" sz="2400" i="1"/>
                                </m:ctrlPr>
                              </m:sSubPr>
                              <m:e>
                                <m:r>
                                  <a:rPr lang="en-US" sz="2400" i="1"/>
                                  <m:t>𝛿</m:t>
                                </m:r>
                              </m:e>
                              <m:sub>
                                <m:r>
                                  <a:rPr lang="en-US" sz="2400" i="1"/>
                                  <m:t>h</m:t>
                                </m:r>
                              </m:sub>
                            </m:sSub>
                          </m:e>
                        </m:mr>
                        <m:mr>
                          <m:e>
                            <m:sSub>
                              <m:sSubPr>
                                <m:ctrlPr>
                                  <a:rPr lang="en-US" sz="2400" i="1"/>
                                </m:ctrlPr>
                              </m:sSubPr>
                              <m:e>
                                <m:r>
                                  <a:rPr lang="en-US" sz="2400" i="1"/>
                                  <m:t>𝜃</m:t>
                                </m:r>
                              </m:e>
                              <m:sub>
                                <m:r>
                                  <a:rPr lang="en-US" sz="2400" i="1"/>
                                  <m:t>h</m:t>
                                </m:r>
                              </m:sub>
                            </m:sSub>
                            <m:r>
                              <a:rPr lang="en-US" sz="2400" i="1"/>
                              <m:t>=</m:t>
                            </m:r>
                            <m:sSub>
                              <m:sSubPr>
                                <m:ctrlPr>
                                  <a:rPr lang="en-US" sz="2400" i="1"/>
                                </m:ctrlPr>
                              </m:sSubPr>
                              <m:e>
                                <m:r>
                                  <a:rPr lang="en-US" sz="2400" i="1"/>
                                  <m:t>𝜃</m:t>
                                </m:r>
                              </m:e>
                              <m:sub>
                                <m:r>
                                  <a:rPr lang="en-US" sz="2400" i="1"/>
                                  <m:t>h</m:t>
                                </m:r>
                              </m:sub>
                            </m:sSub>
                            <m:r>
                              <a:rPr lang="en-US" sz="2400" i="1"/>
                              <m:t>+</m:t>
                            </m:r>
                            <m:r>
                              <a:rPr lang="en-US" sz="2400" i="1"/>
                              <m:t>𝛾</m:t>
                            </m:r>
                            <m:sSub>
                              <m:sSubPr>
                                <m:ctrlPr>
                                  <a:rPr lang="en-US" sz="2400" i="1"/>
                                </m:ctrlPr>
                              </m:sSubPr>
                              <m:e>
                                <m:r>
                                  <a:rPr lang="en-US" sz="2400" i="1"/>
                                  <m:t>𝛿</m:t>
                                </m:r>
                              </m:e>
                              <m:sub>
                                <m:r>
                                  <a:rPr lang="en-US" sz="2400" i="1"/>
                                  <m:t>h</m:t>
                                </m:r>
                              </m:sub>
                            </m:sSub>
                          </m:e>
                        </m:mr>
                      </m:m>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𝐴</m:t>
                          </m:r>
                          <m:r>
                            <a:rPr lang="en-US" sz="2400" b="0" i="1" smtClean="0">
                              <a:latin typeface="Cambria Math" panose="02040503050406030204" pitchFamily="18" charset="0"/>
                            </a:rPr>
                            <m:t>1.3</m:t>
                          </m:r>
                        </m:e>
                      </m:d>
                    </m:oMath>
                  </m:oMathPara>
                </a14:m>
                <a:endParaRPr lang="en-US" sz="2400" dirty="0" smtClean="0"/>
              </a:p>
              <a:p>
                <a:pPr marL="0" indent="0">
                  <a:buNone/>
                </a:pPr>
                <a:r>
                  <a:rPr lang="en-US" sz="2400" dirty="0"/>
                  <a:t>Where output error </a:t>
                </a:r>
                <a:r>
                  <a:rPr lang="en-US" sz="2400" i="1" dirty="0" err="1"/>
                  <a:t>δ</a:t>
                </a:r>
                <a:r>
                  <a:rPr lang="en-US" sz="2400" i="1" baseline="-25000" dirty="0" err="1"/>
                  <a:t>o</a:t>
                </a:r>
                <a:r>
                  <a:rPr lang="en-US" sz="2400" dirty="0"/>
                  <a:t> and hidden error </a:t>
                </a:r>
                <a:r>
                  <a:rPr lang="en-US" sz="2400" i="1" dirty="0" err="1"/>
                  <a:t>δ</a:t>
                </a:r>
                <a:r>
                  <a:rPr lang="en-US" sz="2400" i="1" baseline="-25000" dirty="0" err="1"/>
                  <a:t>h</a:t>
                </a:r>
                <a:r>
                  <a:rPr lang="en-US" sz="2400" dirty="0"/>
                  <a:t> are calculated as follows</a:t>
                </a:r>
                <a:r>
                  <a:rPr lang="en-US" sz="240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i="1"/>
                          </m:ctrlPr>
                        </m:mPr>
                        <m:mr>
                          <m:e>
                            <m:sSub>
                              <m:sSubPr>
                                <m:ctrlPr>
                                  <a:rPr lang="en-US" sz="2400" i="1"/>
                                </m:ctrlPr>
                              </m:sSubPr>
                              <m:e>
                                <m:r>
                                  <a:rPr lang="en-US" sz="2400" i="1"/>
                                  <m:t>𝛿</m:t>
                                </m:r>
                              </m:e>
                              <m:sub>
                                <m:r>
                                  <a:rPr lang="en-US" sz="2400" i="1"/>
                                  <m:t>𝑜</m:t>
                                </m:r>
                              </m:sub>
                            </m:sSub>
                            <m:r>
                              <a:rPr lang="en-US" sz="2400" i="1"/>
                              <m:t>=</m:t>
                            </m:r>
                            <m:d>
                              <m:dPr>
                                <m:ctrlPr>
                                  <a:rPr lang="en-US" sz="2400" i="1"/>
                                </m:ctrlPr>
                              </m:dPr>
                              <m:e>
                                <m:sSub>
                                  <m:sSubPr>
                                    <m:ctrlPr>
                                      <a:rPr lang="en-US" sz="2400" i="1"/>
                                    </m:ctrlPr>
                                  </m:sSubPr>
                                  <m:e>
                                    <m:r>
                                      <a:rPr lang="en-US" sz="2400" i="1"/>
                                      <m:t>𝑣</m:t>
                                    </m:r>
                                  </m:e>
                                  <m:sub>
                                    <m:r>
                                      <a:rPr lang="en-US" sz="2400" i="1"/>
                                      <m:t>𝑜</m:t>
                                    </m:r>
                                  </m:sub>
                                </m:sSub>
                                <m:r>
                                  <a:rPr lang="en-US" sz="2400" i="1"/>
                                  <m:t>−</m:t>
                                </m:r>
                                <m:sSub>
                                  <m:sSubPr>
                                    <m:ctrlPr>
                                      <a:rPr lang="en-US" sz="2400" i="1"/>
                                    </m:ctrlPr>
                                  </m:sSubPr>
                                  <m:e>
                                    <m:r>
                                      <a:rPr lang="en-US" sz="2400" i="1"/>
                                      <m:t>𝑦</m:t>
                                    </m:r>
                                  </m:e>
                                  <m:sub>
                                    <m:r>
                                      <a:rPr lang="en-US" sz="2400" i="1"/>
                                      <m:t>𝑜</m:t>
                                    </m:r>
                                  </m:sub>
                                </m:sSub>
                              </m:e>
                            </m:d>
                            <m:sSup>
                              <m:sSupPr>
                                <m:ctrlPr>
                                  <a:rPr lang="en-US" sz="2400" i="1"/>
                                </m:ctrlPr>
                              </m:sSupPr>
                              <m:e>
                                <m:r>
                                  <a:rPr lang="en-US" sz="2400" i="1"/>
                                  <m:t>𝑓</m:t>
                                </m:r>
                              </m:e>
                              <m:sup>
                                <m:r>
                                  <a:rPr lang="en-US" sz="2400" i="1"/>
                                  <m:t>′</m:t>
                                </m:r>
                              </m:sup>
                            </m:sSup>
                            <m:d>
                              <m:dPr>
                                <m:ctrlPr>
                                  <a:rPr lang="en-US" sz="2400" i="1"/>
                                </m:ctrlPr>
                              </m:dPr>
                              <m:e>
                                <m:sSub>
                                  <m:sSubPr>
                                    <m:ctrlPr>
                                      <a:rPr lang="en-US" sz="2400" i="1"/>
                                    </m:ctrlPr>
                                  </m:sSubPr>
                                  <m:e>
                                    <m:r>
                                      <a:rPr lang="en-US" sz="2400" i="1"/>
                                      <m:t>𝑥</m:t>
                                    </m:r>
                                  </m:e>
                                  <m:sub>
                                    <m:r>
                                      <a:rPr lang="en-US" sz="2400" i="1"/>
                                      <m:t>𝑜</m:t>
                                    </m:r>
                                  </m:sub>
                                </m:sSub>
                              </m:e>
                            </m:d>
                          </m:e>
                        </m:mr>
                        <m:mr>
                          <m:e>
                            <m:sSub>
                              <m:sSubPr>
                                <m:ctrlPr>
                                  <a:rPr lang="en-US" sz="2400" i="1"/>
                                </m:ctrlPr>
                              </m:sSubPr>
                              <m:e>
                                <m:r>
                                  <a:rPr lang="en-US" sz="2400" i="1"/>
                                  <m:t>𝛿</m:t>
                                </m:r>
                              </m:e>
                              <m:sub>
                                <m:r>
                                  <a:rPr lang="en-US" sz="2400" i="1"/>
                                  <m:t>h</m:t>
                                </m:r>
                              </m:sub>
                            </m:sSub>
                            <m:r>
                              <a:rPr lang="en-US" sz="2400" i="1"/>
                              <m:t>=</m:t>
                            </m:r>
                            <m:d>
                              <m:dPr>
                                <m:ctrlPr>
                                  <a:rPr lang="en-US" sz="2400" i="1"/>
                                </m:ctrlPr>
                              </m:dPr>
                              <m:e>
                                <m:nary>
                                  <m:naryPr>
                                    <m:chr m:val="∑"/>
                                    <m:limLoc m:val="undOvr"/>
                                    <m:supHide m:val="on"/>
                                    <m:ctrlPr>
                                      <a:rPr lang="en-US" sz="2400" i="1"/>
                                    </m:ctrlPr>
                                  </m:naryPr>
                                  <m:sub>
                                    <m:r>
                                      <a:rPr lang="en-US" sz="2400" i="1"/>
                                      <m:t>𝑜</m:t>
                                    </m:r>
                                  </m:sub>
                                  <m:sup/>
                                  <m:e>
                                    <m:sSub>
                                      <m:sSubPr>
                                        <m:ctrlPr>
                                          <a:rPr lang="en-US" sz="2400" i="1"/>
                                        </m:ctrlPr>
                                      </m:sSubPr>
                                      <m:e>
                                        <m:r>
                                          <a:rPr lang="en-US" sz="2400" i="1"/>
                                          <m:t>𝑤</m:t>
                                        </m:r>
                                      </m:e>
                                      <m:sub>
                                        <m:r>
                                          <a:rPr lang="en-US" sz="2400" i="1"/>
                                          <m:t>h𝑜</m:t>
                                        </m:r>
                                      </m:sub>
                                    </m:sSub>
                                    <m:sSub>
                                      <m:sSubPr>
                                        <m:ctrlPr>
                                          <a:rPr lang="en-US" sz="2400" i="1"/>
                                        </m:ctrlPr>
                                      </m:sSubPr>
                                      <m:e>
                                        <m:r>
                                          <a:rPr lang="en-US" sz="2400" i="1"/>
                                          <m:t>𝛿</m:t>
                                        </m:r>
                                      </m:e>
                                      <m:sub>
                                        <m:r>
                                          <a:rPr lang="en-US" sz="2400" i="1"/>
                                          <m:t>𝑜</m:t>
                                        </m:r>
                                      </m:sub>
                                    </m:sSub>
                                  </m:e>
                                </m:nary>
                              </m:e>
                            </m:d>
                            <m:sSup>
                              <m:sSupPr>
                                <m:ctrlPr>
                                  <a:rPr lang="en-US" sz="2400" i="1"/>
                                </m:ctrlPr>
                              </m:sSupPr>
                              <m:e>
                                <m:r>
                                  <a:rPr lang="en-US" sz="2400" i="1"/>
                                  <m:t>𝑓</m:t>
                                </m:r>
                              </m:e>
                              <m:sup>
                                <m:r>
                                  <a:rPr lang="en-US" sz="2400" i="1"/>
                                  <m:t>′</m:t>
                                </m:r>
                              </m:sup>
                            </m:sSup>
                            <m:d>
                              <m:dPr>
                                <m:ctrlPr>
                                  <a:rPr lang="en-US" sz="2400" i="1"/>
                                </m:ctrlPr>
                              </m:dPr>
                              <m:e>
                                <m:sSub>
                                  <m:sSubPr>
                                    <m:ctrlPr>
                                      <a:rPr lang="en-US" sz="2400" i="1"/>
                                    </m:ctrlPr>
                                  </m:sSubPr>
                                  <m:e>
                                    <m:r>
                                      <a:rPr lang="en-US" sz="2400" i="1"/>
                                      <m:t>𝑥</m:t>
                                    </m:r>
                                  </m:e>
                                  <m:sub>
                                    <m:r>
                                      <a:rPr lang="en-US" sz="2400" i="1"/>
                                      <m:t>h</m:t>
                                    </m:r>
                                  </m:sub>
                                </m:sSub>
                              </m:e>
                            </m:d>
                          </m:e>
                        </m:mr>
                      </m:m>
                    </m:oMath>
                  </m:oMathPara>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813"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130</a:t>
            </a:fld>
            <a:endParaRPr lang="en-US"/>
          </a:p>
        </p:txBody>
      </p:sp>
    </p:spTree>
    <p:extLst>
      <p:ext uri="{BB962C8B-B14F-4D97-AF65-F5344CB8AC3E}">
        <p14:creationId xmlns:p14="http://schemas.microsoft.com/office/powerpoint/2010/main" val="22802038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a:t>For easy explanation, according to the BP recurrent process, weight parameters </a:t>
                </a:r>
                <a:r>
                  <a:rPr lang="en-US" sz="2100" i="1" dirty="0" err="1"/>
                  <a:t>w</a:t>
                </a:r>
                <a:r>
                  <a:rPr lang="en-US" sz="2100" i="1" baseline="-25000" dirty="0" err="1"/>
                  <a:t>kj</a:t>
                </a:r>
                <a:r>
                  <a:rPr lang="en-US" sz="2100" dirty="0"/>
                  <a:t> and bias parameter </a:t>
                </a:r>
                <a:r>
                  <a:rPr lang="en-US" sz="2100" i="1" dirty="0" err="1"/>
                  <a:t>θ</a:t>
                </a:r>
                <a:r>
                  <a:rPr lang="en-US" sz="2100" i="1" baseline="-25000" dirty="0" err="1"/>
                  <a:t>j</a:t>
                </a:r>
                <a:r>
                  <a:rPr lang="en-US" sz="2100" dirty="0"/>
                  <a:t> of previous hidden neuron </a:t>
                </a:r>
                <a:r>
                  <a:rPr lang="en-US" sz="2100" i="1" dirty="0"/>
                  <a:t>j</a:t>
                </a:r>
                <a:r>
                  <a:rPr lang="en-US" sz="2100" dirty="0"/>
                  <a:t> of hidden neuron </a:t>
                </a:r>
                <a:r>
                  <a:rPr lang="en-US" sz="2100" i="1" dirty="0"/>
                  <a:t>h</a:t>
                </a:r>
                <a:r>
                  <a:rPr lang="en-US" sz="2100" dirty="0"/>
                  <a:t> are calculated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m:ctrlPr>
                        </m:mPr>
                        <m:mr>
                          <m:e>
                            <m:sSub>
                              <m:sSubPr>
                                <m:ctrlPr>
                                  <a:rPr lang="en-US" sz="2100" i="1"/>
                                </m:ctrlPr>
                              </m:sSubPr>
                              <m:e>
                                <m:r>
                                  <a:rPr lang="en-US" sz="2100" i="1"/>
                                  <m:t>𝑤</m:t>
                                </m:r>
                              </m:e>
                              <m:sub>
                                <m:r>
                                  <a:rPr lang="en-US" sz="2100" i="1"/>
                                  <m:t>𝑘𝑗</m:t>
                                </m:r>
                              </m:sub>
                            </m:sSub>
                            <m:r>
                              <a:rPr lang="en-US" sz="2100" i="1"/>
                              <m:t>=</m:t>
                            </m:r>
                            <m:sSub>
                              <m:sSubPr>
                                <m:ctrlPr>
                                  <a:rPr lang="en-US" sz="2100" i="1"/>
                                </m:ctrlPr>
                              </m:sSubPr>
                              <m:e>
                                <m:r>
                                  <a:rPr lang="en-US" sz="2100" i="1"/>
                                  <m:t>𝑤</m:t>
                                </m:r>
                              </m:e>
                              <m:sub>
                                <m:r>
                                  <a:rPr lang="en-US" sz="2100" i="1"/>
                                  <m:t>𝑘𝑗</m:t>
                                </m:r>
                              </m:sub>
                            </m:sSub>
                            <m:r>
                              <a:rPr lang="en-US" sz="2100" i="1"/>
                              <m:t>+</m:t>
                            </m:r>
                            <m:r>
                              <a:rPr lang="en-US" sz="2100" i="1"/>
                              <m:t>𝛾</m:t>
                            </m:r>
                            <m:sSub>
                              <m:sSubPr>
                                <m:ctrlPr>
                                  <a:rPr lang="en-US" sz="2100" i="1"/>
                                </m:ctrlPr>
                              </m:sSubPr>
                              <m:e>
                                <m:r>
                                  <a:rPr lang="en-US" sz="2100" i="1"/>
                                  <m:t>𝑦</m:t>
                                </m:r>
                              </m:e>
                              <m:sub>
                                <m:r>
                                  <a:rPr lang="en-US" sz="2100" i="1"/>
                                  <m:t>𝑘</m:t>
                                </m:r>
                              </m:sub>
                            </m:sSub>
                            <m:sSub>
                              <m:sSubPr>
                                <m:ctrlPr>
                                  <a:rPr lang="en-US" sz="2100" i="1"/>
                                </m:ctrlPr>
                              </m:sSubPr>
                              <m:e>
                                <m:r>
                                  <a:rPr lang="en-US" sz="2100" i="1"/>
                                  <m:t>𝛿</m:t>
                                </m:r>
                              </m:e>
                              <m:sub>
                                <m:r>
                                  <a:rPr lang="en-US" sz="2100" i="1"/>
                                  <m:t>𝑗</m:t>
                                </m:r>
                              </m:sub>
                            </m:sSub>
                          </m:e>
                        </m:mr>
                        <m:mr>
                          <m:e>
                            <m:sSub>
                              <m:sSubPr>
                                <m:ctrlPr>
                                  <a:rPr lang="en-US" sz="2100" i="1"/>
                                </m:ctrlPr>
                              </m:sSubPr>
                              <m:e>
                                <m:r>
                                  <a:rPr lang="en-US" sz="2100" i="1"/>
                                  <m:t>𝜃</m:t>
                                </m:r>
                              </m:e>
                              <m:sub>
                                <m:r>
                                  <a:rPr lang="en-US" sz="2100" i="1"/>
                                  <m:t>𝑗</m:t>
                                </m:r>
                              </m:sub>
                            </m:sSub>
                            <m:r>
                              <a:rPr lang="en-US" sz="2100" i="1"/>
                              <m:t>=</m:t>
                            </m:r>
                            <m:sSub>
                              <m:sSubPr>
                                <m:ctrlPr>
                                  <a:rPr lang="en-US" sz="2100" i="1"/>
                                </m:ctrlPr>
                              </m:sSubPr>
                              <m:e>
                                <m:r>
                                  <a:rPr lang="en-US" sz="2100" i="1"/>
                                  <m:t>𝜃</m:t>
                                </m:r>
                              </m:e>
                              <m:sub>
                                <m:r>
                                  <a:rPr lang="en-US" sz="2100" i="1"/>
                                  <m:t>𝑗</m:t>
                                </m:r>
                              </m:sub>
                            </m:sSub>
                            <m:r>
                              <a:rPr lang="en-US" sz="2100" i="1"/>
                              <m:t>+</m:t>
                            </m:r>
                            <m:r>
                              <a:rPr lang="en-US" sz="2100" i="1"/>
                              <m:t>𝛾</m:t>
                            </m:r>
                            <m:sSub>
                              <m:sSubPr>
                                <m:ctrlPr>
                                  <a:rPr lang="en-US" sz="2100" i="1"/>
                                </m:ctrlPr>
                              </m:sSubPr>
                              <m:e>
                                <m:r>
                                  <a:rPr lang="en-US" sz="2100" i="1"/>
                                  <m:t>𝛿</m:t>
                                </m:r>
                              </m:e>
                              <m:sub>
                                <m:r>
                                  <a:rPr lang="en-US" sz="2100" i="1"/>
                                  <m:t>𝑗</m:t>
                                </m:r>
                              </m:sub>
                            </m:sSub>
                          </m:e>
                        </m:mr>
                      </m:m>
                    </m:oMath>
                  </m:oMathPara>
                </a14:m>
                <a:endParaRPr lang="en-US" sz="2100" dirty="0"/>
              </a:p>
              <a:p>
                <a:pPr marL="0" indent="0">
                  <a:buNone/>
                </a:pPr>
                <a:r>
                  <a:rPr lang="en-US" sz="2100" dirty="0"/>
                  <a:t>Where error </a:t>
                </a:r>
                <a:r>
                  <a:rPr lang="en-US" sz="2100" i="1" dirty="0" err="1"/>
                  <a:t>δ</a:t>
                </a:r>
                <a:r>
                  <a:rPr lang="en-US" sz="2100" i="1" baseline="-25000" dirty="0" err="1"/>
                  <a:t>j</a:t>
                </a:r>
                <a:r>
                  <a:rPr lang="en-US" sz="2100" dirty="0"/>
                  <a:t> of hidden neuron </a:t>
                </a:r>
                <a:r>
                  <a:rPr lang="en-US" sz="2100" i="1" dirty="0"/>
                  <a:t>j</a:t>
                </a:r>
                <a:r>
                  <a:rPr lang="en-US" sz="210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00" i="1"/>
                          </m:ctrlPr>
                        </m:sSubPr>
                        <m:e>
                          <m:r>
                            <a:rPr lang="en-US" sz="2100" i="1"/>
                            <m:t>𝛿</m:t>
                          </m:r>
                        </m:e>
                        <m:sub>
                          <m:r>
                            <a:rPr lang="en-US" sz="2100" i="1"/>
                            <m:t>𝑗</m:t>
                          </m:r>
                        </m:sub>
                      </m:sSub>
                      <m:r>
                        <a:rPr lang="en-US" sz="2100" i="1"/>
                        <m:t>=</m:t>
                      </m:r>
                      <m:d>
                        <m:dPr>
                          <m:ctrlPr>
                            <a:rPr lang="en-US" sz="2100" i="1"/>
                          </m:ctrlPr>
                        </m:dPr>
                        <m:e>
                          <m:nary>
                            <m:naryPr>
                              <m:chr m:val="∑"/>
                              <m:limLoc m:val="undOvr"/>
                              <m:supHide m:val="on"/>
                              <m:ctrlPr>
                                <a:rPr lang="en-US" sz="2100" i="1"/>
                              </m:ctrlPr>
                            </m:naryPr>
                            <m:sub>
                              <m:r>
                                <a:rPr lang="en-US" sz="2100" i="1"/>
                                <m:t>h</m:t>
                              </m:r>
                            </m:sub>
                            <m:sup/>
                            <m:e>
                              <m:sSub>
                                <m:sSubPr>
                                  <m:ctrlPr>
                                    <a:rPr lang="en-US" sz="2100" i="1"/>
                                  </m:ctrlPr>
                                </m:sSubPr>
                                <m:e>
                                  <m:r>
                                    <a:rPr lang="en-US" sz="2100" i="1"/>
                                    <m:t>𝑤</m:t>
                                  </m:r>
                                </m:e>
                                <m:sub>
                                  <m:r>
                                    <a:rPr lang="en-US" sz="2100" i="1"/>
                                    <m:t>𝑗h</m:t>
                                  </m:r>
                                </m:sub>
                              </m:sSub>
                              <m:sSub>
                                <m:sSubPr>
                                  <m:ctrlPr>
                                    <a:rPr lang="en-US" sz="2100" i="1"/>
                                  </m:ctrlPr>
                                </m:sSubPr>
                                <m:e>
                                  <m:r>
                                    <a:rPr lang="en-US" sz="2100" i="1"/>
                                    <m:t>𝛿</m:t>
                                  </m:r>
                                </m:e>
                                <m:sub>
                                  <m:r>
                                    <a:rPr lang="en-US" sz="2100" i="1"/>
                                    <m:t>h</m:t>
                                  </m:r>
                                </m:sub>
                              </m:sSub>
                            </m:e>
                          </m:nary>
                        </m:e>
                      </m:d>
                      <m:sSup>
                        <m:sSupPr>
                          <m:ctrlPr>
                            <a:rPr lang="en-US" sz="2100" i="1"/>
                          </m:ctrlPr>
                        </m:sSupPr>
                        <m:e>
                          <m:r>
                            <a:rPr lang="en-US" sz="2100" i="1"/>
                            <m:t>𝑓</m:t>
                          </m:r>
                        </m:e>
                        <m:sup>
                          <m:r>
                            <a:rPr lang="en-US" sz="2100" i="1"/>
                            <m:t>′</m:t>
                          </m:r>
                        </m:sup>
                      </m:sSup>
                      <m:d>
                        <m:dPr>
                          <m:ctrlPr>
                            <a:rPr lang="en-US" sz="2100" i="1"/>
                          </m:ctrlPr>
                        </m:dPr>
                        <m:e>
                          <m:sSub>
                            <m:sSubPr>
                              <m:ctrlPr>
                                <a:rPr lang="en-US" sz="2100" i="1"/>
                              </m:ctrlPr>
                            </m:sSubPr>
                            <m:e>
                              <m:r>
                                <a:rPr lang="en-US" sz="2100" i="1"/>
                                <m:t>𝑥</m:t>
                              </m:r>
                            </m:e>
                            <m:sub>
                              <m:r>
                                <a:rPr lang="en-US" sz="2100" i="1"/>
                                <m:t>𝑗</m:t>
                              </m:r>
                            </m:sub>
                          </m:sSub>
                        </m:e>
                      </m:d>
                    </m:oMath>
                  </m:oMathPara>
                </a14:m>
                <a:endParaRPr lang="en-US" sz="2100" dirty="0" smtClean="0"/>
              </a:p>
              <a:p>
                <a:pPr marL="0" indent="0">
                  <a:buNone/>
                </a:pPr>
                <a:r>
                  <a:rPr lang="en-US" sz="2100" dirty="0"/>
                  <a:t>The back recurrent process continues until reaching input layer (exclusive). It is easy to recognize that the entry point of BP is the output error </a:t>
                </a:r>
                <a:r>
                  <a:rPr lang="en-US" sz="2100" i="1" dirty="0" err="1"/>
                  <a:t>δ</a:t>
                </a:r>
                <a:r>
                  <a:rPr lang="en-US" sz="2100" i="1" baseline="-25000" dirty="0" err="1"/>
                  <a:t>o</a:t>
                </a:r>
                <a:r>
                  <a:rPr lang="en-US" sz="2100" dirty="0"/>
                  <a:t> which relates to derivative of error function of output neuron at sample point </a:t>
                </a:r>
                <a:r>
                  <a:rPr lang="en-US" sz="2100" i="1" dirty="0"/>
                  <a:t>v</a:t>
                </a:r>
                <a:r>
                  <a:rPr lang="en-US" sz="2100" dirty="0"/>
                  <a:t>. Recall that such error function can be replaced by likelihood function instead. Therefore, </a:t>
                </a:r>
                <a:r>
                  <a:rPr lang="en-US" sz="2100" i="1" dirty="0" err="1"/>
                  <a:t>δ</a:t>
                </a:r>
                <a:r>
                  <a:rPr lang="en-US" sz="2100" i="1" baseline="-25000" dirty="0" err="1"/>
                  <a:t>o</a:t>
                </a:r>
                <a:r>
                  <a:rPr lang="en-US" sz="2100" dirty="0"/>
                  <a:t> is the opposite of gradient of output error function if the error function is applied to estimation within context of minimization. Otherwise, </a:t>
                </a:r>
                <a:r>
                  <a:rPr lang="en-US" sz="2100" i="1" dirty="0" err="1"/>
                  <a:t>δ</a:t>
                </a:r>
                <a:r>
                  <a:rPr lang="en-US" sz="2100" i="1" baseline="-25000" dirty="0" err="1"/>
                  <a:t>o</a:t>
                </a:r>
                <a:r>
                  <a:rPr lang="en-US" sz="2100" dirty="0"/>
                  <a:t> is gradient of output likelihood function if the likelihood function is applied to estimation within context of maximization. The interesting result allows us to extend BP applications by defining error function or likelihood function at output layer without changing BP recurrent process.</a:t>
                </a:r>
                <a:endParaRPr lang="en-US" sz="21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131</a:t>
            </a:fld>
            <a:endParaRPr lang="en-US"/>
          </a:p>
        </p:txBody>
      </p:sp>
    </p:spTree>
    <p:extLst>
      <p:ext uri="{BB962C8B-B14F-4D97-AF65-F5344CB8AC3E}">
        <p14:creationId xmlns:p14="http://schemas.microsoft.com/office/powerpoint/2010/main" val="35371040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A1. Backpropagation algorithm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dirty="0"/>
                  <a:t>It is necessary to consider activation function </a:t>
                </a:r>
                <a:r>
                  <a:rPr lang="en-US" i="1" dirty="0"/>
                  <a:t>f</a:t>
                </a:r>
                <a:r>
                  <a:rPr lang="en-US" dirty="0"/>
                  <a:t>(</a:t>
                </a:r>
                <a:r>
                  <a:rPr lang="en-US" i="1" dirty="0"/>
                  <a:t>x</a:t>
                </a:r>
                <a:r>
                  <a:rPr lang="en-US" dirty="0"/>
                  <a:t>) and its derivative </a:t>
                </a:r>
                <a:r>
                  <a:rPr lang="en-US" i="1" dirty="0"/>
                  <a:t>f</a:t>
                </a:r>
                <a:r>
                  <a:rPr lang="en-US" dirty="0"/>
                  <a:t>’(</a:t>
                </a:r>
                <a:r>
                  <a:rPr lang="en-US" i="1" dirty="0"/>
                  <a:t>x</a:t>
                </a:r>
                <a:r>
                  <a:rPr lang="en-US" dirty="0"/>
                  <a:t>) which are evaluated at output neuron and hidden neuron as </a:t>
                </a:r>
                <a:r>
                  <a:rPr lang="en-US" i="1" dirty="0"/>
                  <a:t>f</a:t>
                </a:r>
                <a:r>
                  <a:rPr lang="en-US" dirty="0"/>
                  <a:t>(</a:t>
                </a:r>
                <a:r>
                  <a:rPr lang="en-US" i="1" dirty="0"/>
                  <a:t>x</a:t>
                </a:r>
                <a:r>
                  <a:rPr lang="en-US" i="1" baseline="-25000" dirty="0"/>
                  <a:t>o</a:t>
                </a:r>
                <a:r>
                  <a:rPr lang="en-US" dirty="0"/>
                  <a:t>), </a:t>
                </a:r>
                <a:r>
                  <a:rPr lang="en-US" i="1" dirty="0"/>
                  <a:t>f</a:t>
                </a:r>
                <a:r>
                  <a:rPr lang="en-US" dirty="0"/>
                  <a:t>(</a:t>
                </a:r>
                <a:r>
                  <a:rPr lang="en-US" i="1" dirty="0" err="1"/>
                  <a:t>x</a:t>
                </a:r>
                <a:r>
                  <a:rPr lang="en-US" i="1" baseline="-25000" dirty="0" err="1"/>
                  <a:t>h</a:t>
                </a:r>
                <a:r>
                  <a:rPr lang="en-US" dirty="0"/>
                  <a:t>), </a:t>
                </a:r>
                <a:r>
                  <a:rPr lang="en-US" i="1" dirty="0"/>
                  <a:t>f</a:t>
                </a:r>
                <a:r>
                  <a:rPr lang="en-US" dirty="0"/>
                  <a:t>’(</a:t>
                </a:r>
                <a:r>
                  <a:rPr lang="en-US" i="1" dirty="0"/>
                  <a:t>x</a:t>
                </a:r>
                <a:r>
                  <a:rPr lang="en-US" i="1" baseline="-25000" dirty="0"/>
                  <a:t>o</a:t>
                </a:r>
                <a:r>
                  <a:rPr lang="en-US" dirty="0"/>
                  <a:t>), and </a:t>
                </a:r>
                <a:r>
                  <a:rPr lang="en-US" i="1" dirty="0"/>
                  <a:t>f</a:t>
                </a:r>
                <a:r>
                  <a:rPr lang="en-US" dirty="0"/>
                  <a:t>’(</a:t>
                </a:r>
                <a:r>
                  <a:rPr lang="en-US" i="1" dirty="0" err="1"/>
                  <a:t>x</a:t>
                </a:r>
                <a:r>
                  <a:rPr lang="en-US" i="1" baseline="-25000" dirty="0" err="1"/>
                  <a:t>h</a:t>
                </a:r>
                <a:r>
                  <a:rPr lang="en-US" dirty="0"/>
                  <a:t>). For instance, if </a:t>
                </a:r>
                <a:r>
                  <a:rPr lang="en-US" i="1" dirty="0"/>
                  <a:t>f</a:t>
                </a:r>
                <a:r>
                  <a:rPr lang="en-US" dirty="0"/>
                  <a:t>(</a:t>
                </a:r>
                <a:r>
                  <a:rPr lang="en-US" i="1" dirty="0"/>
                  <a:t>x</a:t>
                </a:r>
                <a:r>
                  <a:rPr lang="en-US" dirty="0"/>
                  <a:t>) is sigmoid function (logistic function), we have:</a:t>
                </a:r>
              </a:p>
              <a:p>
                <a:pPr marL="0" indent="0">
                  <a:buNone/>
                </a:pPr>
                <a14:m>
                  <m:oMathPara xmlns:m="http://schemas.openxmlformats.org/officeDocument/2006/math">
                    <m:oMathParaPr>
                      <m:jc m:val="centerGroup"/>
                    </m:oMathParaPr>
                    <m:oMath xmlns:m="http://schemas.openxmlformats.org/officeDocument/2006/math">
                      <m:r>
                        <a:rPr lang="en-US" i="1"/>
                        <m:t>𝑓</m:t>
                      </m:r>
                      <m:d>
                        <m:dPr>
                          <m:ctrlPr>
                            <a:rPr lang="en-US" i="1"/>
                          </m:ctrlPr>
                        </m:dPr>
                        <m:e>
                          <m:r>
                            <a:rPr lang="en-US" i="1"/>
                            <m:t>𝑥</m:t>
                          </m:r>
                        </m:e>
                      </m:d>
                      <m:r>
                        <m:rPr>
                          <m:aln/>
                        </m:rPr>
                        <a:rPr lang="en-US" i="1"/>
                        <m:t>=</m:t>
                      </m:r>
                      <m:r>
                        <a:rPr lang="en-US" i="1"/>
                        <m:t>𝑦</m:t>
                      </m:r>
                      <m:r>
                        <a:rPr lang="en-US" i="1"/>
                        <m:t>=</m:t>
                      </m:r>
                      <m:f>
                        <m:fPr>
                          <m:ctrlPr>
                            <a:rPr lang="en-US" i="1"/>
                          </m:ctrlPr>
                        </m:fPr>
                        <m:num>
                          <m:r>
                            <a:rPr lang="en-US" i="1"/>
                            <m:t>1</m:t>
                          </m:r>
                        </m:num>
                        <m:den>
                          <m:r>
                            <a:rPr lang="en-US" i="1"/>
                            <m:t>1+</m:t>
                          </m:r>
                          <m:sSup>
                            <m:sSupPr>
                              <m:ctrlPr>
                                <a:rPr lang="en-US" i="1"/>
                              </m:ctrlPr>
                            </m:sSupPr>
                            <m:e>
                              <m:r>
                                <a:rPr lang="en-US" i="1"/>
                                <m:t>𝑒</m:t>
                              </m:r>
                            </m:e>
                            <m:sup>
                              <m:r>
                                <a:rPr lang="en-US" i="1"/>
                                <m:t>−</m:t>
                              </m:r>
                              <m:r>
                                <a:rPr lang="en-US" i="1"/>
                                <m:t>𝑥</m:t>
                              </m:r>
                            </m:sup>
                          </m:sSup>
                        </m:den>
                      </m:f>
                    </m:oMath>
                    <m:oMath xmlns:m="http://schemas.openxmlformats.org/officeDocument/2006/math">
                      <m:sSup>
                        <m:sSupPr>
                          <m:ctrlPr>
                            <a:rPr lang="en-US" i="1"/>
                          </m:ctrlPr>
                        </m:sSupPr>
                        <m:e>
                          <m:r>
                            <a:rPr lang="en-US" i="1"/>
                            <m:t>𝑓</m:t>
                          </m:r>
                        </m:e>
                        <m:sup>
                          <m:r>
                            <a:rPr lang="en-US" i="1"/>
                            <m:t>′</m:t>
                          </m:r>
                        </m:sup>
                      </m:sSup>
                      <m:d>
                        <m:dPr>
                          <m:ctrlPr>
                            <a:rPr lang="en-US" i="1"/>
                          </m:ctrlPr>
                        </m:dPr>
                        <m:e>
                          <m:r>
                            <a:rPr lang="en-US" i="1"/>
                            <m:t>𝑥</m:t>
                          </m:r>
                        </m:e>
                      </m:d>
                      <m:r>
                        <m:rPr>
                          <m:aln/>
                        </m:rPr>
                        <a:rPr lang="en-US" i="1"/>
                        <m:t>=</m:t>
                      </m:r>
                      <m:f>
                        <m:fPr>
                          <m:ctrlPr>
                            <a:rPr lang="en-US" i="1"/>
                          </m:ctrlPr>
                        </m:fPr>
                        <m:num>
                          <m:r>
                            <a:rPr lang="en-US" i="1"/>
                            <m:t>1</m:t>
                          </m:r>
                        </m:num>
                        <m:den>
                          <m:r>
                            <a:rPr lang="en-US" i="1"/>
                            <m:t>1+</m:t>
                          </m:r>
                          <m:sSup>
                            <m:sSupPr>
                              <m:ctrlPr>
                                <a:rPr lang="en-US" i="1"/>
                              </m:ctrlPr>
                            </m:sSupPr>
                            <m:e>
                              <m:r>
                                <a:rPr lang="en-US" i="1"/>
                                <m:t>𝑒</m:t>
                              </m:r>
                            </m:e>
                            <m:sup>
                              <m:r>
                                <a:rPr lang="en-US" i="1"/>
                                <m:t>−</m:t>
                              </m:r>
                              <m:r>
                                <a:rPr lang="en-US" i="1"/>
                                <m:t>𝑥</m:t>
                              </m:r>
                            </m:sup>
                          </m:sSup>
                        </m:den>
                      </m:f>
                      <m:d>
                        <m:dPr>
                          <m:ctrlPr>
                            <a:rPr lang="en-US" i="1"/>
                          </m:ctrlPr>
                        </m:dPr>
                        <m:e>
                          <m:r>
                            <a:rPr lang="en-US" i="1"/>
                            <m:t>1−</m:t>
                          </m:r>
                          <m:f>
                            <m:fPr>
                              <m:ctrlPr>
                                <a:rPr lang="en-US" i="1"/>
                              </m:ctrlPr>
                            </m:fPr>
                            <m:num>
                              <m:r>
                                <a:rPr lang="en-US" i="1"/>
                                <m:t>1</m:t>
                              </m:r>
                            </m:num>
                            <m:den>
                              <m:r>
                                <a:rPr lang="en-US" i="1"/>
                                <m:t>1+</m:t>
                              </m:r>
                              <m:sSup>
                                <m:sSupPr>
                                  <m:ctrlPr>
                                    <a:rPr lang="en-US" i="1"/>
                                  </m:ctrlPr>
                                </m:sSupPr>
                                <m:e>
                                  <m:r>
                                    <a:rPr lang="en-US" i="1"/>
                                    <m:t>𝑒</m:t>
                                  </m:r>
                                </m:e>
                                <m:sup>
                                  <m:r>
                                    <a:rPr lang="en-US" i="1"/>
                                    <m:t>−</m:t>
                                  </m:r>
                                  <m:r>
                                    <a:rPr lang="en-US" i="1"/>
                                    <m:t>𝑥</m:t>
                                  </m:r>
                                </m:sup>
                              </m:sSup>
                            </m:den>
                          </m:f>
                        </m:e>
                      </m:d>
                      <m:r>
                        <a:rPr lang="en-US" i="1"/>
                        <m:t>=</m:t>
                      </m:r>
                      <m:r>
                        <a:rPr lang="en-US" i="1"/>
                        <m:t>𝑓</m:t>
                      </m:r>
                      <m:d>
                        <m:dPr>
                          <m:ctrlPr>
                            <a:rPr lang="en-US" i="1"/>
                          </m:ctrlPr>
                        </m:dPr>
                        <m:e>
                          <m:r>
                            <a:rPr lang="en-US" i="1"/>
                            <m:t>𝑥</m:t>
                          </m:r>
                        </m:e>
                      </m:d>
                      <m:d>
                        <m:dPr>
                          <m:ctrlPr>
                            <a:rPr lang="en-US" i="1"/>
                          </m:ctrlPr>
                        </m:dPr>
                        <m:e>
                          <m:r>
                            <a:rPr lang="en-US" i="1"/>
                            <m:t>1−</m:t>
                          </m:r>
                          <m:r>
                            <a:rPr lang="en-US" i="1"/>
                            <m:t>𝑓</m:t>
                          </m:r>
                          <m:d>
                            <m:dPr>
                              <m:ctrlPr>
                                <a:rPr lang="en-US" i="1"/>
                              </m:ctrlPr>
                            </m:dPr>
                            <m:e>
                              <m:r>
                                <a:rPr lang="en-US" i="1"/>
                                <m:t>𝑥</m:t>
                              </m:r>
                            </m:e>
                          </m:d>
                        </m:e>
                      </m:d>
                      <m:r>
                        <a:rPr lang="en-US" i="1"/>
                        <m:t>=</m:t>
                      </m:r>
                      <m:r>
                        <a:rPr lang="en-US" i="1"/>
                        <m:t>𝑦</m:t>
                      </m:r>
                      <m:d>
                        <m:dPr>
                          <m:ctrlPr>
                            <a:rPr lang="en-US" i="1"/>
                          </m:ctrlPr>
                        </m:dPr>
                        <m:e>
                          <m:r>
                            <a:rPr lang="en-US" i="1"/>
                            <m:t>1−</m:t>
                          </m:r>
                          <m:r>
                            <a:rPr lang="en-US" i="1"/>
                            <m:t>𝑦</m:t>
                          </m:r>
                        </m:e>
                      </m:d>
                    </m:oMath>
                  </m:oMathPara>
                </a14:m>
                <a:endParaRPr lang="en-US" dirty="0"/>
              </a:p>
              <a:p>
                <a:pPr marL="0" indent="0">
                  <a:buNone/>
                </a:pPr>
                <a:r>
                  <a:rPr lang="en-US" dirty="0"/>
                  <a:t>In practice, </a:t>
                </a:r>
                <a:r>
                  <a:rPr lang="en-US" i="1" dirty="0"/>
                  <a:t>y</a:t>
                </a:r>
                <a:r>
                  <a:rPr lang="en-US" dirty="0"/>
                  <a:t> is replaced by </a:t>
                </a:r>
                <a:r>
                  <a:rPr lang="en-US" i="1" dirty="0"/>
                  <a:t>f</a:t>
                </a:r>
                <a:r>
                  <a:rPr lang="en-US" dirty="0"/>
                  <a:t>(</a:t>
                </a:r>
                <a:r>
                  <a:rPr lang="en-US" i="1" dirty="0"/>
                  <a:t>y</a:t>
                </a:r>
                <a:r>
                  <a:rPr lang="en-US" dirty="0"/>
                  <a:t>) in order to prevent </a:t>
                </a:r>
                <a:r>
                  <a:rPr lang="en-US" i="1" dirty="0"/>
                  <a:t>o</a:t>
                </a:r>
                <a:r>
                  <a:rPr lang="en-US" dirty="0"/>
                  <a:t> from being out of space:</a:t>
                </a:r>
              </a:p>
              <a:p>
                <a:pPr marL="0" indent="0">
                  <a:buNone/>
                </a:pPr>
                <a14:m>
                  <m:oMathPara xmlns:m="http://schemas.openxmlformats.org/officeDocument/2006/math">
                    <m:oMathParaPr>
                      <m:jc m:val="centerGroup"/>
                    </m:oMathParaPr>
                    <m:oMath xmlns:m="http://schemas.openxmlformats.org/officeDocument/2006/math">
                      <m:sSup>
                        <m:sSupPr>
                          <m:ctrlPr>
                            <a:rPr lang="en-US" i="1"/>
                          </m:ctrlPr>
                        </m:sSupPr>
                        <m:e>
                          <m:r>
                            <a:rPr lang="en-US" i="1"/>
                            <m:t>𝑓</m:t>
                          </m:r>
                        </m:e>
                        <m:sup>
                          <m:r>
                            <a:rPr lang="en-US" i="1"/>
                            <m:t>′</m:t>
                          </m:r>
                        </m:sup>
                      </m:sSup>
                      <m:d>
                        <m:dPr>
                          <m:ctrlPr>
                            <a:rPr lang="en-US" i="1"/>
                          </m:ctrlPr>
                        </m:dPr>
                        <m:e>
                          <m:r>
                            <a:rPr lang="en-US" i="1"/>
                            <m:t>𝑥</m:t>
                          </m:r>
                        </m:e>
                      </m:d>
                      <m:r>
                        <a:rPr lang="en-US" i="1"/>
                        <m:t>≅</m:t>
                      </m:r>
                      <m:r>
                        <a:rPr lang="en-US" i="1"/>
                        <m:t>𝑓</m:t>
                      </m:r>
                      <m:d>
                        <m:dPr>
                          <m:ctrlPr>
                            <a:rPr lang="en-US" i="1"/>
                          </m:ctrlPr>
                        </m:dPr>
                        <m:e>
                          <m:r>
                            <a:rPr lang="en-US" i="1"/>
                            <m:t>𝑦</m:t>
                          </m:r>
                        </m:e>
                      </m:d>
                      <m:d>
                        <m:dPr>
                          <m:ctrlPr>
                            <a:rPr lang="en-US" i="1"/>
                          </m:ctrlPr>
                        </m:dPr>
                        <m:e>
                          <m:r>
                            <a:rPr lang="en-US" i="1"/>
                            <m:t>1−</m:t>
                          </m:r>
                          <m:r>
                            <a:rPr lang="en-US" i="1"/>
                            <m:t>𝑓</m:t>
                          </m:r>
                          <m:d>
                            <m:dPr>
                              <m:ctrlPr>
                                <a:rPr lang="en-US" i="1"/>
                              </m:ctrlPr>
                            </m:dPr>
                            <m:e>
                              <m:r>
                                <a:rPr lang="en-US" i="1"/>
                                <m:t>𝑦</m:t>
                              </m:r>
                            </m:e>
                          </m:d>
                        </m:e>
                      </m:d>
                      <m:r>
                        <a:rPr lang="en-US" i="1"/>
                        <m:t>=</m:t>
                      </m:r>
                      <m:r>
                        <a:rPr lang="en-US" i="1"/>
                        <m:t>𝑓</m:t>
                      </m:r>
                      <m:d>
                        <m:dPr>
                          <m:ctrlPr>
                            <a:rPr lang="en-US" i="1"/>
                          </m:ctrlPr>
                        </m:dPr>
                        <m:e>
                          <m:r>
                            <a:rPr lang="en-US" i="1"/>
                            <m:t>𝑓</m:t>
                          </m:r>
                          <m:d>
                            <m:dPr>
                              <m:ctrlPr>
                                <a:rPr lang="en-US" i="1"/>
                              </m:ctrlPr>
                            </m:dPr>
                            <m:e>
                              <m:r>
                                <a:rPr lang="en-US" i="1"/>
                                <m:t>𝑥</m:t>
                              </m:r>
                            </m:e>
                          </m:d>
                        </m:e>
                      </m:d>
                      <m:d>
                        <m:dPr>
                          <m:ctrlPr>
                            <a:rPr lang="en-US" i="1"/>
                          </m:ctrlPr>
                        </m:dPr>
                        <m:e>
                          <m:r>
                            <a:rPr lang="en-US" i="1"/>
                            <m:t>1−</m:t>
                          </m:r>
                          <m:r>
                            <a:rPr lang="en-US" i="1"/>
                            <m:t>𝑓</m:t>
                          </m:r>
                          <m:d>
                            <m:dPr>
                              <m:ctrlPr>
                                <a:rPr lang="en-US" i="1"/>
                              </m:ctrlPr>
                            </m:dPr>
                            <m:e>
                              <m:r>
                                <a:rPr lang="en-US" i="1"/>
                                <m:t>𝑓</m:t>
                              </m:r>
                              <m:d>
                                <m:dPr>
                                  <m:ctrlPr>
                                    <a:rPr lang="en-US" i="1"/>
                                  </m:ctrlPr>
                                </m:dPr>
                                <m:e>
                                  <m:r>
                                    <a:rPr lang="en-US" i="1"/>
                                    <m:t>𝑥</m:t>
                                  </m:r>
                                </m:e>
                              </m:d>
                            </m:e>
                          </m:d>
                        </m:e>
                      </m:d>
                    </m:oMath>
                  </m:oMathPara>
                </a14:m>
                <a:endParaRPr lang="en-US" dirty="0"/>
              </a:p>
              <a:p>
                <a:pPr marL="0" indent="0">
                  <a:buNone/>
                </a:pPr>
                <a:r>
                  <a:rPr lang="en-US" dirty="0"/>
                  <a:t>It is possible to fix the derivative by 1 as </a:t>
                </a:r>
                <a:r>
                  <a:rPr lang="en-US" i="1" dirty="0"/>
                  <a:t>f</a:t>
                </a:r>
                <a:r>
                  <a:rPr lang="en-US" dirty="0"/>
                  <a:t>’(</a:t>
                </a:r>
                <a:r>
                  <a:rPr lang="en-US" i="1" dirty="0"/>
                  <a:t>x</a:t>
                </a:r>
                <a:r>
                  <a:rPr lang="en-US" dirty="0"/>
                  <a:t>) = 1 for all </a:t>
                </a:r>
                <a:r>
                  <a:rPr lang="en-US" i="1" dirty="0"/>
                  <a:t>x</a:t>
                </a:r>
                <a:r>
                  <a:rPr lang="en-US" dirty="0"/>
                  <a:t> for fast computation but this approximation is not optimal.</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1063" t="-1178" r="-1013"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132</a:t>
            </a:fld>
            <a:endParaRPr lang="en-US"/>
          </a:p>
        </p:txBody>
      </p:sp>
    </p:spTree>
    <p:extLst>
      <p:ext uri="{BB962C8B-B14F-4D97-AF65-F5344CB8AC3E}">
        <p14:creationId xmlns:p14="http://schemas.microsoft.com/office/powerpoint/2010/main" val="13721656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A2. </a:t>
            </a:r>
            <a:r>
              <a:rPr lang="en-US" dirty="0" err="1"/>
              <a:t>Kullback-Leibler</a:t>
            </a:r>
            <a:r>
              <a:rPr lang="en-US" dirty="0"/>
              <a:t> divergence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100" dirty="0"/>
                  <a:t>In information theory, entropy is the quantity that indicates uncertainty of a random variable. Exactly, given random variable </a:t>
                </a:r>
                <a:r>
                  <a:rPr lang="en-US" sz="2100" i="1" dirty="0"/>
                  <a:t>x</a:t>
                </a:r>
                <a:r>
                  <a:rPr lang="en-US" sz="2100" dirty="0"/>
                  <a:t> and its probability density function (PDF) </a:t>
                </a:r>
                <a:r>
                  <a:rPr lang="en-US" sz="2100" i="1" dirty="0"/>
                  <a:t>P</a:t>
                </a:r>
                <a:r>
                  <a:rPr lang="en-US" sz="2100" dirty="0"/>
                  <a:t>(</a:t>
                </a:r>
                <a:r>
                  <a:rPr lang="en-US" sz="2100" i="1" dirty="0"/>
                  <a:t>x</a:t>
                </a:r>
                <a:r>
                  <a:rPr lang="en-US" sz="2100" dirty="0"/>
                  <a:t>), entropy of </a:t>
                </a:r>
                <a:r>
                  <a:rPr lang="en-US" sz="2100" i="1" dirty="0"/>
                  <a:t>x</a:t>
                </a:r>
                <a:r>
                  <a:rPr lang="en-US" sz="2100" dirty="0"/>
                  <a:t> denoted </a:t>
                </a:r>
                <a:r>
                  <a:rPr lang="en-US" sz="2100" i="1" dirty="0"/>
                  <a:t>H</a:t>
                </a:r>
                <a:r>
                  <a:rPr lang="en-US" sz="2100" dirty="0"/>
                  <a:t>(</a:t>
                </a:r>
                <a:r>
                  <a:rPr lang="en-US" sz="2100" i="1" dirty="0"/>
                  <a:t>x</a:t>
                </a:r>
                <a:r>
                  <a:rPr lang="en-US" sz="2100" dirty="0"/>
                  <a:t>) is the metric which is minus expected value of natural logarithm of </a:t>
                </a:r>
                <a:r>
                  <a:rPr lang="en-US" sz="2100" i="1" dirty="0"/>
                  <a:t>x</a:t>
                </a:r>
                <a:r>
                  <a:rPr lang="en-US" sz="2100" dirty="0"/>
                  <a:t> given distribution </a:t>
                </a:r>
                <a:r>
                  <a:rPr lang="en-US" sz="2100" i="1" dirty="0"/>
                  <a:t>P</a:t>
                </a:r>
                <a:r>
                  <a:rPr lang="en-US" sz="2100" dirty="0"/>
                  <a:t>(</a:t>
                </a:r>
                <a:r>
                  <a:rPr lang="en-US" sz="2100" i="1" dirty="0"/>
                  <a:t>x</a:t>
                </a:r>
                <a:r>
                  <a:rPr lang="en-US" sz="2100" dirty="0"/>
                  <a:t>).</a:t>
                </a:r>
              </a:p>
              <a:p>
                <a:pPr marL="0" indent="0">
                  <a:buNone/>
                </a:pPr>
                <a14:m>
                  <m:oMathPara xmlns:m="http://schemas.openxmlformats.org/officeDocument/2006/math">
                    <m:oMathParaPr>
                      <m:jc m:val="centerGroup"/>
                    </m:oMathParaPr>
                    <m:oMath xmlns:m="http://schemas.openxmlformats.org/officeDocument/2006/math">
                      <m:r>
                        <a:rPr lang="en-US" sz="2100" i="1"/>
                        <m:t>𝐻</m:t>
                      </m:r>
                      <m:d>
                        <m:dPr>
                          <m:ctrlPr>
                            <a:rPr lang="en-US" sz="2100" i="1"/>
                          </m:ctrlPr>
                        </m:dPr>
                        <m:e>
                          <m:r>
                            <a:rPr lang="en-US" sz="2100" i="1"/>
                            <m:t>𝑥</m:t>
                          </m:r>
                        </m:e>
                      </m:d>
                      <m:r>
                        <a:rPr lang="en-US" sz="2100" i="1"/>
                        <m:t>=−</m:t>
                      </m:r>
                      <m:nary>
                        <m:naryPr>
                          <m:limLoc m:val="undOvr"/>
                          <m:supHide m:val="on"/>
                          <m:ctrlPr>
                            <a:rPr lang="en-US" sz="2100" i="1"/>
                          </m:ctrlPr>
                        </m:naryPr>
                        <m:sub>
                          <m:r>
                            <a:rPr lang="en-US" sz="2100" i="1"/>
                            <m:t>𝑥</m:t>
                          </m:r>
                        </m:sub>
                        <m:sup/>
                        <m:e>
                          <m:r>
                            <a:rPr lang="en-US" sz="2100" i="1"/>
                            <m:t>𝑃</m:t>
                          </m:r>
                          <m:d>
                            <m:dPr>
                              <m:ctrlPr>
                                <a:rPr lang="en-US" sz="2100" i="1"/>
                              </m:ctrlPr>
                            </m:dPr>
                            <m:e>
                              <m:r>
                                <a:rPr lang="en-US" sz="2100" i="1"/>
                                <m:t>𝑥</m:t>
                              </m:r>
                            </m:e>
                          </m:d>
                          <m:func>
                            <m:funcPr>
                              <m:ctrlPr>
                                <a:rPr lang="en-US" sz="2100" i="1"/>
                              </m:ctrlPr>
                            </m:funcPr>
                            <m:fName>
                              <m:r>
                                <m:rPr>
                                  <m:sty m:val="p"/>
                                </m:rPr>
                                <a:rPr lang="en-US" sz="2100"/>
                                <m:t>ln</m:t>
                              </m:r>
                            </m:fName>
                            <m:e>
                              <m:r>
                                <a:rPr lang="en-US" sz="2100" i="1"/>
                                <m:t>𝑃</m:t>
                              </m:r>
                              <m:d>
                                <m:dPr>
                                  <m:ctrlPr>
                                    <a:rPr lang="en-US" sz="2100" i="1"/>
                                  </m:ctrlPr>
                                </m:dPr>
                                <m:e>
                                  <m:r>
                                    <a:rPr lang="en-US" sz="2100" i="1"/>
                                    <m:t>𝑥</m:t>
                                  </m:r>
                                </m:e>
                              </m:d>
                            </m:e>
                          </m:func>
                          <m:r>
                            <a:rPr lang="en-US" sz="2100" i="1"/>
                            <m:t>𝑑𝑥</m:t>
                          </m:r>
                        </m:e>
                      </m:nary>
                    </m:oMath>
                  </m:oMathPara>
                </a14:m>
                <a:endParaRPr lang="en-US" sz="2100" dirty="0"/>
              </a:p>
              <a:p>
                <a:pPr marL="0" indent="0">
                  <a:buNone/>
                </a:pPr>
                <a:r>
                  <a:rPr lang="en-US" sz="2100" dirty="0"/>
                  <a:t>If random variable </a:t>
                </a:r>
                <a:r>
                  <a:rPr lang="en-US" sz="2100" i="1" dirty="0"/>
                  <a:t>x</a:t>
                </a:r>
                <a:r>
                  <a:rPr lang="en-US" sz="2100" dirty="0"/>
                  <a:t> is discrete, its entropy becomes simpler:</a:t>
                </a:r>
              </a:p>
              <a:p>
                <a:pPr marL="0" indent="0">
                  <a:buNone/>
                </a:pPr>
                <a14:m>
                  <m:oMathPara xmlns:m="http://schemas.openxmlformats.org/officeDocument/2006/math">
                    <m:oMathParaPr>
                      <m:jc m:val="centerGroup"/>
                    </m:oMathParaPr>
                    <m:oMath xmlns:m="http://schemas.openxmlformats.org/officeDocument/2006/math">
                      <m:r>
                        <a:rPr lang="en-US" sz="2100" i="1"/>
                        <m:t>𝐻</m:t>
                      </m:r>
                      <m:d>
                        <m:dPr>
                          <m:ctrlPr>
                            <a:rPr lang="en-US" sz="2100" i="1"/>
                          </m:ctrlPr>
                        </m:dPr>
                        <m:e>
                          <m:r>
                            <a:rPr lang="en-US" sz="2100" i="1"/>
                            <m:t>𝑥</m:t>
                          </m:r>
                        </m:e>
                      </m:d>
                      <m:r>
                        <a:rPr lang="en-US" sz="2100" i="1"/>
                        <m:t>=−</m:t>
                      </m:r>
                      <m:nary>
                        <m:naryPr>
                          <m:chr m:val="∑"/>
                          <m:limLoc m:val="undOvr"/>
                          <m:supHide m:val="on"/>
                          <m:ctrlPr>
                            <a:rPr lang="en-US" sz="2100" i="1"/>
                          </m:ctrlPr>
                        </m:naryPr>
                        <m:sub>
                          <m:r>
                            <a:rPr lang="en-US" sz="2100" i="1"/>
                            <m:t>𝑥</m:t>
                          </m:r>
                        </m:sub>
                        <m:sup/>
                        <m:e>
                          <m:r>
                            <a:rPr lang="en-US" sz="2100" i="1"/>
                            <m:t>𝑃</m:t>
                          </m:r>
                          <m:d>
                            <m:dPr>
                              <m:ctrlPr>
                                <a:rPr lang="en-US" sz="2100" i="1"/>
                              </m:ctrlPr>
                            </m:dPr>
                            <m:e>
                              <m:r>
                                <a:rPr lang="en-US" sz="2100" i="1"/>
                                <m:t>𝑥</m:t>
                              </m:r>
                            </m:e>
                          </m:d>
                          <m:func>
                            <m:funcPr>
                              <m:ctrlPr>
                                <a:rPr lang="en-US" sz="2100" i="1"/>
                              </m:ctrlPr>
                            </m:funcPr>
                            <m:fName>
                              <m:r>
                                <m:rPr>
                                  <m:sty m:val="p"/>
                                </m:rPr>
                                <a:rPr lang="en-US" sz="2100"/>
                                <m:t>ln</m:t>
                              </m:r>
                            </m:fName>
                            <m:e>
                              <m:r>
                                <a:rPr lang="en-US" sz="2100" i="1"/>
                                <m:t>𝑃</m:t>
                              </m:r>
                              <m:d>
                                <m:dPr>
                                  <m:ctrlPr>
                                    <a:rPr lang="en-US" sz="2100" i="1"/>
                                  </m:ctrlPr>
                                </m:dPr>
                                <m:e>
                                  <m:r>
                                    <a:rPr lang="en-US" sz="2100" i="1"/>
                                    <m:t>𝑥</m:t>
                                  </m:r>
                                </m:e>
                              </m:d>
                            </m:e>
                          </m:func>
                        </m:e>
                      </m:nary>
                    </m:oMath>
                  </m:oMathPara>
                </a14:m>
                <a:endParaRPr lang="en-US" sz="2100" dirty="0"/>
              </a:p>
              <a:p>
                <a:pPr marL="0" indent="0">
                  <a:buNone/>
                </a:pPr>
                <a:r>
                  <a:rPr lang="en-US" sz="2100" dirty="0"/>
                  <a:t>It is easy to recognize that entropy </a:t>
                </a:r>
                <a:r>
                  <a:rPr lang="en-US" sz="2100" i="1" dirty="0"/>
                  <a:t>H</a:t>
                </a:r>
                <a:r>
                  <a:rPr lang="en-US" sz="2100" dirty="0"/>
                  <a:t>(</a:t>
                </a:r>
                <a:r>
                  <a:rPr lang="en-US" sz="2100" i="1" dirty="0"/>
                  <a:t>x</a:t>
                </a:r>
                <a:r>
                  <a:rPr lang="en-US" sz="2100" dirty="0"/>
                  <a:t>) measures the level of uncertainty or the level of surprise for random variable </a:t>
                </a:r>
                <a:r>
                  <a:rPr lang="en-US" sz="2100" i="1" dirty="0"/>
                  <a:t>x</a:t>
                </a:r>
                <a:r>
                  <a:rPr lang="en-US" sz="2100" dirty="0"/>
                  <a:t> and such level is average level. As the opposite of probability, such uncertainty which measures the variation of random variable is also called information content, self-information, surprise, Shannon information, or information, in short:</a:t>
                </a:r>
              </a:p>
              <a:p>
                <a:pPr marL="0" indent="0">
                  <a:buNone/>
                </a:pPr>
                <a14:m>
                  <m:oMathPara xmlns:m="http://schemas.openxmlformats.org/officeDocument/2006/math">
                    <m:oMathParaPr>
                      <m:jc m:val="centerGroup"/>
                    </m:oMathParaPr>
                    <m:oMath xmlns:m="http://schemas.openxmlformats.org/officeDocument/2006/math">
                      <m:r>
                        <a:rPr lang="en-US" sz="2100" i="1"/>
                        <m:t>𝐼</m:t>
                      </m:r>
                      <m:d>
                        <m:dPr>
                          <m:ctrlPr>
                            <a:rPr lang="en-US" sz="2100" i="1"/>
                          </m:ctrlPr>
                        </m:dPr>
                        <m:e>
                          <m:r>
                            <a:rPr lang="en-US" sz="2100" i="1"/>
                            <m:t>𝑥</m:t>
                          </m:r>
                        </m:e>
                      </m:d>
                      <m:r>
                        <a:rPr lang="en-US" sz="2100" i="1"/>
                        <m:t>=</m:t>
                      </m:r>
                      <m:r>
                        <a:rPr lang="en-US" sz="2100" i="1"/>
                        <m:t>𝐼</m:t>
                      </m:r>
                      <m:d>
                        <m:dPr>
                          <m:ctrlPr>
                            <a:rPr lang="en-US" sz="2100" i="1"/>
                          </m:ctrlPr>
                        </m:dPr>
                        <m:e>
                          <m:r>
                            <a:rPr lang="en-US" sz="2100" i="1"/>
                            <m:t>𝑥</m:t>
                          </m:r>
                        </m:e>
                        <m:e>
                          <m:r>
                            <a:rPr lang="en-US" sz="2100" i="1"/>
                            <m:t>𝑃</m:t>
                          </m:r>
                          <m:d>
                            <m:dPr>
                              <m:ctrlPr>
                                <a:rPr lang="en-US" sz="2100" i="1"/>
                              </m:ctrlPr>
                            </m:dPr>
                            <m:e>
                              <m:r>
                                <a:rPr lang="en-US" sz="2100" i="1"/>
                                <m:t>𝑥</m:t>
                              </m:r>
                            </m:e>
                          </m:d>
                        </m:e>
                      </m:d>
                      <m:r>
                        <a:rPr lang="en-US" sz="2100" i="1"/>
                        <m:t>=−</m:t>
                      </m:r>
                      <m:func>
                        <m:funcPr>
                          <m:ctrlPr>
                            <a:rPr lang="en-US" sz="2100" i="1"/>
                          </m:ctrlPr>
                        </m:funcPr>
                        <m:fName>
                          <m:r>
                            <m:rPr>
                              <m:sty m:val="p"/>
                            </m:rPr>
                            <a:rPr lang="en-US" sz="2100"/>
                            <m:t>ln</m:t>
                          </m:r>
                        </m:fName>
                        <m:e>
                          <m:r>
                            <a:rPr lang="en-US" sz="2100" i="1"/>
                            <m:t>𝑃</m:t>
                          </m:r>
                          <m:d>
                            <m:dPr>
                              <m:ctrlPr>
                                <a:rPr lang="en-US" sz="2100" i="1"/>
                              </m:ctrlPr>
                            </m:dPr>
                            <m:e>
                              <m:r>
                                <a:rPr lang="en-US" sz="2100" i="1"/>
                                <m:t>𝑥</m:t>
                              </m:r>
                            </m:e>
                          </m:d>
                        </m:e>
                      </m:func>
                    </m:oMath>
                  </m:oMathPara>
                </a14:m>
                <a:endParaRPr lang="en-US" sz="2100" dirty="0" smtClean="0"/>
              </a:p>
              <a:p>
                <a:pPr marL="0" indent="0">
                  <a:buNone/>
                </a:pPr>
                <a:r>
                  <a:rPr lang="en-US" sz="2100" dirty="0"/>
                  <a:t>It is interesting that information of </a:t>
                </a:r>
                <a:r>
                  <a:rPr lang="en-US" sz="2100" i="1" dirty="0"/>
                  <a:t>x</a:t>
                </a:r>
                <a:r>
                  <a:rPr lang="en-US" sz="2100" dirty="0"/>
                  <a:t> is defined based on probability of </a:t>
                </a:r>
                <a:r>
                  <a:rPr lang="en-US" sz="2100" i="1" dirty="0"/>
                  <a:t>x</a:t>
                </a:r>
                <a:r>
                  <a:rPr lang="en-US" sz="2100" dirty="0"/>
                  <a:t> although it is opposite to the probability. The larger the information of </a:t>
                </a:r>
                <a:r>
                  <a:rPr lang="en-US" sz="2100" i="1" dirty="0"/>
                  <a:t>x</a:t>
                </a:r>
                <a:r>
                  <a:rPr lang="en-US" sz="2100" dirty="0"/>
                  <a:t> is, the more the uncertainty of </a:t>
                </a:r>
                <a:r>
                  <a:rPr lang="en-US" sz="2100" i="1" dirty="0"/>
                  <a:t>x</a:t>
                </a:r>
                <a:r>
                  <a:rPr lang="en-US" sz="2100" dirty="0"/>
                  <a:t> is, the less the probability of </a:t>
                </a:r>
                <a:r>
                  <a:rPr lang="en-US" sz="2100" i="1" dirty="0"/>
                  <a:t>x</a:t>
                </a:r>
                <a:r>
                  <a:rPr lang="en-US" sz="2100" dirty="0"/>
                  <a:t> is.</a:t>
                </a:r>
              </a:p>
              <a:p>
                <a:pPr marL="0" indent="0">
                  <a:buNone/>
                </a:pPr>
                <a:endParaRPr lang="en-US" sz="21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t="-707" r="-609" b="-34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133</a:t>
            </a:fld>
            <a:endParaRPr lang="en-US"/>
          </a:p>
        </p:txBody>
      </p:sp>
    </p:spTree>
    <p:extLst>
      <p:ext uri="{BB962C8B-B14F-4D97-AF65-F5344CB8AC3E}">
        <p14:creationId xmlns:p14="http://schemas.microsoft.com/office/powerpoint/2010/main" val="532174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A2. </a:t>
            </a:r>
            <a:r>
              <a:rPr lang="en-US" dirty="0" err="1"/>
              <a:t>Kullback-Leibler</a:t>
            </a:r>
            <a:r>
              <a:rPr lang="en-US" dirty="0"/>
              <a:t> divergence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1950" dirty="0" smtClean="0"/>
                  <a:t>Entropy </a:t>
                </a:r>
                <a:r>
                  <a:rPr lang="en-US" sz="1950" i="1" dirty="0"/>
                  <a:t>H</a:t>
                </a:r>
                <a:r>
                  <a:rPr lang="en-US" sz="1950" dirty="0"/>
                  <a:t>(</a:t>
                </a:r>
                <a:r>
                  <a:rPr lang="en-US" sz="1950" i="1" dirty="0"/>
                  <a:t>x</a:t>
                </a:r>
                <a:r>
                  <a:rPr lang="en-US" sz="1950" dirty="0"/>
                  <a:t>) is the expectation of information </a:t>
                </a:r>
                <a:r>
                  <a:rPr lang="en-US" sz="1950" i="1" dirty="0"/>
                  <a:t>I</a:t>
                </a:r>
                <a:r>
                  <a:rPr lang="en-US" sz="1950" dirty="0"/>
                  <a:t>(</a:t>
                </a:r>
                <a:r>
                  <a:rPr lang="en-US" sz="1950" i="1" dirty="0"/>
                  <a:t>x</a:t>
                </a:r>
                <a:r>
                  <a:rPr lang="en-US" sz="1950" dirty="0"/>
                  <a:t>) given distribution </a:t>
                </a:r>
                <a:r>
                  <a:rPr lang="en-US" sz="1950" i="1" dirty="0"/>
                  <a:t>P</a:t>
                </a:r>
                <a:r>
                  <a:rPr lang="en-US" sz="1950" dirty="0"/>
                  <a:t>(</a:t>
                </a:r>
                <a:r>
                  <a:rPr lang="en-US" sz="1950" i="1" dirty="0"/>
                  <a:t>x</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m:t>𝐻</m:t>
                      </m:r>
                      <m:d>
                        <m:dPr>
                          <m:ctrlPr>
                            <a:rPr lang="en-US" sz="1950" i="1"/>
                          </m:ctrlPr>
                        </m:dPr>
                        <m:e>
                          <m:r>
                            <a:rPr lang="en-US" sz="1950" i="1"/>
                            <m:t>𝑥</m:t>
                          </m:r>
                        </m:e>
                      </m:d>
                      <m:r>
                        <a:rPr lang="en-US" sz="1950" i="1"/>
                        <m:t>=</m:t>
                      </m:r>
                      <m:nary>
                        <m:naryPr>
                          <m:limLoc m:val="undOvr"/>
                          <m:supHide m:val="on"/>
                          <m:ctrlPr>
                            <a:rPr lang="en-US" sz="1950" i="1"/>
                          </m:ctrlPr>
                        </m:naryPr>
                        <m:sub>
                          <m:r>
                            <a:rPr lang="en-US" sz="1950" i="1"/>
                            <m:t>𝑥</m:t>
                          </m:r>
                        </m:sub>
                        <m:sup/>
                        <m:e>
                          <m:r>
                            <a:rPr lang="en-US" sz="1950" i="1"/>
                            <m:t>𝑃</m:t>
                          </m:r>
                          <m:d>
                            <m:dPr>
                              <m:ctrlPr>
                                <a:rPr lang="en-US" sz="1950" i="1"/>
                              </m:ctrlPr>
                            </m:dPr>
                            <m:e>
                              <m:r>
                                <a:rPr lang="en-US" sz="1950" i="1"/>
                                <m:t>𝑥</m:t>
                              </m:r>
                            </m:e>
                          </m:d>
                          <m:r>
                            <a:rPr lang="en-US" sz="1950" i="1"/>
                            <m:t>𝐼</m:t>
                          </m:r>
                          <m:d>
                            <m:dPr>
                              <m:ctrlPr>
                                <a:rPr lang="en-US" sz="1950" i="1"/>
                              </m:ctrlPr>
                            </m:dPr>
                            <m:e>
                              <m:r>
                                <a:rPr lang="en-US" sz="1950" i="1"/>
                                <m:t>𝑥</m:t>
                              </m:r>
                            </m:e>
                          </m:d>
                          <m:r>
                            <a:rPr lang="en-US" sz="1950" i="1"/>
                            <m:t>𝑑𝑥</m:t>
                          </m:r>
                        </m:e>
                      </m:nary>
                    </m:oMath>
                  </m:oMathPara>
                </a14:m>
                <a:endParaRPr lang="en-US" sz="1950" dirty="0"/>
              </a:p>
              <a:p>
                <a:pPr marL="0" indent="0">
                  <a:buNone/>
                </a:pPr>
                <a:r>
                  <a:rPr lang="en-US" sz="1950" dirty="0"/>
                  <a:t>In thermodynamics, entropy represents the level of chaos in movement of particles. </a:t>
                </a:r>
                <a:r>
                  <a:rPr lang="en-US" sz="1950" i="1" dirty="0" err="1"/>
                  <a:t>Kullback-Leibler</a:t>
                </a:r>
                <a:r>
                  <a:rPr lang="en-US" sz="1950" i="1" dirty="0"/>
                  <a:t> </a:t>
                </a:r>
                <a:r>
                  <a:rPr lang="en-US" sz="1950" dirty="0"/>
                  <a:t>(</a:t>
                </a:r>
                <a:r>
                  <a:rPr lang="en-US" sz="1950" i="1" dirty="0"/>
                  <a:t>KL</a:t>
                </a:r>
                <a:r>
                  <a:rPr lang="en-US" sz="1950" dirty="0"/>
                  <a:t>)</a:t>
                </a:r>
                <a:r>
                  <a:rPr lang="en-US" sz="1950" i="1" dirty="0"/>
                  <a:t> divergence</a:t>
                </a:r>
                <a:r>
                  <a:rPr lang="en-US" sz="1950" dirty="0"/>
                  <a:t> which is defined based on concept of entropy measures the difference of two distributions. For instance, given distributions </a:t>
                </a:r>
                <a:r>
                  <a:rPr lang="en-US" sz="1950" i="1" dirty="0"/>
                  <a:t>P</a:t>
                </a:r>
                <a:r>
                  <a:rPr lang="en-US" sz="1950" dirty="0"/>
                  <a:t>(</a:t>
                </a:r>
                <a:r>
                  <a:rPr lang="en-US" sz="1950" i="1" dirty="0"/>
                  <a:t>x</a:t>
                </a:r>
                <a:r>
                  <a:rPr lang="en-US" sz="1950" dirty="0"/>
                  <a:t>) and </a:t>
                </a:r>
                <a:r>
                  <a:rPr lang="en-US" sz="1950" i="1" dirty="0"/>
                  <a:t>Q</a:t>
                </a:r>
                <a:r>
                  <a:rPr lang="en-US" sz="1950" dirty="0"/>
                  <a:t>(</a:t>
                </a:r>
                <a:r>
                  <a:rPr lang="en-US" sz="1950" i="1" dirty="0"/>
                  <a:t>x</a:t>
                </a:r>
                <a:r>
                  <a:rPr lang="en-US" sz="1950" dirty="0"/>
                  <a:t>), </a:t>
                </a:r>
                <a:r>
                  <a:rPr lang="en-US" sz="1950" dirty="0" err="1"/>
                  <a:t>Kullback-Leibler</a:t>
                </a:r>
                <a:r>
                  <a:rPr lang="en-US" sz="1950" dirty="0"/>
                  <a:t> divergence of </a:t>
                </a:r>
                <a:r>
                  <a:rPr lang="en-US" sz="1950" i="1" dirty="0"/>
                  <a:t>P</a:t>
                </a:r>
                <a:r>
                  <a:rPr lang="en-US" sz="1950" dirty="0"/>
                  <a:t>(</a:t>
                </a:r>
                <a:r>
                  <a:rPr lang="en-US" sz="1950" i="1" dirty="0"/>
                  <a:t>x</a:t>
                </a:r>
                <a:r>
                  <a:rPr lang="en-US" sz="1950" dirty="0"/>
                  <a:t>) given </a:t>
                </a:r>
                <a:r>
                  <a:rPr lang="en-US" sz="1950" i="1" dirty="0"/>
                  <a:t>Q</a:t>
                </a:r>
                <a:r>
                  <a:rPr lang="en-US" sz="1950" dirty="0"/>
                  <a:t>(</a:t>
                </a:r>
                <a:r>
                  <a:rPr lang="en-US" sz="1950" i="1" dirty="0"/>
                  <a:t>x</a:t>
                </a:r>
                <a:r>
                  <a:rPr lang="en-US" sz="1950" dirty="0"/>
                  <a:t>) denoted D</a:t>
                </a:r>
                <a:r>
                  <a:rPr lang="en-US" sz="1950" baseline="-25000" dirty="0"/>
                  <a:t>KL</a:t>
                </a:r>
                <a:r>
                  <a:rPr lang="en-US" sz="1950" dirty="0"/>
                  <a:t>(</a:t>
                </a:r>
                <a:r>
                  <a:rPr lang="en-US" sz="1950" i="1" dirty="0"/>
                  <a:t>P</a:t>
                </a:r>
                <a:r>
                  <a:rPr lang="en-US" sz="1950" dirty="0"/>
                  <a:t>(</a:t>
                </a:r>
                <a:r>
                  <a:rPr lang="en-US" sz="1950" i="1" dirty="0"/>
                  <a:t>x</a:t>
                </a:r>
                <a:r>
                  <a:rPr lang="en-US" sz="1950" dirty="0"/>
                  <a:t>) | </a:t>
                </a:r>
                <a:r>
                  <a:rPr lang="en-US" sz="1950" i="1" dirty="0"/>
                  <a:t>Q</a:t>
                </a:r>
                <a:r>
                  <a:rPr lang="en-US" sz="1950" dirty="0"/>
                  <a:t>(</a:t>
                </a:r>
                <a:r>
                  <a:rPr lang="en-US" sz="1950" i="1" dirty="0"/>
                  <a:t>x</a:t>
                </a:r>
                <a:r>
                  <a:rPr lang="en-US" sz="1950" dirty="0"/>
                  <a:t>)) measures how much the distribution </a:t>
                </a:r>
                <a:r>
                  <a:rPr lang="en-US" sz="1950" i="1" dirty="0"/>
                  <a:t>P</a:t>
                </a:r>
                <a:r>
                  <a:rPr lang="en-US" sz="1950" dirty="0"/>
                  <a:t>(</a:t>
                </a:r>
                <a:r>
                  <a:rPr lang="en-US" sz="1950" i="1" dirty="0"/>
                  <a:t>x</a:t>
                </a:r>
                <a:r>
                  <a:rPr lang="en-US" sz="1950" dirty="0"/>
                  <a:t>) is different from the distribution </a:t>
                </a:r>
                <a:r>
                  <a:rPr lang="en-US" sz="1950" i="1" dirty="0"/>
                  <a:t>Q</a:t>
                </a:r>
                <a:r>
                  <a:rPr lang="en-US" sz="1950" dirty="0"/>
                  <a:t>(</a:t>
                </a:r>
                <a:r>
                  <a:rPr lang="en-US" sz="1950" i="1" dirty="0"/>
                  <a:t>x</a:t>
                </a:r>
                <a:r>
                  <a:rPr lang="en-US" sz="1950" dirty="0"/>
                  <a:t>) (Wikipedia, </a:t>
                </a:r>
                <a:r>
                  <a:rPr lang="en-US" sz="1950" dirty="0" err="1"/>
                  <a:t>Kullback-Leibler</a:t>
                </a:r>
                <a:r>
                  <a:rPr lang="en-US" sz="1950" dirty="0"/>
                  <a:t> divergence, 2004</a:t>
                </a:r>
                <a:r>
                  <a:rPr lang="en-US" sz="1950"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US" sz="1950" i="1"/>
                          </m:ctrlPr>
                        </m:sSubPr>
                        <m:e>
                          <m:r>
                            <m:rPr>
                              <m:sty m:val="p"/>
                            </m:rPr>
                            <a:rPr lang="en-US" sz="1950"/>
                            <m:t>D</m:t>
                          </m:r>
                        </m:e>
                        <m:sub>
                          <m:r>
                            <m:rPr>
                              <m:sty m:val="p"/>
                            </m:rPr>
                            <a:rPr lang="en-US" sz="1950"/>
                            <m:t>KL</m:t>
                          </m:r>
                        </m:sub>
                      </m:sSub>
                      <m:d>
                        <m:dPr>
                          <m:ctrlPr>
                            <a:rPr lang="en-US" sz="1950" i="1"/>
                          </m:ctrlPr>
                        </m:dPr>
                        <m:e>
                          <m:r>
                            <a:rPr lang="en-US" sz="1950" i="1"/>
                            <m:t>𝑃</m:t>
                          </m:r>
                          <m:d>
                            <m:dPr>
                              <m:ctrlPr>
                                <a:rPr lang="en-US" sz="1950" i="1"/>
                              </m:ctrlPr>
                            </m:dPr>
                            <m:e>
                              <m:r>
                                <a:rPr lang="en-US" sz="1950" i="1"/>
                                <m:t>𝑥</m:t>
                              </m:r>
                            </m:e>
                          </m:d>
                          <m:d>
                            <m:dPr>
                              <m:begChr m:val="‖"/>
                              <m:endChr m:val=""/>
                              <m:ctrlPr>
                                <a:rPr lang="en-US" sz="1950" i="1"/>
                              </m:ctrlPr>
                            </m:dPr>
                            <m:e>
                              <m:r>
                                <a:rPr lang="en-US" sz="1950" i="1"/>
                                <m:t>𝑄</m:t>
                              </m:r>
                              <m:d>
                                <m:dPr>
                                  <m:ctrlPr>
                                    <a:rPr lang="en-US" sz="1950" i="1"/>
                                  </m:ctrlPr>
                                </m:dPr>
                                <m:e>
                                  <m:r>
                                    <a:rPr lang="en-US" sz="1950" i="1"/>
                                    <m:t>𝑥</m:t>
                                  </m:r>
                                </m:e>
                              </m:d>
                            </m:e>
                          </m:d>
                        </m:e>
                      </m:d>
                      <m:r>
                        <a:rPr lang="en-US" sz="1950" i="1"/>
                        <m:t>=</m:t>
                      </m:r>
                      <m:nary>
                        <m:naryPr>
                          <m:limLoc m:val="undOvr"/>
                          <m:supHide m:val="on"/>
                          <m:ctrlPr>
                            <a:rPr lang="en-US" sz="1950" i="1"/>
                          </m:ctrlPr>
                        </m:naryPr>
                        <m:sub>
                          <m:r>
                            <a:rPr lang="en-US" sz="1950" i="1"/>
                            <m:t>𝑥</m:t>
                          </m:r>
                        </m:sub>
                        <m:sup/>
                        <m:e>
                          <m:r>
                            <a:rPr lang="en-US" sz="1950" i="1"/>
                            <m:t>𝑃</m:t>
                          </m:r>
                          <m:d>
                            <m:dPr>
                              <m:ctrlPr>
                                <a:rPr lang="en-US" sz="1950" i="1"/>
                              </m:ctrlPr>
                            </m:dPr>
                            <m:e>
                              <m:r>
                                <a:rPr lang="en-US" sz="1950" i="1"/>
                                <m:t>𝑥</m:t>
                              </m:r>
                            </m:e>
                          </m:d>
                          <m:func>
                            <m:funcPr>
                              <m:ctrlPr>
                                <a:rPr lang="en-US" sz="1950" i="1"/>
                              </m:ctrlPr>
                            </m:funcPr>
                            <m:fName>
                              <m:r>
                                <m:rPr>
                                  <m:sty m:val="p"/>
                                </m:rPr>
                                <a:rPr lang="en-US" sz="1950"/>
                                <m:t>ln</m:t>
                              </m:r>
                            </m:fName>
                            <m:e>
                              <m:f>
                                <m:fPr>
                                  <m:ctrlPr>
                                    <a:rPr lang="en-US" sz="1950" i="1"/>
                                  </m:ctrlPr>
                                </m:fPr>
                                <m:num>
                                  <m:r>
                                    <a:rPr lang="en-US" sz="1950" i="1"/>
                                    <m:t>𝑃</m:t>
                                  </m:r>
                                  <m:d>
                                    <m:dPr>
                                      <m:ctrlPr>
                                        <a:rPr lang="en-US" sz="1950" i="1"/>
                                      </m:ctrlPr>
                                    </m:dPr>
                                    <m:e>
                                      <m:r>
                                        <a:rPr lang="en-US" sz="1950" i="1"/>
                                        <m:t>𝑥</m:t>
                                      </m:r>
                                    </m:e>
                                  </m:d>
                                </m:num>
                                <m:den>
                                  <m:r>
                                    <a:rPr lang="en-US" sz="1950" i="1"/>
                                    <m:t>𝑄</m:t>
                                  </m:r>
                                  <m:d>
                                    <m:dPr>
                                      <m:ctrlPr>
                                        <a:rPr lang="en-US" sz="1950" i="1"/>
                                      </m:ctrlPr>
                                    </m:dPr>
                                    <m:e>
                                      <m:r>
                                        <a:rPr lang="en-US" sz="1950" i="1"/>
                                        <m:t>𝑥</m:t>
                                      </m:r>
                                    </m:e>
                                  </m:d>
                                </m:den>
                              </m:f>
                            </m:e>
                          </m:func>
                          <m:r>
                            <a:rPr lang="en-US" sz="1950" i="1"/>
                            <m:t>𝑑𝑥</m:t>
                          </m:r>
                        </m:e>
                      </m:nary>
                    </m:oMath>
                  </m:oMathPara>
                </a14:m>
                <a:endParaRPr lang="en-US" sz="1950" dirty="0" smtClean="0"/>
              </a:p>
              <a:p>
                <a:pPr marL="0" indent="0">
                  <a:buNone/>
                </a:pPr>
                <a:r>
                  <a:rPr lang="en-US" sz="1950" dirty="0"/>
                  <a:t>For convenience, we denote</a:t>
                </a:r>
                <a:r>
                  <a:rPr lang="en-US" sz="1950" dirty="0" smtClean="0"/>
                  <a:t>:</a:t>
                </a:r>
              </a:p>
              <a:p>
                <a:pPr marL="0" indent="0">
                  <a:buNone/>
                </a:pPr>
                <a14:m>
                  <m:oMathPara xmlns:m="http://schemas.openxmlformats.org/officeDocument/2006/math">
                    <m:oMathParaPr>
                      <m:jc m:val="right"/>
                    </m:oMathParaPr>
                    <m:oMath xmlns:m="http://schemas.openxmlformats.org/officeDocument/2006/math">
                      <m:r>
                        <m:rPr>
                          <m:sty m:val="p"/>
                        </m:rPr>
                        <a:rPr lang="en-US" sz="1950"/>
                        <m:t>KL</m:t>
                      </m:r>
                      <m:d>
                        <m:dPr>
                          <m:ctrlPr>
                            <a:rPr lang="en-US" sz="1950" i="1"/>
                          </m:ctrlPr>
                        </m:dPr>
                        <m:e>
                          <m:r>
                            <a:rPr lang="en-US" sz="1950" i="1"/>
                            <m:t>𝑃</m:t>
                          </m:r>
                          <m:d>
                            <m:dPr>
                              <m:ctrlPr>
                                <a:rPr lang="en-US" sz="1950" i="1"/>
                              </m:ctrlPr>
                            </m:dPr>
                            <m:e>
                              <m:r>
                                <a:rPr lang="en-US" sz="1950" i="1"/>
                                <m:t>𝑥</m:t>
                              </m:r>
                            </m:e>
                          </m:d>
                        </m:e>
                        <m:e>
                          <m:r>
                            <a:rPr lang="en-US" sz="1950" i="1"/>
                            <m:t>𝑄</m:t>
                          </m:r>
                          <m:d>
                            <m:dPr>
                              <m:ctrlPr>
                                <a:rPr lang="en-US" sz="1950" i="1"/>
                              </m:ctrlPr>
                            </m:dPr>
                            <m:e>
                              <m:r>
                                <a:rPr lang="en-US" sz="1950" i="1"/>
                                <m:t>𝑥</m:t>
                              </m:r>
                            </m:e>
                          </m:d>
                        </m:e>
                      </m:d>
                      <m:r>
                        <a:rPr lang="en-US" sz="1950" i="1"/>
                        <m:t>=</m:t>
                      </m:r>
                      <m:nary>
                        <m:naryPr>
                          <m:limLoc m:val="undOvr"/>
                          <m:supHide m:val="on"/>
                          <m:ctrlPr>
                            <a:rPr lang="en-US" sz="1950" i="1"/>
                          </m:ctrlPr>
                        </m:naryPr>
                        <m:sub>
                          <m:r>
                            <a:rPr lang="en-US" sz="1950" i="1"/>
                            <m:t>𝑥</m:t>
                          </m:r>
                        </m:sub>
                        <m:sup/>
                        <m:e>
                          <m:r>
                            <a:rPr lang="en-US" sz="1950" i="1"/>
                            <m:t>𝑃</m:t>
                          </m:r>
                          <m:d>
                            <m:dPr>
                              <m:ctrlPr>
                                <a:rPr lang="en-US" sz="1950" i="1"/>
                              </m:ctrlPr>
                            </m:dPr>
                            <m:e>
                              <m:r>
                                <a:rPr lang="en-US" sz="1950" i="1"/>
                                <m:t>𝑥</m:t>
                              </m:r>
                            </m:e>
                          </m:d>
                          <m:func>
                            <m:funcPr>
                              <m:ctrlPr>
                                <a:rPr lang="en-US" sz="1950" i="1"/>
                              </m:ctrlPr>
                            </m:funcPr>
                            <m:fName>
                              <m:r>
                                <m:rPr>
                                  <m:sty m:val="p"/>
                                </m:rPr>
                                <a:rPr lang="en-US" sz="1950"/>
                                <m:t>ln</m:t>
                              </m:r>
                            </m:fName>
                            <m:e>
                              <m:f>
                                <m:fPr>
                                  <m:ctrlPr>
                                    <a:rPr lang="en-US" sz="1950" i="1"/>
                                  </m:ctrlPr>
                                </m:fPr>
                                <m:num>
                                  <m:r>
                                    <a:rPr lang="en-US" sz="1950" i="1"/>
                                    <m:t>𝑃</m:t>
                                  </m:r>
                                  <m:d>
                                    <m:dPr>
                                      <m:ctrlPr>
                                        <a:rPr lang="en-US" sz="1950" i="1"/>
                                      </m:ctrlPr>
                                    </m:dPr>
                                    <m:e>
                                      <m:r>
                                        <a:rPr lang="en-US" sz="1950" i="1"/>
                                        <m:t>𝑥</m:t>
                                      </m:r>
                                    </m:e>
                                  </m:d>
                                </m:num>
                                <m:den>
                                  <m:r>
                                    <a:rPr lang="en-US" sz="1950" i="1"/>
                                    <m:t>𝑄</m:t>
                                  </m:r>
                                  <m:d>
                                    <m:dPr>
                                      <m:ctrlPr>
                                        <a:rPr lang="en-US" sz="1950" i="1"/>
                                      </m:ctrlPr>
                                    </m:dPr>
                                    <m:e>
                                      <m:r>
                                        <a:rPr lang="en-US" sz="1950" i="1"/>
                                        <m:t>𝑥</m:t>
                                      </m:r>
                                    </m:e>
                                  </m:d>
                                </m:den>
                              </m:f>
                            </m:e>
                          </m:func>
                          <m:r>
                            <a:rPr lang="en-US" sz="1950" i="1"/>
                            <m:t>𝑑𝑥</m:t>
                          </m:r>
                        </m:e>
                      </m:nary>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𝐴</m:t>
                          </m:r>
                          <m:r>
                            <a:rPr lang="en-US" sz="1950" b="0" i="1" smtClean="0">
                              <a:latin typeface="Cambria Math" panose="02040503050406030204" pitchFamily="18" charset="0"/>
                            </a:rPr>
                            <m:t>2.1</m:t>
                          </m:r>
                        </m:e>
                      </m:d>
                    </m:oMath>
                  </m:oMathPara>
                </a14:m>
                <a:endParaRPr lang="en-US" sz="1950" dirty="0" smtClean="0"/>
              </a:p>
              <a:p>
                <a:pPr marL="0" indent="0">
                  <a:buNone/>
                </a:pPr>
                <a:r>
                  <a:rPr lang="en-US" sz="1950" dirty="0"/>
                  <a:t>The larger the KL divergence KL(</a:t>
                </a:r>
                <a:r>
                  <a:rPr lang="en-US" sz="1950" i="1" dirty="0"/>
                  <a:t>P</a:t>
                </a:r>
                <a:r>
                  <a:rPr lang="en-US" sz="1950" dirty="0"/>
                  <a:t>(</a:t>
                </a:r>
                <a:r>
                  <a:rPr lang="en-US" sz="1950" i="1" dirty="0"/>
                  <a:t>x</a:t>
                </a:r>
                <a:r>
                  <a:rPr lang="en-US" sz="1950" dirty="0"/>
                  <a:t>) | </a:t>
                </a:r>
                <a:r>
                  <a:rPr lang="en-US" sz="1950" i="1" dirty="0"/>
                  <a:t>Q</a:t>
                </a:r>
                <a:r>
                  <a:rPr lang="en-US" sz="1950" dirty="0"/>
                  <a:t>(</a:t>
                </a:r>
                <a:r>
                  <a:rPr lang="en-US" sz="1950" i="1" dirty="0"/>
                  <a:t>x</a:t>
                </a:r>
                <a:r>
                  <a:rPr lang="en-US" sz="1950" dirty="0"/>
                  <a:t>)) is, the more different focused distribution </a:t>
                </a:r>
                <a:r>
                  <a:rPr lang="en-US" sz="1950" i="1" dirty="0"/>
                  <a:t>P</a:t>
                </a:r>
                <a:r>
                  <a:rPr lang="en-US" sz="1950" dirty="0"/>
                  <a:t>(</a:t>
                </a:r>
                <a:r>
                  <a:rPr lang="en-US" sz="1950" i="1" dirty="0"/>
                  <a:t>x</a:t>
                </a:r>
                <a:r>
                  <a:rPr lang="en-US" sz="1950" dirty="0"/>
                  <a:t>) is from distribution </a:t>
                </a:r>
                <a:r>
                  <a:rPr lang="en-US" sz="1950" i="1" dirty="0"/>
                  <a:t>Q</a:t>
                </a:r>
                <a:r>
                  <a:rPr lang="en-US" sz="1950" dirty="0"/>
                  <a:t>(</a:t>
                </a:r>
                <a:r>
                  <a:rPr lang="en-US" sz="1950" i="1" dirty="0"/>
                  <a:t>x</a:t>
                </a:r>
                <a:r>
                  <a:rPr lang="en-US" sz="1950" dirty="0"/>
                  <a:t>). However, such difference does not represent distance metric between </a:t>
                </a:r>
                <a:r>
                  <a:rPr lang="en-US" sz="1950" i="1" dirty="0"/>
                  <a:t>P</a:t>
                </a:r>
                <a:r>
                  <a:rPr lang="en-US" sz="1950" dirty="0"/>
                  <a:t>(</a:t>
                </a:r>
                <a:r>
                  <a:rPr lang="en-US" sz="1950" i="1" dirty="0"/>
                  <a:t>x</a:t>
                </a:r>
                <a:r>
                  <a:rPr lang="en-US" sz="1950" dirty="0"/>
                  <a:t>) and </a:t>
                </a:r>
                <a:r>
                  <a:rPr lang="en-US" sz="1950" i="1" dirty="0"/>
                  <a:t>Q</a:t>
                </a:r>
                <a:r>
                  <a:rPr lang="en-US" sz="1950" dirty="0"/>
                  <a:t>(</a:t>
                </a:r>
                <a:r>
                  <a:rPr lang="en-US" sz="1950" i="1" dirty="0"/>
                  <a:t>x</a:t>
                </a:r>
                <a:r>
                  <a:rPr lang="en-US" sz="1950" dirty="0"/>
                  <a:t>) because KL divergence is not symmetric:</a:t>
                </a:r>
              </a:p>
              <a:p>
                <a:pPr marL="0" indent="0">
                  <a:buNone/>
                </a:pPr>
                <a14:m>
                  <m:oMathPara xmlns:m="http://schemas.openxmlformats.org/officeDocument/2006/math">
                    <m:oMathParaPr>
                      <m:jc m:val="centerGroup"/>
                    </m:oMathParaPr>
                    <m:oMath xmlns:m="http://schemas.openxmlformats.org/officeDocument/2006/math">
                      <m:r>
                        <m:rPr>
                          <m:sty m:val="p"/>
                        </m:rPr>
                        <a:rPr lang="en-US" sz="1950"/>
                        <m:t>KL</m:t>
                      </m:r>
                      <m:d>
                        <m:dPr>
                          <m:ctrlPr>
                            <a:rPr lang="en-US" sz="1950" i="1"/>
                          </m:ctrlPr>
                        </m:dPr>
                        <m:e>
                          <m:r>
                            <a:rPr lang="en-US" sz="1950" i="1"/>
                            <m:t>𝑃</m:t>
                          </m:r>
                          <m:d>
                            <m:dPr>
                              <m:ctrlPr>
                                <a:rPr lang="en-US" sz="1950" i="1"/>
                              </m:ctrlPr>
                            </m:dPr>
                            <m:e>
                              <m:r>
                                <a:rPr lang="en-US" sz="1950" i="1"/>
                                <m:t>𝑥</m:t>
                              </m:r>
                            </m:e>
                          </m:d>
                        </m:e>
                        <m:e>
                          <m:r>
                            <a:rPr lang="en-US" sz="1950" i="1"/>
                            <m:t>𝑄</m:t>
                          </m:r>
                          <m:d>
                            <m:dPr>
                              <m:ctrlPr>
                                <a:rPr lang="en-US" sz="1950" i="1"/>
                              </m:ctrlPr>
                            </m:dPr>
                            <m:e>
                              <m:r>
                                <a:rPr lang="en-US" sz="1950" i="1"/>
                                <m:t>𝑥</m:t>
                              </m:r>
                            </m:e>
                          </m:d>
                        </m:e>
                      </m:d>
                      <m:r>
                        <a:rPr lang="en-US" sz="1950" i="1"/>
                        <m:t>≠</m:t>
                      </m:r>
                      <m:r>
                        <m:rPr>
                          <m:sty m:val="p"/>
                        </m:rPr>
                        <a:rPr lang="en-US" sz="1950"/>
                        <m:t>KL</m:t>
                      </m:r>
                      <m:d>
                        <m:dPr>
                          <m:ctrlPr>
                            <a:rPr lang="en-US" sz="1950" i="1"/>
                          </m:ctrlPr>
                        </m:dPr>
                        <m:e>
                          <m:r>
                            <a:rPr lang="en-US" sz="1950" i="1"/>
                            <m:t>𝑄</m:t>
                          </m:r>
                          <m:d>
                            <m:dPr>
                              <m:ctrlPr>
                                <a:rPr lang="en-US" sz="1950" i="1"/>
                              </m:ctrlPr>
                            </m:dPr>
                            <m:e>
                              <m:r>
                                <a:rPr lang="en-US" sz="1950" i="1"/>
                                <m:t>𝑥</m:t>
                              </m:r>
                            </m:e>
                          </m:d>
                        </m:e>
                        <m:e>
                          <m:r>
                            <a:rPr lang="en-US" sz="1950" i="1"/>
                            <m:t>𝑃</m:t>
                          </m:r>
                          <m:d>
                            <m:dPr>
                              <m:ctrlPr>
                                <a:rPr lang="en-US" sz="1950" i="1"/>
                              </m:ctrlPr>
                            </m:dPr>
                            <m:e>
                              <m:r>
                                <a:rPr lang="en-US" sz="1950" i="1"/>
                                <m:t>𝑥</m:t>
                              </m:r>
                            </m:e>
                          </m:d>
                        </m:e>
                      </m:d>
                    </m:oMath>
                  </m:oMathPara>
                </a14:m>
                <a:endParaRPr lang="en-US" sz="1950" dirty="0"/>
              </a:p>
              <a:p>
                <a:pPr marL="0" indent="0">
                  <a:buNone/>
                </a:pPr>
                <a:endParaRPr lang="en-US" sz="195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b="-53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134</a:t>
            </a:fld>
            <a:endParaRPr lang="en-US"/>
          </a:p>
        </p:txBody>
      </p:sp>
    </p:spTree>
    <p:extLst>
      <p:ext uri="{BB962C8B-B14F-4D97-AF65-F5344CB8AC3E}">
        <p14:creationId xmlns:p14="http://schemas.microsoft.com/office/powerpoint/2010/main" val="2469588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A2. </a:t>
            </a:r>
            <a:r>
              <a:rPr lang="en-US" dirty="0" err="1"/>
              <a:t>Kullback-Leibler</a:t>
            </a:r>
            <a:r>
              <a:rPr lang="en-US" dirty="0"/>
              <a:t> divergence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000" dirty="0"/>
                  <a:t>KL divergence does not satisfy triangle inequality too (Wikipedia, </a:t>
                </a:r>
                <a:r>
                  <a:rPr lang="en-US" sz="2000" dirty="0" err="1"/>
                  <a:t>Kullback-Leibler</a:t>
                </a:r>
                <a:r>
                  <a:rPr lang="en-US" sz="2000" dirty="0"/>
                  <a:t> divergence, 2004). KL divergence is expended:</a:t>
                </a:r>
              </a:p>
              <a:p>
                <a:pPr marL="0" indent="0">
                  <a:buNone/>
                </a:pPr>
                <a14:m>
                  <m:oMathPara xmlns:m="http://schemas.openxmlformats.org/officeDocument/2006/math">
                    <m:oMathParaPr>
                      <m:jc m:val="centerGroup"/>
                    </m:oMathParaPr>
                    <m:oMath xmlns:m="http://schemas.openxmlformats.org/officeDocument/2006/math">
                      <m:r>
                        <m:rPr>
                          <m:sty m:val="p"/>
                        </m:rPr>
                        <a:rPr lang="en-US" sz="2000"/>
                        <m:t>KL</m:t>
                      </m:r>
                      <m:d>
                        <m:dPr>
                          <m:ctrlPr>
                            <a:rPr lang="en-US" sz="2000" i="1"/>
                          </m:ctrlPr>
                        </m:dPr>
                        <m:e>
                          <m:r>
                            <a:rPr lang="en-US" sz="2000" i="1"/>
                            <m:t>𝑃</m:t>
                          </m:r>
                          <m:d>
                            <m:dPr>
                              <m:ctrlPr>
                                <a:rPr lang="en-US" sz="2000" i="1"/>
                              </m:ctrlPr>
                            </m:dPr>
                            <m:e>
                              <m:r>
                                <a:rPr lang="en-US" sz="2000" i="1"/>
                                <m:t>𝑥</m:t>
                              </m:r>
                            </m:e>
                          </m:d>
                        </m:e>
                        <m:e>
                          <m:r>
                            <a:rPr lang="en-US" sz="2000" i="1"/>
                            <m:t>𝑄</m:t>
                          </m:r>
                          <m:d>
                            <m:dPr>
                              <m:ctrlPr>
                                <a:rPr lang="en-US" sz="2000" i="1"/>
                              </m:ctrlPr>
                            </m:dPr>
                            <m:e>
                              <m:r>
                                <a:rPr lang="en-US" sz="2000" i="1"/>
                                <m:t>𝑥</m:t>
                              </m:r>
                            </m:e>
                          </m:d>
                        </m:e>
                      </m:d>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func>
                            <m:funcPr>
                              <m:ctrlPr>
                                <a:rPr lang="en-US" sz="2000" i="1"/>
                              </m:ctrlPr>
                            </m:funcPr>
                            <m:fName>
                              <m:r>
                                <m:rPr>
                                  <m:sty m:val="p"/>
                                </m:rPr>
                                <a:rPr lang="en-US" sz="2000"/>
                                <m:t>ln</m:t>
                              </m:r>
                            </m:fName>
                            <m:e>
                              <m:f>
                                <m:fPr>
                                  <m:ctrlPr>
                                    <a:rPr lang="en-US" sz="2000" i="1"/>
                                  </m:ctrlPr>
                                </m:fPr>
                                <m:num>
                                  <m:r>
                                    <a:rPr lang="en-US" sz="2000" i="1"/>
                                    <m:t>𝑃</m:t>
                                  </m:r>
                                  <m:d>
                                    <m:dPr>
                                      <m:ctrlPr>
                                        <a:rPr lang="en-US" sz="2000" i="1"/>
                                      </m:ctrlPr>
                                    </m:dPr>
                                    <m:e>
                                      <m:r>
                                        <a:rPr lang="en-US" sz="2000" i="1"/>
                                        <m:t>𝑥</m:t>
                                      </m:r>
                                    </m:e>
                                  </m:d>
                                </m:num>
                                <m:den>
                                  <m:r>
                                    <a:rPr lang="en-US" sz="2000" i="1"/>
                                    <m:t>𝑄</m:t>
                                  </m:r>
                                  <m:d>
                                    <m:dPr>
                                      <m:ctrlPr>
                                        <a:rPr lang="en-US" sz="2000" i="1"/>
                                      </m:ctrlPr>
                                    </m:dPr>
                                    <m:e>
                                      <m:r>
                                        <a:rPr lang="en-US" sz="2000" i="1"/>
                                        <m:t>𝑥</m:t>
                                      </m:r>
                                    </m:e>
                                  </m:d>
                                </m:den>
                              </m:f>
                            </m:e>
                          </m:func>
                          <m:r>
                            <a:rPr lang="en-US" sz="2000" i="1"/>
                            <m:t>𝑑𝑥</m:t>
                          </m:r>
                        </m:e>
                      </m:nary>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func>
                            <m:funcPr>
                              <m:ctrlPr>
                                <a:rPr lang="en-US" sz="2000" i="1"/>
                              </m:ctrlPr>
                            </m:funcPr>
                            <m:fName>
                              <m:r>
                                <m:rPr>
                                  <m:sty m:val="p"/>
                                </m:rPr>
                                <a:rPr lang="en-US" sz="2000"/>
                                <m:t>ln</m:t>
                              </m:r>
                            </m:fName>
                            <m:e>
                              <m:r>
                                <a:rPr lang="en-US" sz="2000" i="1"/>
                                <m:t>𝑃</m:t>
                              </m:r>
                              <m:d>
                                <m:dPr>
                                  <m:ctrlPr>
                                    <a:rPr lang="en-US" sz="2000" i="1"/>
                                  </m:ctrlPr>
                                </m:dPr>
                                <m:e>
                                  <m:r>
                                    <a:rPr lang="en-US" sz="2000" i="1"/>
                                    <m:t>𝑥</m:t>
                                  </m:r>
                                </m:e>
                              </m:d>
                            </m:e>
                          </m:func>
                          <m:r>
                            <a:rPr lang="en-US" sz="2000" i="1"/>
                            <m:t>𝑑𝑥</m:t>
                          </m:r>
                        </m:e>
                      </m:nary>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func>
                            <m:funcPr>
                              <m:ctrlPr>
                                <a:rPr lang="en-US" sz="2000" i="1"/>
                              </m:ctrlPr>
                            </m:funcPr>
                            <m:fName>
                              <m:r>
                                <m:rPr>
                                  <m:sty m:val="p"/>
                                </m:rPr>
                                <a:rPr lang="en-US" sz="2000"/>
                                <m:t>ln</m:t>
                              </m:r>
                            </m:fName>
                            <m:e>
                              <m:r>
                                <a:rPr lang="en-US" sz="2000" i="1"/>
                                <m:t>𝑄</m:t>
                              </m:r>
                              <m:d>
                                <m:dPr>
                                  <m:ctrlPr>
                                    <a:rPr lang="en-US" sz="2000" i="1"/>
                                  </m:ctrlPr>
                                </m:dPr>
                                <m:e>
                                  <m:r>
                                    <a:rPr lang="en-US" sz="2000" i="1"/>
                                    <m:t>𝑥</m:t>
                                  </m:r>
                                </m:e>
                              </m:d>
                            </m:e>
                          </m:func>
                          <m:r>
                            <a:rPr lang="en-US" sz="2000" i="1"/>
                            <m:t>𝑑𝑥</m:t>
                          </m:r>
                        </m:e>
                      </m:nary>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func>
                            <m:funcPr>
                              <m:ctrlPr>
                                <a:rPr lang="en-US" sz="2000" i="1"/>
                              </m:ctrlPr>
                            </m:funcPr>
                            <m:fName>
                              <m:r>
                                <m:rPr>
                                  <m:sty m:val="p"/>
                                </m:rPr>
                                <a:rPr lang="en-US" sz="2000"/>
                                <m:t>ln</m:t>
                              </m:r>
                            </m:fName>
                            <m:e>
                              <m:r>
                                <a:rPr lang="en-US" sz="2000" i="1"/>
                                <m:t>𝑄</m:t>
                              </m:r>
                              <m:d>
                                <m:dPr>
                                  <m:ctrlPr>
                                    <a:rPr lang="en-US" sz="2000" i="1"/>
                                  </m:ctrlPr>
                                </m:dPr>
                                <m:e>
                                  <m:r>
                                    <a:rPr lang="en-US" sz="2000" i="1"/>
                                    <m:t>𝑥</m:t>
                                  </m:r>
                                </m:e>
                              </m:d>
                            </m:e>
                          </m:func>
                          <m:r>
                            <a:rPr lang="en-US" sz="2000" i="1"/>
                            <m:t>𝑑𝑥</m:t>
                          </m:r>
                        </m:e>
                      </m:nary>
                      <m:r>
                        <a:rPr lang="en-US" sz="2000" i="1"/>
                        <m:t>−</m:t>
                      </m:r>
                      <m:r>
                        <a:rPr lang="en-US" sz="2000" i="1"/>
                        <m:t>𝐻</m:t>
                      </m:r>
                      <m:d>
                        <m:dPr>
                          <m:ctrlPr>
                            <a:rPr lang="en-US" sz="2000" i="1"/>
                          </m:ctrlPr>
                        </m:dPr>
                        <m:e>
                          <m:r>
                            <a:rPr lang="en-US" sz="2000" i="1"/>
                            <m:t>𝑥</m:t>
                          </m:r>
                        </m:e>
                      </m:d>
                    </m:oMath>
                  </m:oMathPara>
                </a14:m>
                <a:endParaRPr lang="en-US" sz="2000" dirty="0"/>
              </a:p>
              <a:p>
                <a:pPr marL="0" indent="0">
                  <a:buNone/>
                </a:pPr>
                <a:r>
                  <a:rPr lang="en-US" sz="2000" dirty="0"/>
                  <a:t>Let </a:t>
                </a:r>
                <a:r>
                  <a:rPr lang="en-US" sz="2000" i="1" dirty="0"/>
                  <a:t>H</a:t>
                </a:r>
                <a:r>
                  <a:rPr lang="en-US" sz="2000" dirty="0"/>
                  <a:t>(</a:t>
                </a:r>
                <a:r>
                  <a:rPr lang="en-US" sz="2000" i="1" dirty="0"/>
                  <a:t>x</a:t>
                </a:r>
                <a:r>
                  <a:rPr lang="en-US" sz="2000" dirty="0"/>
                  <a:t> | </a:t>
                </a:r>
                <a:r>
                  <a:rPr lang="en-US" sz="2000" i="1" dirty="0"/>
                  <a:t>Q</a:t>
                </a:r>
                <a:r>
                  <a:rPr lang="en-US" sz="2000" dirty="0"/>
                  <a:t>(</a:t>
                </a:r>
                <a:r>
                  <a:rPr lang="en-US" sz="2000" i="1" dirty="0"/>
                  <a:t>x</a:t>
                </a:r>
                <a:r>
                  <a:rPr lang="en-US" sz="2000" dirty="0"/>
                  <a:t>)) denote entropy of </a:t>
                </a:r>
                <a:r>
                  <a:rPr lang="en-US" sz="2000" i="1" dirty="0"/>
                  <a:t>x</a:t>
                </a:r>
                <a:r>
                  <a:rPr lang="en-US" sz="2000" dirty="0"/>
                  <a:t> such that </a:t>
                </a:r>
                <a:r>
                  <a:rPr lang="en-US" sz="2000" i="1" dirty="0"/>
                  <a:t>x</a:t>
                </a:r>
                <a:r>
                  <a:rPr lang="en-US" sz="2000" dirty="0"/>
                  <a:t> is quantified by distribution </a:t>
                </a:r>
                <a:r>
                  <a:rPr lang="en-US" sz="2000" i="1" dirty="0"/>
                  <a:t>Q</a:t>
                </a:r>
                <a:r>
                  <a:rPr lang="en-US" sz="2000" dirty="0"/>
                  <a:t>(</a:t>
                </a:r>
                <a:r>
                  <a:rPr lang="en-US" sz="2000" i="1" dirty="0"/>
                  <a:t>x</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m:t>𝐻</m:t>
                      </m:r>
                      <m:d>
                        <m:dPr>
                          <m:ctrlPr>
                            <a:rPr lang="en-US" sz="2000" i="1"/>
                          </m:ctrlPr>
                        </m:dPr>
                        <m:e>
                          <m:r>
                            <a:rPr lang="en-US" sz="2000" i="1"/>
                            <m:t>𝑥</m:t>
                          </m:r>
                        </m:e>
                        <m:e>
                          <m:r>
                            <a:rPr lang="en-US" sz="2000" i="1"/>
                            <m:t>𝑄</m:t>
                          </m:r>
                          <m:d>
                            <m:dPr>
                              <m:ctrlPr>
                                <a:rPr lang="en-US" sz="2000" i="1"/>
                              </m:ctrlPr>
                            </m:dPr>
                            <m:e>
                              <m:r>
                                <a:rPr lang="en-US" sz="2000" i="1"/>
                                <m:t>𝑥</m:t>
                              </m:r>
                            </m:e>
                          </m:d>
                        </m:e>
                      </m:d>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func>
                            <m:funcPr>
                              <m:ctrlPr>
                                <a:rPr lang="en-US" sz="2000" i="1"/>
                              </m:ctrlPr>
                            </m:funcPr>
                            <m:fName>
                              <m:r>
                                <m:rPr>
                                  <m:sty m:val="p"/>
                                </m:rPr>
                                <a:rPr lang="en-US" sz="2000"/>
                                <m:t>ln</m:t>
                              </m:r>
                            </m:fName>
                            <m:e>
                              <m:r>
                                <a:rPr lang="en-US" sz="2000" i="1"/>
                                <m:t>𝑄</m:t>
                              </m:r>
                              <m:d>
                                <m:dPr>
                                  <m:ctrlPr>
                                    <a:rPr lang="en-US" sz="2000" i="1"/>
                                  </m:ctrlPr>
                                </m:dPr>
                                <m:e>
                                  <m:r>
                                    <a:rPr lang="en-US" sz="2000" i="1"/>
                                    <m:t>𝑥</m:t>
                                  </m:r>
                                </m:e>
                              </m:d>
                            </m:e>
                          </m:func>
                          <m:r>
                            <a:rPr lang="en-US" sz="2000" i="1"/>
                            <m:t>𝑑𝑥</m:t>
                          </m:r>
                        </m:e>
                      </m:nary>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r>
                            <a:rPr lang="en-US" sz="2000" i="1"/>
                            <m:t>𝐼</m:t>
                          </m:r>
                          <m:d>
                            <m:dPr>
                              <m:ctrlPr>
                                <a:rPr lang="en-US" sz="2000" i="1"/>
                              </m:ctrlPr>
                            </m:dPr>
                            <m:e>
                              <m:r>
                                <a:rPr lang="en-US" sz="2000" i="1"/>
                                <m:t>𝑥</m:t>
                              </m:r>
                            </m:e>
                            <m:e>
                              <m:r>
                                <a:rPr lang="en-US" sz="2000" i="1"/>
                                <m:t>𝑄</m:t>
                              </m:r>
                              <m:d>
                                <m:dPr>
                                  <m:ctrlPr>
                                    <a:rPr lang="en-US" sz="2000" i="1"/>
                                  </m:ctrlPr>
                                </m:dPr>
                                <m:e>
                                  <m:r>
                                    <a:rPr lang="en-US" sz="2000" i="1"/>
                                    <m:t>𝑥</m:t>
                                  </m:r>
                                </m:e>
                              </m:d>
                            </m:e>
                          </m:d>
                          <m:r>
                            <a:rPr lang="en-US" sz="2000" i="1"/>
                            <m:t>𝑑𝑥</m:t>
                          </m:r>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r>
                        <a:rPr lang="en-US" sz="2000" i="1"/>
                        <m:t>𝐼</m:t>
                      </m:r>
                      <m:d>
                        <m:dPr>
                          <m:ctrlPr>
                            <a:rPr lang="en-US" sz="2000" i="1"/>
                          </m:ctrlPr>
                        </m:dPr>
                        <m:e>
                          <m:r>
                            <a:rPr lang="en-US" sz="2000" i="1"/>
                            <m:t>𝑥</m:t>
                          </m:r>
                        </m:e>
                        <m:e>
                          <m:r>
                            <a:rPr lang="en-US" sz="2000" i="1"/>
                            <m:t>𝑄</m:t>
                          </m:r>
                          <m:d>
                            <m:dPr>
                              <m:ctrlPr>
                                <a:rPr lang="en-US" sz="2000" i="1"/>
                              </m:ctrlPr>
                            </m:dPr>
                            <m:e>
                              <m:r>
                                <a:rPr lang="en-US" sz="2000" i="1"/>
                                <m:t>𝑥</m:t>
                              </m:r>
                            </m:e>
                          </m:d>
                        </m:e>
                      </m:d>
                      <m:r>
                        <a:rPr lang="en-US" sz="2000" i="1"/>
                        <m:t>=−</m:t>
                      </m:r>
                      <m:func>
                        <m:funcPr>
                          <m:ctrlPr>
                            <a:rPr lang="en-US" sz="2000" i="1"/>
                          </m:ctrlPr>
                        </m:funcPr>
                        <m:fName>
                          <m:r>
                            <m:rPr>
                              <m:sty m:val="p"/>
                            </m:rPr>
                            <a:rPr lang="en-US" sz="2000"/>
                            <m:t>ln</m:t>
                          </m:r>
                        </m:fName>
                        <m:e>
                          <m:r>
                            <a:rPr lang="en-US" sz="2000" i="1"/>
                            <m:t>𝑄</m:t>
                          </m:r>
                          <m:d>
                            <m:dPr>
                              <m:ctrlPr>
                                <a:rPr lang="en-US" sz="2000" i="1"/>
                              </m:ctrlPr>
                            </m:dPr>
                            <m:e>
                              <m:r>
                                <a:rPr lang="en-US" sz="2000" i="1"/>
                                <m:t>𝑥</m:t>
                              </m:r>
                            </m:e>
                          </m:d>
                        </m:e>
                      </m:func>
                    </m:oMath>
                  </m:oMathPara>
                </a14:m>
                <a:endParaRPr lang="en-US" sz="2000" dirty="0"/>
              </a:p>
              <a:p>
                <a:pPr marL="0" indent="0">
                  <a:buNone/>
                </a:pPr>
                <a:r>
                  <a:rPr lang="en-US" sz="2000" dirty="0"/>
                  <a:t>We obtain:</a:t>
                </a:r>
              </a:p>
              <a:p>
                <a:pPr marL="0" indent="0">
                  <a:buNone/>
                </a:pPr>
                <a14:m>
                  <m:oMathPara xmlns:m="http://schemas.openxmlformats.org/officeDocument/2006/math">
                    <m:oMathParaPr>
                      <m:jc m:val="centerGroup"/>
                    </m:oMathParaPr>
                    <m:oMath xmlns:m="http://schemas.openxmlformats.org/officeDocument/2006/math">
                      <m:r>
                        <m:rPr>
                          <m:sty m:val="p"/>
                        </m:rPr>
                        <a:rPr lang="en-US" sz="2000"/>
                        <m:t>KL</m:t>
                      </m:r>
                      <m:d>
                        <m:dPr>
                          <m:ctrlPr>
                            <a:rPr lang="en-US" sz="2000" i="1"/>
                          </m:ctrlPr>
                        </m:dPr>
                        <m:e>
                          <m:r>
                            <a:rPr lang="en-US" sz="2000" i="1"/>
                            <m:t>𝑃</m:t>
                          </m:r>
                          <m:d>
                            <m:dPr>
                              <m:ctrlPr>
                                <a:rPr lang="en-US" sz="2000" i="1"/>
                              </m:ctrlPr>
                            </m:dPr>
                            <m:e>
                              <m:r>
                                <a:rPr lang="en-US" sz="2000" i="1"/>
                                <m:t>𝑥</m:t>
                              </m:r>
                            </m:e>
                          </m:d>
                        </m:e>
                        <m:e>
                          <m:r>
                            <a:rPr lang="en-US" sz="2000" i="1"/>
                            <m:t>𝑄</m:t>
                          </m:r>
                          <m:d>
                            <m:dPr>
                              <m:ctrlPr>
                                <a:rPr lang="en-US" sz="2000" i="1"/>
                              </m:ctrlPr>
                            </m:dPr>
                            <m:e>
                              <m:r>
                                <a:rPr lang="en-US" sz="2000" i="1"/>
                                <m:t>𝑥</m:t>
                              </m:r>
                            </m:e>
                          </m:d>
                        </m:e>
                      </m:d>
                      <m:r>
                        <a:rPr lang="en-US" sz="2000" i="1"/>
                        <m:t>=</m:t>
                      </m:r>
                      <m:r>
                        <a:rPr lang="en-US" sz="2000" i="1"/>
                        <m:t>𝐻</m:t>
                      </m:r>
                      <m:d>
                        <m:dPr>
                          <m:ctrlPr>
                            <a:rPr lang="en-US" sz="2000" i="1"/>
                          </m:ctrlPr>
                        </m:dPr>
                        <m:e>
                          <m:r>
                            <a:rPr lang="en-US" sz="2000" i="1"/>
                            <m:t>𝑥</m:t>
                          </m:r>
                        </m:e>
                        <m:e>
                          <m:r>
                            <a:rPr lang="en-US" sz="2000" i="1"/>
                            <m:t>𝑄</m:t>
                          </m:r>
                          <m:d>
                            <m:dPr>
                              <m:ctrlPr>
                                <a:rPr lang="en-US" sz="2000" i="1"/>
                              </m:ctrlPr>
                            </m:dPr>
                            <m:e>
                              <m:r>
                                <a:rPr lang="en-US" sz="2000" i="1"/>
                                <m:t>𝑥</m:t>
                              </m:r>
                            </m:e>
                          </m:d>
                        </m:e>
                      </m:d>
                      <m:r>
                        <a:rPr lang="en-US" sz="2000" i="1"/>
                        <m:t>−</m:t>
                      </m:r>
                      <m:r>
                        <a:rPr lang="en-US" sz="2000" i="1"/>
                        <m:t>𝐻</m:t>
                      </m:r>
                      <m:d>
                        <m:dPr>
                          <m:ctrlPr>
                            <a:rPr lang="en-US" sz="2000" i="1"/>
                          </m:ctrlPr>
                        </m:dPr>
                        <m:e>
                          <m:r>
                            <a:rPr lang="en-US" sz="2000" i="1"/>
                            <m:t>𝑥</m:t>
                          </m:r>
                        </m:e>
                      </m:d>
                      <m:r>
                        <a:rPr lang="en-US" sz="2000" i="1"/>
                        <m:t>=</m:t>
                      </m:r>
                      <m:nary>
                        <m:naryPr>
                          <m:limLoc m:val="undOvr"/>
                          <m:supHide m:val="on"/>
                          <m:ctrlPr>
                            <a:rPr lang="en-US" sz="2000" i="1"/>
                          </m:ctrlPr>
                        </m:naryPr>
                        <m:sub>
                          <m:r>
                            <a:rPr lang="en-US" sz="2000" i="1"/>
                            <m:t>𝑥</m:t>
                          </m:r>
                        </m:sub>
                        <m:sup/>
                        <m:e>
                          <m:r>
                            <a:rPr lang="en-US" sz="2000" i="1"/>
                            <m:t>𝑃</m:t>
                          </m:r>
                          <m:d>
                            <m:dPr>
                              <m:ctrlPr>
                                <a:rPr lang="en-US" sz="2000" i="1"/>
                              </m:ctrlPr>
                            </m:dPr>
                            <m:e>
                              <m:r>
                                <a:rPr lang="en-US" sz="2000" i="1"/>
                                <m:t>𝑥</m:t>
                              </m:r>
                            </m:e>
                          </m:d>
                          <m:d>
                            <m:dPr>
                              <m:ctrlPr>
                                <a:rPr lang="en-US" sz="2000" i="1"/>
                              </m:ctrlPr>
                            </m:dPr>
                            <m:e>
                              <m:r>
                                <a:rPr lang="en-US" sz="2000" i="1"/>
                                <m:t>𝐼</m:t>
                              </m:r>
                              <m:d>
                                <m:dPr>
                                  <m:ctrlPr>
                                    <a:rPr lang="en-US" sz="2000" i="1"/>
                                  </m:ctrlPr>
                                </m:dPr>
                                <m:e>
                                  <m:r>
                                    <a:rPr lang="en-US" sz="2000" i="1"/>
                                    <m:t>𝑥</m:t>
                                  </m:r>
                                </m:e>
                                <m:e>
                                  <m:r>
                                    <a:rPr lang="en-US" sz="2000" i="1"/>
                                    <m:t>𝑄</m:t>
                                  </m:r>
                                  <m:d>
                                    <m:dPr>
                                      <m:ctrlPr>
                                        <a:rPr lang="en-US" sz="2000" i="1"/>
                                      </m:ctrlPr>
                                    </m:dPr>
                                    <m:e>
                                      <m:r>
                                        <a:rPr lang="en-US" sz="2000" i="1"/>
                                        <m:t>𝑥</m:t>
                                      </m:r>
                                    </m:e>
                                  </m:d>
                                </m:e>
                              </m:d>
                              <m:r>
                                <a:rPr lang="en-US" sz="2000" i="1"/>
                                <m:t>−</m:t>
                              </m:r>
                              <m:r>
                                <a:rPr lang="en-US" sz="2000" i="1"/>
                                <m:t>𝐼</m:t>
                              </m:r>
                              <m:d>
                                <m:dPr>
                                  <m:ctrlPr>
                                    <a:rPr lang="en-US" sz="2000" i="1"/>
                                  </m:ctrlPr>
                                </m:dPr>
                                <m:e>
                                  <m:r>
                                    <a:rPr lang="en-US" sz="2000" i="1"/>
                                    <m:t>𝑥</m:t>
                                  </m:r>
                                </m:e>
                                <m:e>
                                  <m:r>
                                    <a:rPr lang="en-US" sz="2000" i="1"/>
                                    <m:t>𝑃</m:t>
                                  </m:r>
                                  <m:d>
                                    <m:dPr>
                                      <m:ctrlPr>
                                        <a:rPr lang="en-US" sz="2000" i="1"/>
                                      </m:ctrlPr>
                                    </m:dPr>
                                    <m:e>
                                      <m:r>
                                        <a:rPr lang="en-US" sz="2000" i="1"/>
                                        <m:t>𝑥</m:t>
                                      </m:r>
                                    </m:e>
                                  </m:d>
                                </m:e>
                              </m:d>
                            </m:e>
                          </m:d>
                          <m:r>
                            <a:rPr lang="en-US" sz="2000" i="1"/>
                            <m:t>𝑑𝑥</m:t>
                          </m:r>
                        </m:e>
                      </m:nary>
                    </m:oMath>
                  </m:oMathPara>
                </a14:m>
                <a:endParaRPr lang="en-US" sz="2000" dirty="0" smtClean="0"/>
              </a:p>
              <a:p>
                <a:pPr marL="0" indent="0">
                  <a:buNone/>
                </a:pPr>
                <a:r>
                  <a:rPr lang="en-US" sz="2000" dirty="0"/>
                  <a:t>This implies KL divergence measures the expected value of uncertainty when focused distribution </a:t>
                </a:r>
                <a:r>
                  <a:rPr lang="en-US" sz="2000" i="1" dirty="0"/>
                  <a:t>P</a:t>
                </a:r>
                <a:r>
                  <a:rPr lang="en-US" sz="2000" dirty="0"/>
                  <a:t>(</a:t>
                </a:r>
                <a:r>
                  <a:rPr lang="en-US" sz="2000" i="1" dirty="0"/>
                  <a:t>x</a:t>
                </a:r>
                <a:r>
                  <a:rPr lang="en-US" sz="2000" dirty="0"/>
                  <a:t>) is replaced by distribution </a:t>
                </a:r>
                <a:r>
                  <a:rPr lang="en-US" sz="2000" i="1" dirty="0"/>
                  <a:t>Q</a:t>
                </a:r>
                <a:r>
                  <a:rPr lang="en-US" sz="2000" dirty="0"/>
                  <a:t>(</a:t>
                </a:r>
                <a:r>
                  <a:rPr lang="en-US" sz="2000" i="1" dirty="0"/>
                  <a:t>x</a:t>
                </a:r>
                <a:r>
                  <a:rPr lang="en-US" sz="2000" dirty="0"/>
                  <a:t>) for quantifying random variable </a:t>
                </a:r>
                <a:r>
                  <a:rPr lang="en-US" sz="2000" i="1" dirty="0"/>
                  <a:t>x</a:t>
                </a:r>
                <a:r>
                  <a:rPr lang="en-US" sz="2000" dirty="0"/>
                  <a:t>. This is the reason that KL divergence is also called relative entropy.</a:t>
                </a:r>
              </a:p>
              <a:p>
                <a:pPr marL="0" indent="0">
                  <a:buNone/>
                </a:pP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507" t="-589" r="-558"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135</a:t>
            </a:fld>
            <a:endParaRPr lang="en-US"/>
          </a:p>
        </p:txBody>
      </p:sp>
    </p:spTree>
    <p:extLst>
      <p:ext uri="{BB962C8B-B14F-4D97-AF65-F5344CB8AC3E}">
        <p14:creationId xmlns:p14="http://schemas.microsoft.com/office/powerpoint/2010/main" val="10445474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A2. </a:t>
            </a:r>
            <a:r>
              <a:rPr lang="en-US" dirty="0" err="1"/>
              <a:t>Kullback-Leibler</a:t>
            </a:r>
            <a:r>
              <a:rPr lang="en-US" dirty="0"/>
              <a:t> divergence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050" dirty="0" smtClean="0"/>
                  <a:t>KL </a:t>
                </a:r>
                <a:r>
                  <a:rPr lang="en-US" sz="2050" dirty="0"/>
                  <a:t>divergence is always nonnegative due to:</a:t>
                </a:r>
              </a:p>
              <a:p>
                <a:pPr marL="0" indent="0">
                  <a:buNone/>
                </a:pPr>
                <a14:m>
                  <m:oMathPara xmlns:m="http://schemas.openxmlformats.org/officeDocument/2006/math">
                    <m:oMathParaPr>
                      <m:jc m:val="centerGroup"/>
                    </m:oMathParaPr>
                    <m:oMath xmlns:m="http://schemas.openxmlformats.org/officeDocument/2006/math">
                      <m:nary>
                        <m:naryPr>
                          <m:limLoc m:val="undOvr"/>
                          <m:supHide m:val="on"/>
                          <m:ctrlPr>
                            <a:rPr lang="en-US" sz="2050" i="1"/>
                          </m:ctrlPr>
                        </m:naryPr>
                        <m:sub>
                          <m:r>
                            <a:rPr lang="en-US" sz="2050" i="1"/>
                            <m:t>𝑥</m:t>
                          </m:r>
                        </m:sub>
                        <m:sup/>
                        <m:e>
                          <m:r>
                            <a:rPr lang="en-US" sz="2050" i="1"/>
                            <m:t>𝑃</m:t>
                          </m:r>
                          <m:d>
                            <m:dPr>
                              <m:ctrlPr>
                                <a:rPr lang="en-US" sz="2050" i="1"/>
                              </m:ctrlPr>
                            </m:dPr>
                            <m:e>
                              <m:r>
                                <a:rPr lang="en-US" sz="2050" i="1"/>
                                <m:t>𝑥</m:t>
                              </m:r>
                            </m:e>
                          </m:d>
                          <m:func>
                            <m:funcPr>
                              <m:ctrlPr>
                                <a:rPr lang="en-US" sz="2050" i="1"/>
                              </m:ctrlPr>
                            </m:funcPr>
                            <m:fName>
                              <m:r>
                                <m:rPr>
                                  <m:sty m:val="p"/>
                                </m:rPr>
                                <a:rPr lang="en-US" sz="2050"/>
                                <m:t>ln</m:t>
                              </m:r>
                            </m:fName>
                            <m:e>
                              <m:r>
                                <a:rPr lang="en-US" sz="2050" i="1"/>
                                <m:t>𝑃</m:t>
                              </m:r>
                              <m:d>
                                <m:dPr>
                                  <m:ctrlPr>
                                    <a:rPr lang="en-US" sz="2050" i="1"/>
                                  </m:ctrlPr>
                                </m:dPr>
                                <m:e>
                                  <m:r>
                                    <a:rPr lang="en-US" sz="2050" i="1"/>
                                    <m:t>𝑥</m:t>
                                  </m:r>
                                </m:e>
                              </m:d>
                            </m:e>
                          </m:func>
                          <m:r>
                            <a:rPr lang="en-US" sz="2050" i="1"/>
                            <m:t>𝑑𝑥</m:t>
                          </m:r>
                        </m:e>
                      </m:nary>
                      <m:r>
                        <a:rPr lang="en-US" sz="2050" i="1"/>
                        <m:t>≥</m:t>
                      </m:r>
                      <m:nary>
                        <m:naryPr>
                          <m:limLoc m:val="undOvr"/>
                          <m:supHide m:val="on"/>
                          <m:ctrlPr>
                            <a:rPr lang="en-US" sz="2050" i="1"/>
                          </m:ctrlPr>
                        </m:naryPr>
                        <m:sub>
                          <m:r>
                            <a:rPr lang="en-US" sz="2050" i="1"/>
                            <m:t>𝑥</m:t>
                          </m:r>
                        </m:sub>
                        <m:sup/>
                        <m:e>
                          <m:r>
                            <a:rPr lang="en-US" sz="2050" i="1"/>
                            <m:t>𝑃</m:t>
                          </m:r>
                          <m:d>
                            <m:dPr>
                              <m:ctrlPr>
                                <a:rPr lang="en-US" sz="2050" i="1"/>
                              </m:ctrlPr>
                            </m:dPr>
                            <m:e>
                              <m:r>
                                <a:rPr lang="en-US" sz="2050" i="1"/>
                                <m:t>𝑥</m:t>
                              </m:r>
                            </m:e>
                          </m:d>
                          <m:func>
                            <m:funcPr>
                              <m:ctrlPr>
                                <a:rPr lang="en-US" sz="2050" i="1"/>
                              </m:ctrlPr>
                            </m:funcPr>
                            <m:fName>
                              <m:r>
                                <m:rPr>
                                  <m:sty m:val="p"/>
                                </m:rPr>
                                <a:rPr lang="en-US" sz="2050"/>
                                <m:t>ln</m:t>
                              </m:r>
                            </m:fName>
                            <m:e>
                              <m:r>
                                <a:rPr lang="en-US" sz="2050" i="1"/>
                                <m:t>𝑄</m:t>
                              </m:r>
                              <m:d>
                                <m:dPr>
                                  <m:ctrlPr>
                                    <a:rPr lang="en-US" sz="2050" i="1"/>
                                  </m:ctrlPr>
                                </m:dPr>
                                <m:e>
                                  <m:r>
                                    <a:rPr lang="en-US" sz="2050" i="1"/>
                                    <m:t>𝑥</m:t>
                                  </m:r>
                                </m:e>
                              </m:d>
                            </m:e>
                          </m:func>
                          <m:r>
                            <a:rPr lang="en-US" sz="2050" i="1"/>
                            <m:t>𝑑𝑥</m:t>
                          </m:r>
                        </m:e>
                      </m:nary>
                    </m:oMath>
                  </m:oMathPara>
                </a14:m>
                <a:endParaRPr lang="en-US" sz="2050" dirty="0"/>
              </a:p>
              <a:p>
                <a:pPr marL="0" indent="0">
                  <a:buNone/>
                </a:pPr>
                <a:r>
                  <a:rPr lang="en-US" sz="2050" dirty="0"/>
                  <a:t>Two distributions </a:t>
                </a:r>
                <a:r>
                  <a:rPr lang="en-US" sz="2050" i="1" dirty="0"/>
                  <a:t>P</a:t>
                </a:r>
                <a:r>
                  <a:rPr lang="en-US" sz="2050" dirty="0"/>
                  <a:t>(</a:t>
                </a:r>
                <a:r>
                  <a:rPr lang="en-US" sz="2050" i="1" dirty="0"/>
                  <a:t>x</a:t>
                </a:r>
                <a:r>
                  <a:rPr lang="en-US" sz="2050" dirty="0"/>
                  <a:t>) and </a:t>
                </a:r>
                <a:r>
                  <a:rPr lang="en-US" sz="2050" i="1" dirty="0"/>
                  <a:t>Q</a:t>
                </a:r>
                <a:r>
                  <a:rPr lang="en-US" sz="2050" dirty="0"/>
                  <a:t>(</a:t>
                </a:r>
                <a:r>
                  <a:rPr lang="en-US" sz="2050" i="1" dirty="0"/>
                  <a:t>x</a:t>
                </a:r>
                <a:r>
                  <a:rPr lang="en-US" sz="2050" dirty="0"/>
                  <a:t>) are identical if KL divergence KL(</a:t>
                </a:r>
                <a:r>
                  <a:rPr lang="en-US" sz="2050" i="1" dirty="0"/>
                  <a:t>P</a:t>
                </a:r>
                <a:r>
                  <a:rPr lang="en-US" sz="2050" dirty="0"/>
                  <a:t>(</a:t>
                </a:r>
                <a:r>
                  <a:rPr lang="en-US" sz="2050" i="1" dirty="0"/>
                  <a:t>x</a:t>
                </a:r>
                <a:r>
                  <a:rPr lang="en-US" sz="2050" dirty="0"/>
                  <a:t>) | </a:t>
                </a:r>
                <a:r>
                  <a:rPr lang="en-US" sz="2050" i="1" dirty="0"/>
                  <a:t>Q</a:t>
                </a:r>
                <a:r>
                  <a:rPr lang="en-US" sz="2050" dirty="0"/>
                  <a:t>(</a:t>
                </a:r>
                <a:r>
                  <a:rPr lang="en-US" sz="2050" i="1" dirty="0"/>
                  <a:t>x</a:t>
                </a:r>
                <a:r>
                  <a:rPr lang="en-US" sz="2050" dirty="0"/>
                  <a:t>)) is zero. Moreover, if </a:t>
                </a:r>
                <a:r>
                  <a:rPr lang="en-US" sz="2050" i="1" dirty="0"/>
                  <a:t>P</a:t>
                </a:r>
                <a:r>
                  <a:rPr lang="en-US" sz="2050" dirty="0"/>
                  <a:t>(</a:t>
                </a:r>
                <a:r>
                  <a:rPr lang="en-US" sz="2050" i="1" dirty="0"/>
                  <a:t>x</a:t>
                </a:r>
                <a:r>
                  <a:rPr lang="en-US" sz="2050" dirty="0"/>
                  <a:t>) is 0 for all </a:t>
                </a:r>
                <a:r>
                  <a:rPr lang="en-US" sz="2050" i="1" dirty="0"/>
                  <a:t>x</a:t>
                </a:r>
                <a:r>
                  <a:rPr lang="en-US" sz="2050" dirty="0"/>
                  <a:t> then </a:t>
                </a:r>
                <a:r>
                  <a:rPr lang="en-US" sz="2050" i="1" dirty="0"/>
                  <a:t>Q</a:t>
                </a:r>
                <a:r>
                  <a:rPr lang="en-US" sz="2050" dirty="0"/>
                  <a:t>(</a:t>
                </a:r>
                <a:r>
                  <a:rPr lang="en-US" sz="2050" i="1" dirty="0"/>
                  <a:t>x</a:t>
                </a:r>
                <a:r>
                  <a:rPr lang="en-US" sz="2050" dirty="0"/>
                  <a:t>) must be 0 for all </a:t>
                </a:r>
                <a:r>
                  <a:rPr lang="en-US" sz="2050" i="1" dirty="0"/>
                  <a:t>x</a:t>
                </a:r>
                <a:r>
                  <a:rPr lang="en-US" sz="2050" dirty="0"/>
                  <a:t>. As usual, </a:t>
                </a:r>
                <a:r>
                  <a:rPr lang="en-US" sz="2050" i="1" dirty="0"/>
                  <a:t>P</a:t>
                </a:r>
                <a:r>
                  <a:rPr lang="en-US" sz="2050" dirty="0"/>
                  <a:t>(</a:t>
                </a:r>
                <a:r>
                  <a:rPr lang="en-US" sz="2050" i="1" dirty="0"/>
                  <a:t>x</a:t>
                </a:r>
                <a:r>
                  <a:rPr lang="en-US" sz="2050" dirty="0"/>
                  <a:t>) represents data distribution and </a:t>
                </a:r>
                <a:r>
                  <a:rPr lang="en-US" sz="2050" i="1" dirty="0"/>
                  <a:t>Q</a:t>
                </a:r>
                <a:r>
                  <a:rPr lang="en-US" sz="2050" dirty="0"/>
                  <a:t>(</a:t>
                </a:r>
                <a:r>
                  <a:rPr lang="en-US" sz="2050" i="1" dirty="0"/>
                  <a:t>x</a:t>
                </a:r>
                <a:r>
                  <a:rPr lang="en-US" sz="2050" dirty="0"/>
                  <a:t>) represents theoretical distribution so that it is possible to compare or fit observational model with hypothesis model (Wikipedia, </a:t>
                </a:r>
                <a:r>
                  <a:rPr lang="en-US" sz="2050" dirty="0" err="1"/>
                  <a:t>Kullback-Leibler</a:t>
                </a:r>
                <a:r>
                  <a:rPr lang="en-US" sz="2050" dirty="0"/>
                  <a:t> divergence, 2004).</a:t>
                </a:r>
              </a:p>
              <a:p>
                <a:pPr marL="0" indent="228600">
                  <a:buNone/>
                </a:pPr>
                <a:r>
                  <a:rPr lang="en-US" sz="2050" dirty="0"/>
                  <a:t>While </a:t>
                </a:r>
                <a:r>
                  <a:rPr lang="en-US" sz="2050" dirty="0" err="1"/>
                  <a:t>Kullback-Leibler</a:t>
                </a:r>
                <a:r>
                  <a:rPr lang="en-US" sz="2050" dirty="0"/>
                  <a:t> divergence is not a metric because it satisfies neither symmetry nor triangle inequality, </a:t>
                </a:r>
                <a:r>
                  <a:rPr lang="en-US" sz="2050" i="1" dirty="0"/>
                  <a:t>Jensen-Shannon</a:t>
                </a:r>
                <a:r>
                  <a:rPr lang="en-US" sz="2050" dirty="0"/>
                  <a:t> (</a:t>
                </a:r>
                <a:r>
                  <a:rPr lang="en-US" sz="2050" i="1" dirty="0"/>
                  <a:t>JS</a:t>
                </a:r>
                <a:r>
                  <a:rPr lang="en-US" sz="2050" dirty="0"/>
                  <a:t>) divergence is a real metric that measures the distance between two distributions although JS divergence is defined based on KL divergence. Given the two distributions </a:t>
                </a:r>
                <a:r>
                  <a:rPr lang="en-US" sz="2050" i="1" dirty="0"/>
                  <a:t>P</a:t>
                </a:r>
                <a:r>
                  <a:rPr lang="en-US" sz="2050" dirty="0"/>
                  <a:t>(</a:t>
                </a:r>
                <a:r>
                  <a:rPr lang="en-US" sz="2050" i="1" dirty="0"/>
                  <a:t>x</a:t>
                </a:r>
                <a:r>
                  <a:rPr lang="en-US" sz="2050" dirty="0"/>
                  <a:t>) and </a:t>
                </a:r>
                <a:r>
                  <a:rPr lang="en-US" sz="2050" i="1" dirty="0"/>
                  <a:t>Q</a:t>
                </a:r>
                <a:r>
                  <a:rPr lang="en-US" sz="2050" dirty="0"/>
                  <a:t>(</a:t>
                </a:r>
                <a:r>
                  <a:rPr lang="en-US" sz="2050" i="1" dirty="0"/>
                  <a:t>x</a:t>
                </a:r>
                <a:r>
                  <a:rPr lang="en-US" sz="2050" dirty="0"/>
                  <a:t>), its JS divergence is the following average KL divergence (Wikipedia, Jensen-Shannon divergence, 2006</a:t>
                </a:r>
                <a:r>
                  <a:rPr lang="en-US" sz="2050" dirty="0" smtClean="0"/>
                  <a:t>):</a:t>
                </a:r>
              </a:p>
              <a:p>
                <a:pPr marL="0" indent="0">
                  <a:buNone/>
                </a:pPr>
                <a14:m>
                  <m:oMathPara xmlns:m="http://schemas.openxmlformats.org/officeDocument/2006/math">
                    <m:oMathParaPr>
                      <m:jc m:val="centerGroup"/>
                    </m:oMathParaPr>
                    <m:oMath xmlns:m="http://schemas.openxmlformats.org/officeDocument/2006/math">
                      <m:sSub>
                        <m:sSubPr>
                          <m:ctrlPr>
                            <a:rPr lang="en-US" sz="2050" i="1"/>
                          </m:ctrlPr>
                        </m:sSubPr>
                        <m:e>
                          <m:r>
                            <m:rPr>
                              <m:sty m:val="p"/>
                            </m:rPr>
                            <a:rPr lang="en-US" sz="2050"/>
                            <m:t>D</m:t>
                          </m:r>
                        </m:e>
                        <m:sub>
                          <m:r>
                            <m:rPr>
                              <m:sty m:val="p"/>
                            </m:rPr>
                            <a:rPr lang="en-US" sz="2050"/>
                            <m:t>JS</m:t>
                          </m:r>
                        </m:sub>
                      </m:sSub>
                      <m:d>
                        <m:dPr>
                          <m:ctrlPr>
                            <a:rPr lang="en-US" sz="2050" i="1"/>
                          </m:ctrlPr>
                        </m:dPr>
                        <m:e>
                          <m:r>
                            <a:rPr lang="en-US" sz="2050" i="1"/>
                            <m:t>𝑃</m:t>
                          </m:r>
                          <m:d>
                            <m:dPr>
                              <m:ctrlPr>
                                <a:rPr lang="en-US" sz="2050" i="1"/>
                              </m:ctrlPr>
                            </m:dPr>
                            <m:e>
                              <m:r>
                                <a:rPr lang="en-US" sz="2050" i="1"/>
                                <m:t>𝑥</m:t>
                              </m:r>
                            </m:e>
                          </m:d>
                          <m:d>
                            <m:dPr>
                              <m:begChr m:val="‖"/>
                              <m:endChr m:val=""/>
                              <m:ctrlPr>
                                <a:rPr lang="en-US" sz="2050" i="1"/>
                              </m:ctrlPr>
                            </m:dPr>
                            <m:e>
                              <m:r>
                                <a:rPr lang="en-US" sz="2050" i="1"/>
                                <m:t>𝑄</m:t>
                              </m:r>
                              <m:d>
                                <m:dPr>
                                  <m:ctrlPr>
                                    <a:rPr lang="en-US" sz="2050" i="1"/>
                                  </m:ctrlPr>
                                </m:dPr>
                                <m:e>
                                  <m:r>
                                    <a:rPr lang="en-US" sz="2050" i="1"/>
                                    <m:t>𝑥</m:t>
                                  </m:r>
                                </m:e>
                              </m:d>
                            </m:e>
                          </m:d>
                        </m:e>
                      </m:d>
                      <m:r>
                        <a:rPr lang="en-US" sz="2050" i="1"/>
                        <m:t>=</m:t>
                      </m:r>
                      <m:f>
                        <m:fPr>
                          <m:ctrlPr>
                            <a:rPr lang="en-US" sz="2050" i="1"/>
                          </m:ctrlPr>
                        </m:fPr>
                        <m:num>
                          <m:r>
                            <a:rPr lang="en-US" sz="2050" i="1"/>
                            <m:t>1</m:t>
                          </m:r>
                        </m:num>
                        <m:den>
                          <m:r>
                            <a:rPr lang="en-US" sz="2050" i="1"/>
                            <m:t>2</m:t>
                          </m:r>
                        </m:den>
                      </m:f>
                      <m:sSub>
                        <m:sSubPr>
                          <m:ctrlPr>
                            <a:rPr lang="en-US" sz="2050" i="1"/>
                          </m:ctrlPr>
                        </m:sSubPr>
                        <m:e>
                          <m:r>
                            <m:rPr>
                              <m:sty m:val="p"/>
                            </m:rPr>
                            <a:rPr lang="en-US" sz="2050"/>
                            <m:t>D</m:t>
                          </m:r>
                        </m:e>
                        <m:sub>
                          <m:r>
                            <m:rPr>
                              <m:sty m:val="p"/>
                            </m:rPr>
                            <a:rPr lang="en-US" sz="2050"/>
                            <m:t>KL</m:t>
                          </m:r>
                        </m:sub>
                      </m:sSub>
                      <m:d>
                        <m:dPr>
                          <m:ctrlPr>
                            <a:rPr lang="en-US" sz="2050" i="1"/>
                          </m:ctrlPr>
                        </m:dPr>
                        <m:e>
                          <m:r>
                            <a:rPr lang="en-US" sz="2050" i="1"/>
                            <m:t>𝑃</m:t>
                          </m:r>
                          <m:d>
                            <m:dPr>
                              <m:ctrlPr>
                                <a:rPr lang="en-US" sz="2050" i="1"/>
                              </m:ctrlPr>
                            </m:dPr>
                            <m:e>
                              <m:r>
                                <a:rPr lang="en-US" sz="2050" i="1"/>
                                <m:t>𝑥</m:t>
                              </m:r>
                            </m:e>
                          </m:d>
                          <m:d>
                            <m:dPr>
                              <m:begChr m:val="‖"/>
                              <m:endChr m:val=""/>
                              <m:ctrlPr>
                                <a:rPr lang="en-US" sz="2050" i="1"/>
                              </m:ctrlPr>
                            </m:dPr>
                            <m:e>
                              <m:r>
                                <a:rPr lang="en-US" sz="2050" i="1"/>
                                <m:t>𝑀</m:t>
                              </m:r>
                              <m:d>
                                <m:dPr>
                                  <m:ctrlPr>
                                    <a:rPr lang="en-US" sz="2050" i="1"/>
                                  </m:ctrlPr>
                                </m:dPr>
                                <m:e>
                                  <m:r>
                                    <a:rPr lang="en-US" sz="2050" i="1"/>
                                    <m:t>𝑥</m:t>
                                  </m:r>
                                </m:e>
                              </m:d>
                            </m:e>
                          </m:d>
                        </m:e>
                      </m:d>
                      <m:r>
                        <a:rPr lang="en-US" sz="2050" i="1"/>
                        <m:t>+</m:t>
                      </m:r>
                      <m:f>
                        <m:fPr>
                          <m:ctrlPr>
                            <a:rPr lang="en-US" sz="2050" i="1"/>
                          </m:ctrlPr>
                        </m:fPr>
                        <m:num>
                          <m:r>
                            <a:rPr lang="en-US" sz="2050" i="1"/>
                            <m:t>1</m:t>
                          </m:r>
                        </m:num>
                        <m:den>
                          <m:r>
                            <a:rPr lang="en-US" sz="2050" i="1"/>
                            <m:t>2</m:t>
                          </m:r>
                        </m:den>
                      </m:f>
                      <m:sSub>
                        <m:sSubPr>
                          <m:ctrlPr>
                            <a:rPr lang="en-US" sz="2050" i="1"/>
                          </m:ctrlPr>
                        </m:sSubPr>
                        <m:e>
                          <m:r>
                            <m:rPr>
                              <m:sty m:val="p"/>
                            </m:rPr>
                            <a:rPr lang="en-US" sz="2050"/>
                            <m:t>D</m:t>
                          </m:r>
                        </m:e>
                        <m:sub>
                          <m:r>
                            <m:rPr>
                              <m:sty m:val="p"/>
                            </m:rPr>
                            <a:rPr lang="en-US" sz="2050"/>
                            <m:t>KL</m:t>
                          </m:r>
                        </m:sub>
                      </m:sSub>
                      <m:d>
                        <m:dPr>
                          <m:ctrlPr>
                            <a:rPr lang="en-US" sz="2050" i="1"/>
                          </m:ctrlPr>
                        </m:dPr>
                        <m:e>
                          <m:r>
                            <a:rPr lang="en-US" sz="2050" i="1"/>
                            <m:t>𝑄</m:t>
                          </m:r>
                          <m:d>
                            <m:dPr>
                              <m:ctrlPr>
                                <a:rPr lang="en-US" sz="2050" i="1"/>
                              </m:ctrlPr>
                            </m:dPr>
                            <m:e>
                              <m:r>
                                <a:rPr lang="en-US" sz="2050" i="1"/>
                                <m:t>𝑥</m:t>
                              </m:r>
                            </m:e>
                          </m:d>
                          <m:d>
                            <m:dPr>
                              <m:begChr m:val="‖"/>
                              <m:endChr m:val=""/>
                              <m:ctrlPr>
                                <a:rPr lang="en-US" sz="2050" i="1"/>
                              </m:ctrlPr>
                            </m:dPr>
                            <m:e>
                              <m:r>
                                <a:rPr lang="en-US" sz="2050" i="1"/>
                                <m:t>𝑀</m:t>
                              </m:r>
                              <m:d>
                                <m:dPr>
                                  <m:ctrlPr>
                                    <a:rPr lang="en-US" sz="2050" i="1"/>
                                  </m:ctrlPr>
                                </m:dPr>
                                <m:e>
                                  <m:r>
                                    <a:rPr lang="en-US" sz="2050" i="1"/>
                                    <m:t>𝑥</m:t>
                                  </m:r>
                                </m:e>
                              </m:d>
                            </m:e>
                          </m:d>
                        </m:e>
                      </m:d>
                    </m:oMath>
                  </m:oMathPara>
                </a14:m>
                <a:endParaRPr lang="en-US" sz="2050" dirty="0"/>
              </a:p>
              <a:p>
                <a:pPr marL="0" indent="0">
                  <a:buNone/>
                </a:pPr>
                <a:r>
                  <a:rPr lang="en-US" sz="2050" dirty="0"/>
                  <a:t>Where </a:t>
                </a:r>
                <a:r>
                  <a:rPr lang="en-US" sz="2050" i="1" dirty="0"/>
                  <a:t>M</a:t>
                </a:r>
                <a:r>
                  <a:rPr lang="en-US" sz="2050" dirty="0"/>
                  <a:t>(</a:t>
                </a:r>
                <a:r>
                  <a:rPr lang="en-US" sz="2050" i="1" dirty="0"/>
                  <a:t>x</a:t>
                </a:r>
                <a:r>
                  <a:rPr lang="en-US" sz="2050" dirty="0"/>
                  <a:t>) is mixture distribution or mean distribution of </a:t>
                </a:r>
                <a:r>
                  <a:rPr lang="en-US" sz="2050" i="1" dirty="0"/>
                  <a:t>P</a:t>
                </a:r>
                <a:r>
                  <a:rPr lang="en-US" sz="2050" dirty="0"/>
                  <a:t>(</a:t>
                </a:r>
                <a:r>
                  <a:rPr lang="en-US" sz="2050" i="1" dirty="0"/>
                  <a:t>x</a:t>
                </a:r>
                <a:r>
                  <a:rPr lang="en-US" sz="2050" dirty="0"/>
                  <a:t>) and </a:t>
                </a:r>
                <a:r>
                  <a:rPr lang="en-US" sz="2050" i="1" dirty="0"/>
                  <a:t>Q</a:t>
                </a:r>
                <a:r>
                  <a:rPr lang="en-US" sz="2050" dirty="0"/>
                  <a:t>(</a:t>
                </a:r>
                <a:r>
                  <a:rPr lang="en-US" sz="2050" i="1" dirty="0"/>
                  <a:t>x</a:t>
                </a:r>
                <a:r>
                  <a:rPr lang="en-US" sz="2050" dirty="0"/>
                  <a:t>):</a:t>
                </a:r>
              </a:p>
              <a:p>
                <a:pPr marL="0" indent="0">
                  <a:buNone/>
                </a:pPr>
                <a14:m>
                  <m:oMathPara xmlns:m="http://schemas.openxmlformats.org/officeDocument/2006/math">
                    <m:oMathParaPr>
                      <m:jc m:val="centerGroup"/>
                    </m:oMathParaPr>
                    <m:oMath xmlns:m="http://schemas.openxmlformats.org/officeDocument/2006/math">
                      <m:r>
                        <a:rPr lang="en-US" sz="2050" i="1"/>
                        <m:t>𝑀</m:t>
                      </m:r>
                      <m:d>
                        <m:dPr>
                          <m:ctrlPr>
                            <a:rPr lang="en-US" sz="2050" i="1"/>
                          </m:ctrlPr>
                        </m:dPr>
                        <m:e>
                          <m:r>
                            <a:rPr lang="en-US" sz="2050" i="1"/>
                            <m:t>𝑥</m:t>
                          </m:r>
                        </m:e>
                      </m:d>
                      <m:r>
                        <a:rPr lang="en-US" sz="2050" i="1"/>
                        <m:t>=</m:t>
                      </m:r>
                      <m:f>
                        <m:fPr>
                          <m:ctrlPr>
                            <a:rPr lang="en-US" sz="2050" i="1"/>
                          </m:ctrlPr>
                        </m:fPr>
                        <m:num>
                          <m:r>
                            <a:rPr lang="en-US" sz="2050" i="1"/>
                            <m:t>𝑃</m:t>
                          </m:r>
                          <m:d>
                            <m:dPr>
                              <m:ctrlPr>
                                <a:rPr lang="en-US" sz="2050" i="1"/>
                              </m:ctrlPr>
                            </m:dPr>
                            <m:e>
                              <m:r>
                                <a:rPr lang="en-US" sz="2050" i="1"/>
                                <m:t>𝑥</m:t>
                              </m:r>
                            </m:e>
                          </m:d>
                          <m:r>
                            <a:rPr lang="en-US" sz="2050" i="1"/>
                            <m:t>+</m:t>
                          </m:r>
                          <m:r>
                            <a:rPr lang="en-US" sz="2050" i="1"/>
                            <m:t>𝑄</m:t>
                          </m:r>
                          <m:d>
                            <m:dPr>
                              <m:ctrlPr>
                                <a:rPr lang="en-US" sz="2050" i="1"/>
                              </m:ctrlPr>
                            </m:dPr>
                            <m:e>
                              <m:r>
                                <a:rPr lang="en-US" sz="2050" i="1"/>
                                <m:t>𝑥</m:t>
                              </m:r>
                            </m:e>
                          </m:d>
                        </m:num>
                        <m:den>
                          <m:r>
                            <a:rPr lang="en-US" sz="2050" i="1"/>
                            <m:t>2</m:t>
                          </m:r>
                        </m:den>
                      </m:f>
                    </m:oMath>
                  </m:oMathPara>
                </a14:m>
                <a:endParaRPr lang="en-US" sz="205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558" t="-824" r="-609" b="-23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136</a:t>
            </a:fld>
            <a:endParaRPr lang="en-US"/>
          </a:p>
        </p:txBody>
      </p:sp>
    </p:spTree>
    <p:extLst>
      <p:ext uri="{BB962C8B-B14F-4D97-AF65-F5344CB8AC3E}">
        <p14:creationId xmlns:p14="http://schemas.microsoft.com/office/powerpoint/2010/main" val="80902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A2. </a:t>
            </a:r>
            <a:r>
              <a:rPr lang="en-US" dirty="0" err="1"/>
              <a:t>Kullback-Leibler</a:t>
            </a:r>
            <a:r>
              <a:rPr lang="en-US" dirty="0"/>
              <a:t> divergence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1440" y="914399"/>
                <a:ext cx="11998960" cy="5176066"/>
              </a:xfrm>
            </p:spPr>
            <p:txBody>
              <a:bodyPr>
                <a:normAutofit/>
              </a:bodyPr>
              <a:lstStyle/>
              <a:p>
                <a:pPr marL="0" indent="0">
                  <a:buNone/>
                </a:pPr>
                <a:r>
                  <a:rPr lang="en-US" sz="3200" dirty="0" smtClean="0"/>
                  <a:t>Note, JS divergence satisfies both symmetry and triangle inequality.</a:t>
                </a:r>
              </a:p>
              <a:p>
                <a:pPr marL="0" indent="0">
                  <a:buNone/>
                </a:pPr>
                <a14:m>
                  <m:oMathPara xmlns:m="http://schemas.openxmlformats.org/officeDocument/2006/math">
                    <m:oMathParaPr>
                      <m:jc m:val="centerGroup"/>
                    </m:oMathParaPr>
                    <m:oMath xmlns:m="http://schemas.openxmlformats.org/officeDocument/2006/math">
                      <m:sSub>
                        <m:sSubPr>
                          <m:ctrlPr>
                            <a:rPr lang="en-US" sz="3200" i="1"/>
                          </m:ctrlPr>
                        </m:sSubPr>
                        <m:e>
                          <m:r>
                            <m:rPr>
                              <m:sty m:val="p"/>
                            </m:rPr>
                            <a:rPr lang="en-US" sz="3200"/>
                            <m:t>D</m:t>
                          </m:r>
                        </m:e>
                        <m:sub>
                          <m:r>
                            <m:rPr>
                              <m:sty m:val="p"/>
                            </m:rPr>
                            <a:rPr lang="en-US" sz="3200"/>
                            <m:t>JS</m:t>
                          </m:r>
                        </m:sub>
                      </m:sSub>
                      <m:d>
                        <m:dPr>
                          <m:ctrlPr>
                            <a:rPr lang="en-US" sz="3200" i="1"/>
                          </m:ctrlPr>
                        </m:dPr>
                        <m:e>
                          <m:r>
                            <a:rPr lang="en-US" sz="3200" i="1"/>
                            <m:t>𝑃</m:t>
                          </m:r>
                          <m:d>
                            <m:dPr>
                              <m:ctrlPr>
                                <a:rPr lang="en-US" sz="3200" i="1"/>
                              </m:ctrlPr>
                            </m:dPr>
                            <m:e>
                              <m:r>
                                <a:rPr lang="en-US" sz="3200" i="1"/>
                                <m:t>𝑥</m:t>
                              </m:r>
                            </m:e>
                          </m:d>
                          <m:d>
                            <m:dPr>
                              <m:begChr m:val="‖"/>
                              <m:endChr m:val=""/>
                              <m:ctrlPr>
                                <a:rPr lang="en-US" sz="3200" i="1"/>
                              </m:ctrlPr>
                            </m:dPr>
                            <m:e>
                              <m:r>
                                <a:rPr lang="en-US" sz="3200" i="1"/>
                                <m:t>𝑄</m:t>
                              </m:r>
                              <m:d>
                                <m:dPr>
                                  <m:ctrlPr>
                                    <a:rPr lang="en-US" sz="3200" i="1"/>
                                  </m:ctrlPr>
                                </m:dPr>
                                <m:e>
                                  <m:r>
                                    <a:rPr lang="en-US" sz="3200" i="1"/>
                                    <m:t>𝑥</m:t>
                                  </m:r>
                                </m:e>
                              </m:d>
                            </m:e>
                          </m:d>
                        </m:e>
                      </m:d>
                      <m:r>
                        <m:rPr>
                          <m:aln/>
                        </m:rPr>
                        <a:rPr lang="en-US" sz="3200" i="1"/>
                        <m:t>=</m:t>
                      </m:r>
                      <m:sSub>
                        <m:sSubPr>
                          <m:ctrlPr>
                            <a:rPr lang="en-US" sz="3200" i="1"/>
                          </m:ctrlPr>
                        </m:sSubPr>
                        <m:e>
                          <m:r>
                            <m:rPr>
                              <m:sty m:val="p"/>
                            </m:rPr>
                            <a:rPr lang="en-US" sz="3200"/>
                            <m:t>D</m:t>
                          </m:r>
                        </m:e>
                        <m:sub>
                          <m:r>
                            <m:rPr>
                              <m:sty m:val="p"/>
                            </m:rPr>
                            <a:rPr lang="en-US" sz="3200"/>
                            <m:t>JS</m:t>
                          </m:r>
                        </m:sub>
                      </m:sSub>
                      <m:d>
                        <m:dPr>
                          <m:ctrlPr>
                            <a:rPr lang="en-US" sz="3200" i="1"/>
                          </m:ctrlPr>
                        </m:dPr>
                        <m:e>
                          <m:r>
                            <a:rPr lang="en-US" sz="3200" i="1"/>
                            <m:t>𝑄</m:t>
                          </m:r>
                          <m:d>
                            <m:dPr>
                              <m:ctrlPr>
                                <a:rPr lang="en-US" sz="3200" i="1"/>
                              </m:ctrlPr>
                            </m:dPr>
                            <m:e>
                              <m:r>
                                <a:rPr lang="en-US" sz="3200" i="1"/>
                                <m:t>𝑥</m:t>
                              </m:r>
                            </m:e>
                          </m:d>
                          <m:d>
                            <m:dPr>
                              <m:begChr m:val="‖"/>
                              <m:endChr m:val=""/>
                              <m:ctrlPr>
                                <a:rPr lang="en-US" sz="3200" i="1"/>
                              </m:ctrlPr>
                            </m:dPr>
                            <m:e>
                              <m:r>
                                <a:rPr lang="en-US" sz="3200" i="1"/>
                                <m:t>𝑃</m:t>
                              </m:r>
                              <m:d>
                                <m:dPr>
                                  <m:ctrlPr>
                                    <a:rPr lang="en-US" sz="3200" i="1"/>
                                  </m:ctrlPr>
                                </m:dPr>
                                <m:e>
                                  <m:r>
                                    <a:rPr lang="en-US" sz="3200" i="1"/>
                                    <m:t>𝑥</m:t>
                                  </m:r>
                                </m:e>
                              </m:d>
                            </m:e>
                          </m:d>
                        </m:e>
                      </m:d>
                    </m:oMath>
                    <m:oMath xmlns:m="http://schemas.openxmlformats.org/officeDocument/2006/math">
                      <m:sSub>
                        <m:sSubPr>
                          <m:ctrlPr>
                            <a:rPr lang="en-US" sz="3200" i="1"/>
                          </m:ctrlPr>
                        </m:sSubPr>
                        <m:e>
                          <m:r>
                            <m:rPr>
                              <m:sty m:val="p"/>
                            </m:rPr>
                            <a:rPr lang="en-US" sz="3200"/>
                            <m:t>D</m:t>
                          </m:r>
                        </m:e>
                        <m:sub>
                          <m:r>
                            <m:rPr>
                              <m:sty m:val="p"/>
                            </m:rPr>
                            <a:rPr lang="en-US" sz="3200"/>
                            <m:t>JS</m:t>
                          </m:r>
                        </m:sub>
                      </m:sSub>
                      <m:d>
                        <m:dPr>
                          <m:ctrlPr>
                            <a:rPr lang="en-US" sz="3200" i="1"/>
                          </m:ctrlPr>
                        </m:dPr>
                        <m:e>
                          <m:r>
                            <a:rPr lang="en-US" sz="3200" i="1"/>
                            <m:t>𝑃</m:t>
                          </m:r>
                          <m:d>
                            <m:dPr>
                              <m:ctrlPr>
                                <a:rPr lang="en-US" sz="3200" i="1"/>
                              </m:ctrlPr>
                            </m:dPr>
                            <m:e>
                              <m:r>
                                <a:rPr lang="en-US" sz="3200" i="1"/>
                                <m:t>𝑥</m:t>
                              </m:r>
                            </m:e>
                          </m:d>
                          <m:d>
                            <m:dPr>
                              <m:begChr m:val="‖"/>
                              <m:endChr m:val=""/>
                              <m:ctrlPr>
                                <a:rPr lang="en-US" sz="3200" i="1"/>
                              </m:ctrlPr>
                            </m:dPr>
                            <m:e>
                              <m:r>
                                <a:rPr lang="en-US" sz="3200" i="1"/>
                                <m:t>𝑅</m:t>
                              </m:r>
                              <m:d>
                                <m:dPr>
                                  <m:ctrlPr>
                                    <a:rPr lang="en-US" sz="3200" i="1"/>
                                  </m:ctrlPr>
                                </m:dPr>
                                <m:e>
                                  <m:r>
                                    <a:rPr lang="en-US" sz="3200" i="1"/>
                                    <m:t>𝑥</m:t>
                                  </m:r>
                                </m:e>
                              </m:d>
                            </m:e>
                          </m:d>
                        </m:e>
                      </m:d>
                      <m:r>
                        <m:rPr>
                          <m:aln/>
                        </m:rPr>
                        <a:rPr lang="en-US" sz="3200" i="1"/>
                        <m:t>&lt;</m:t>
                      </m:r>
                      <m:sSub>
                        <m:sSubPr>
                          <m:ctrlPr>
                            <a:rPr lang="en-US" sz="3200" i="1"/>
                          </m:ctrlPr>
                        </m:sSubPr>
                        <m:e>
                          <m:r>
                            <m:rPr>
                              <m:sty m:val="p"/>
                            </m:rPr>
                            <a:rPr lang="en-US" sz="3200"/>
                            <m:t>D</m:t>
                          </m:r>
                        </m:e>
                        <m:sub>
                          <m:r>
                            <m:rPr>
                              <m:sty m:val="p"/>
                            </m:rPr>
                            <a:rPr lang="en-US" sz="3200"/>
                            <m:t>JS</m:t>
                          </m:r>
                        </m:sub>
                      </m:sSub>
                      <m:d>
                        <m:dPr>
                          <m:ctrlPr>
                            <a:rPr lang="en-US" sz="3200" i="1"/>
                          </m:ctrlPr>
                        </m:dPr>
                        <m:e>
                          <m:r>
                            <a:rPr lang="en-US" sz="3200" i="1"/>
                            <m:t>𝑃</m:t>
                          </m:r>
                          <m:d>
                            <m:dPr>
                              <m:ctrlPr>
                                <a:rPr lang="en-US" sz="3200" i="1"/>
                              </m:ctrlPr>
                            </m:dPr>
                            <m:e>
                              <m:r>
                                <a:rPr lang="en-US" sz="3200" i="1"/>
                                <m:t>𝑥</m:t>
                              </m:r>
                            </m:e>
                          </m:d>
                          <m:d>
                            <m:dPr>
                              <m:begChr m:val="‖"/>
                              <m:endChr m:val=""/>
                              <m:ctrlPr>
                                <a:rPr lang="en-US" sz="3200" i="1"/>
                              </m:ctrlPr>
                            </m:dPr>
                            <m:e>
                              <m:r>
                                <a:rPr lang="en-US" sz="3200" i="1"/>
                                <m:t>𝑄</m:t>
                              </m:r>
                              <m:d>
                                <m:dPr>
                                  <m:ctrlPr>
                                    <a:rPr lang="en-US" sz="3200" i="1"/>
                                  </m:ctrlPr>
                                </m:dPr>
                                <m:e>
                                  <m:r>
                                    <a:rPr lang="en-US" sz="3200" i="1"/>
                                    <m:t>𝑥</m:t>
                                  </m:r>
                                </m:e>
                              </m:d>
                            </m:e>
                          </m:d>
                        </m:e>
                      </m:d>
                      <m:r>
                        <a:rPr lang="en-US" sz="3200" i="1"/>
                        <m:t>+</m:t>
                      </m:r>
                      <m:sSub>
                        <m:sSubPr>
                          <m:ctrlPr>
                            <a:rPr lang="en-US" sz="3200" i="1"/>
                          </m:ctrlPr>
                        </m:sSubPr>
                        <m:e>
                          <m:r>
                            <m:rPr>
                              <m:sty m:val="p"/>
                            </m:rPr>
                            <a:rPr lang="en-US" sz="3200"/>
                            <m:t>D</m:t>
                          </m:r>
                        </m:e>
                        <m:sub>
                          <m:r>
                            <m:rPr>
                              <m:sty m:val="p"/>
                            </m:rPr>
                            <a:rPr lang="en-US" sz="3200"/>
                            <m:t>JS</m:t>
                          </m:r>
                        </m:sub>
                      </m:sSub>
                      <m:d>
                        <m:dPr>
                          <m:ctrlPr>
                            <a:rPr lang="en-US" sz="3200" i="1"/>
                          </m:ctrlPr>
                        </m:dPr>
                        <m:e>
                          <m:r>
                            <a:rPr lang="en-US" sz="3200" i="1"/>
                            <m:t>𝑄</m:t>
                          </m:r>
                          <m:d>
                            <m:dPr>
                              <m:ctrlPr>
                                <a:rPr lang="en-US" sz="3200" i="1"/>
                              </m:ctrlPr>
                            </m:dPr>
                            <m:e>
                              <m:r>
                                <a:rPr lang="en-US" sz="3200" i="1"/>
                                <m:t>𝑥</m:t>
                              </m:r>
                            </m:e>
                          </m:d>
                          <m:d>
                            <m:dPr>
                              <m:begChr m:val="‖"/>
                              <m:endChr m:val=""/>
                              <m:ctrlPr>
                                <a:rPr lang="en-US" sz="3200" i="1"/>
                              </m:ctrlPr>
                            </m:dPr>
                            <m:e>
                              <m:r>
                                <a:rPr lang="en-US" sz="3200" i="1"/>
                                <m:t>𝑅</m:t>
                              </m:r>
                              <m:d>
                                <m:dPr>
                                  <m:ctrlPr>
                                    <a:rPr lang="en-US" sz="3200" i="1"/>
                                  </m:ctrlPr>
                                </m:dPr>
                                <m:e>
                                  <m:r>
                                    <a:rPr lang="en-US" sz="3200" i="1"/>
                                    <m:t>𝑥</m:t>
                                  </m:r>
                                </m:e>
                              </m:d>
                            </m:e>
                          </m:d>
                        </m:e>
                      </m:d>
                    </m:oMath>
                  </m:oMathPara>
                </a14:m>
                <a:endParaRPr lang="en-US" sz="3200" dirty="0"/>
              </a:p>
              <a:p>
                <a:pPr marL="0" indent="0">
                  <a:buNone/>
                </a:pPr>
                <a:r>
                  <a:rPr lang="en-US" sz="3200" dirty="0"/>
                  <a:t>For convenience, we denote</a:t>
                </a:r>
                <a:r>
                  <a:rPr lang="en-US" sz="3200" dirty="0" smtClean="0"/>
                  <a:t>:</a:t>
                </a:r>
              </a:p>
              <a:p>
                <a:pPr marL="0" indent="0">
                  <a:buNone/>
                </a:pPr>
                <a14:m>
                  <m:oMathPara xmlns:m="http://schemas.openxmlformats.org/officeDocument/2006/math">
                    <m:oMathParaPr>
                      <m:jc m:val="right"/>
                    </m:oMathParaPr>
                    <m:oMath xmlns:m="http://schemas.openxmlformats.org/officeDocument/2006/math">
                      <m:r>
                        <m:rPr>
                          <m:sty m:val="p"/>
                        </m:rPr>
                        <a:rPr lang="en-US" sz="3200"/>
                        <m:t>JS</m:t>
                      </m:r>
                      <m:d>
                        <m:dPr>
                          <m:ctrlPr>
                            <a:rPr lang="en-US" sz="3200" i="1"/>
                          </m:ctrlPr>
                        </m:dPr>
                        <m:e>
                          <m:r>
                            <a:rPr lang="en-US" sz="3200" i="1"/>
                            <m:t>𝑃</m:t>
                          </m:r>
                          <m:d>
                            <m:dPr>
                              <m:ctrlPr>
                                <a:rPr lang="en-US" sz="3200" i="1"/>
                              </m:ctrlPr>
                            </m:dPr>
                            <m:e>
                              <m:r>
                                <a:rPr lang="en-US" sz="3200" i="1"/>
                                <m:t>𝑥</m:t>
                              </m:r>
                            </m:e>
                          </m:d>
                        </m:e>
                        <m:e>
                          <m:r>
                            <a:rPr lang="en-US" sz="3200" i="1"/>
                            <m:t>𝑄</m:t>
                          </m:r>
                          <m:d>
                            <m:dPr>
                              <m:ctrlPr>
                                <a:rPr lang="en-US" sz="3200" i="1"/>
                              </m:ctrlPr>
                            </m:dPr>
                            <m:e>
                              <m:r>
                                <a:rPr lang="en-US" sz="3200" i="1"/>
                                <m:t>𝑥</m:t>
                              </m:r>
                            </m:e>
                          </m:d>
                        </m:e>
                      </m:d>
                      <m:r>
                        <a:rPr lang="en-US" sz="3200" i="1"/>
                        <m:t>=</m:t>
                      </m:r>
                      <m:f>
                        <m:fPr>
                          <m:ctrlPr>
                            <a:rPr lang="en-US" sz="3200" i="1"/>
                          </m:ctrlPr>
                        </m:fPr>
                        <m:num>
                          <m:r>
                            <a:rPr lang="en-US" sz="3200" i="1"/>
                            <m:t>1</m:t>
                          </m:r>
                        </m:num>
                        <m:den>
                          <m:r>
                            <a:rPr lang="en-US" sz="3200" i="1"/>
                            <m:t>2</m:t>
                          </m:r>
                        </m:den>
                      </m:f>
                      <m:r>
                        <m:rPr>
                          <m:sty m:val="p"/>
                        </m:rPr>
                        <a:rPr lang="en-US" sz="3200"/>
                        <m:t>KL</m:t>
                      </m:r>
                      <m:d>
                        <m:dPr>
                          <m:ctrlPr>
                            <a:rPr lang="en-US" sz="3200" i="1"/>
                          </m:ctrlPr>
                        </m:dPr>
                        <m:e>
                          <m:r>
                            <a:rPr lang="en-US" sz="3200" i="1"/>
                            <m:t>𝑃</m:t>
                          </m:r>
                          <m:d>
                            <m:dPr>
                              <m:ctrlPr>
                                <a:rPr lang="en-US" sz="3200" i="1"/>
                              </m:ctrlPr>
                            </m:dPr>
                            <m:e>
                              <m:r>
                                <a:rPr lang="en-US" sz="3200" i="1"/>
                                <m:t>𝑥</m:t>
                              </m:r>
                            </m:e>
                          </m:d>
                        </m:e>
                        <m:e>
                          <m:r>
                            <a:rPr lang="en-US" sz="3200" i="1"/>
                            <m:t>𝑀</m:t>
                          </m:r>
                          <m:d>
                            <m:dPr>
                              <m:ctrlPr>
                                <a:rPr lang="en-US" sz="3200" i="1"/>
                              </m:ctrlPr>
                            </m:dPr>
                            <m:e>
                              <m:r>
                                <a:rPr lang="en-US" sz="3200" i="1"/>
                                <m:t>𝑥</m:t>
                              </m:r>
                            </m:e>
                          </m:d>
                        </m:e>
                      </m:d>
                      <m:r>
                        <a:rPr lang="en-US" sz="3200" i="1"/>
                        <m:t>+</m:t>
                      </m:r>
                      <m:f>
                        <m:fPr>
                          <m:ctrlPr>
                            <a:rPr lang="en-US" sz="3200" i="1"/>
                          </m:ctrlPr>
                        </m:fPr>
                        <m:num>
                          <m:r>
                            <a:rPr lang="en-US" sz="3200" i="1"/>
                            <m:t>1</m:t>
                          </m:r>
                        </m:num>
                        <m:den>
                          <m:r>
                            <a:rPr lang="en-US" sz="3200" i="1"/>
                            <m:t>2</m:t>
                          </m:r>
                        </m:den>
                      </m:f>
                      <m:r>
                        <m:rPr>
                          <m:sty m:val="p"/>
                        </m:rPr>
                        <a:rPr lang="en-US" sz="3200"/>
                        <m:t>KL</m:t>
                      </m:r>
                      <m:d>
                        <m:dPr>
                          <m:ctrlPr>
                            <a:rPr lang="en-US" sz="3200" i="1"/>
                          </m:ctrlPr>
                        </m:dPr>
                        <m:e>
                          <m:r>
                            <a:rPr lang="en-US" sz="3200" i="1"/>
                            <m:t>𝑄</m:t>
                          </m:r>
                          <m:d>
                            <m:dPr>
                              <m:ctrlPr>
                                <a:rPr lang="en-US" sz="3200" i="1"/>
                              </m:ctrlPr>
                            </m:dPr>
                            <m:e>
                              <m:r>
                                <a:rPr lang="en-US" sz="3200" i="1"/>
                                <m:t>𝑥</m:t>
                              </m:r>
                            </m:e>
                          </m:d>
                        </m:e>
                        <m:e>
                          <m:r>
                            <a:rPr lang="en-US" sz="3200" i="1"/>
                            <m:t>𝑀</m:t>
                          </m:r>
                          <m:d>
                            <m:dPr>
                              <m:ctrlPr>
                                <a:rPr lang="en-US" sz="3200" i="1"/>
                              </m:ctrlPr>
                            </m:dPr>
                            <m:e>
                              <m:r>
                                <a:rPr lang="en-US" sz="3200" i="1"/>
                                <m:t>𝑥</m:t>
                              </m:r>
                            </m:e>
                          </m:d>
                        </m:e>
                      </m:d>
                      <m:r>
                        <a:rPr lang="en-US" sz="3200" b="0" i="1" smtClean="0">
                          <a:latin typeface="Cambria Math" panose="02040503050406030204" pitchFamily="18" charset="0"/>
                        </a:rPr>
                        <m:t>    </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𝐴</m:t>
                          </m:r>
                          <m:r>
                            <a:rPr lang="en-US" sz="3200" b="0" i="1" smtClean="0">
                              <a:latin typeface="Cambria Math" panose="02040503050406030204" pitchFamily="18" charset="0"/>
                            </a:rPr>
                            <m:t>2.2</m:t>
                          </m:r>
                        </m:e>
                      </m:d>
                    </m:oMath>
                  </m:oMathPara>
                </a14:m>
                <a:endParaRPr lang="en-US" sz="3200" dirty="0" smtClean="0"/>
              </a:p>
              <a:p>
                <a:pPr marL="0" indent="0">
                  <a:buNone/>
                </a:pPr>
                <a:r>
                  <a:rPr lang="en-US" sz="3200" dirty="0"/>
                  <a:t>JS divergence is bounded in interval [0, 1] such that 0 ≤ JS(</a:t>
                </a:r>
                <a:r>
                  <a:rPr lang="en-US" sz="3200" i="1" dirty="0"/>
                  <a:t>P</a:t>
                </a:r>
                <a:r>
                  <a:rPr lang="en-US" sz="3200" dirty="0"/>
                  <a:t>(</a:t>
                </a:r>
                <a:r>
                  <a:rPr lang="en-US" sz="3200" i="1" dirty="0"/>
                  <a:t>x</a:t>
                </a:r>
                <a:r>
                  <a:rPr lang="en-US" sz="3200" dirty="0"/>
                  <a:t>) | </a:t>
                </a:r>
                <a:r>
                  <a:rPr lang="en-US" sz="3200" i="1" dirty="0"/>
                  <a:t>Q</a:t>
                </a:r>
                <a:r>
                  <a:rPr lang="en-US" sz="3200" dirty="0"/>
                  <a:t>(</a:t>
                </a:r>
                <a:r>
                  <a:rPr lang="en-US" sz="3200" i="1" dirty="0"/>
                  <a:t>x</a:t>
                </a:r>
                <a:r>
                  <a:rPr lang="en-US" sz="3200" dirty="0"/>
                  <a:t>)) ≤ 1. Square root of JS divergence is called JS distance of two distributions.</a:t>
                </a:r>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1270" t="-1649" r="-127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137</a:t>
            </a:fld>
            <a:endParaRPr lang="en-US"/>
          </a:p>
        </p:txBody>
      </p:sp>
    </p:spTree>
    <p:extLst>
      <p:ext uri="{BB962C8B-B14F-4D97-AF65-F5344CB8AC3E}">
        <p14:creationId xmlns:p14="http://schemas.microsoft.com/office/powerpoint/2010/main" val="1332673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81280" y="914399"/>
            <a:ext cx="12029440" cy="5176066"/>
          </a:xfrm>
        </p:spPr>
        <p:txBody>
          <a:bodyPr>
            <a:noAutofit/>
          </a:bodyPr>
          <a:lstStyle/>
          <a:p>
            <a:pPr marL="457200" indent="-457200">
              <a:buFont typeface="+mj-lt"/>
              <a:buAutoNum type="arabicPeriod"/>
            </a:pPr>
            <a:r>
              <a:rPr lang="en-US" sz="2000" dirty="0" err="1"/>
              <a:t>Doersch</a:t>
            </a:r>
            <a:r>
              <a:rPr lang="en-US" sz="2000" dirty="0"/>
              <a:t>, C. (2016, January 3). Tutorial on </a:t>
            </a:r>
            <a:r>
              <a:rPr lang="en-US" sz="2000" dirty="0" err="1"/>
              <a:t>Variational</a:t>
            </a:r>
            <a:r>
              <a:rPr lang="en-US" sz="2000" dirty="0"/>
              <a:t> </a:t>
            </a:r>
            <a:r>
              <a:rPr lang="en-US" sz="2000" dirty="0" err="1"/>
              <a:t>Autoencoders</a:t>
            </a:r>
            <a:r>
              <a:rPr lang="en-US" sz="2000" dirty="0"/>
              <a:t>. </a:t>
            </a:r>
            <a:r>
              <a:rPr lang="en-US" sz="2000" dirty="0" err="1"/>
              <a:t>arXiv</a:t>
            </a:r>
            <a:r>
              <a:rPr lang="en-US" sz="2000" dirty="0"/>
              <a:t> preprint. Retrieved from https://arxiv.org/abs/1606.05908</a:t>
            </a:r>
          </a:p>
          <a:p>
            <a:pPr marL="457200" indent="-457200">
              <a:buFont typeface="+mj-lt"/>
              <a:buAutoNum type="arabicPeriod"/>
            </a:pPr>
            <a:r>
              <a:rPr lang="en-US" sz="2000" dirty="0" err="1"/>
              <a:t>Goodfellow</a:t>
            </a:r>
            <a:r>
              <a:rPr lang="en-US" sz="2000" dirty="0"/>
              <a:t>, I., </a:t>
            </a:r>
            <a:r>
              <a:rPr lang="en-US" sz="2000" dirty="0" err="1"/>
              <a:t>Bengio</a:t>
            </a:r>
            <a:r>
              <a:rPr lang="en-US" sz="2000" dirty="0"/>
              <a:t>, Y., &amp; </a:t>
            </a:r>
            <a:r>
              <a:rPr lang="en-US" sz="2000" dirty="0" err="1"/>
              <a:t>Courville</a:t>
            </a:r>
            <a:r>
              <a:rPr lang="en-US" sz="2000" dirty="0"/>
              <a:t>, A. (2016). Deep Learning. Cambridge, Massachusetts, US: The MIT Press. Retrieved from https://www.deeplearningbook.org/</a:t>
            </a:r>
          </a:p>
          <a:p>
            <a:pPr marL="457200" indent="-457200">
              <a:buFont typeface="+mj-lt"/>
              <a:buAutoNum type="arabicPeriod"/>
            </a:pPr>
            <a:r>
              <a:rPr lang="en-US" sz="2000" dirty="0" err="1"/>
              <a:t>Goodfellow</a:t>
            </a:r>
            <a:r>
              <a:rPr lang="en-US" sz="2000" dirty="0"/>
              <a:t>, I., </a:t>
            </a:r>
            <a:r>
              <a:rPr lang="en-US" sz="2000" dirty="0" err="1"/>
              <a:t>Pouget-Abadie</a:t>
            </a:r>
            <a:r>
              <a:rPr lang="en-US" sz="2000" dirty="0"/>
              <a:t>, J., Mirza, M., Xu, B., </a:t>
            </a:r>
            <a:r>
              <a:rPr lang="en-US" sz="2000" dirty="0" err="1"/>
              <a:t>Warde</a:t>
            </a:r>
            <a:r>
              <a:rPr lang="en-US" sz="2000" dirty="0"/>
              <a:t>-Farley, D., </a:t>
            </a:r>
            <a:r>
              <a:rPr lang="en-US" sz="2000" dirty="0" err="1"/>
              <a:t>Ozair</a:t>
            </a:r>
            <a:r>
              <a:rPr lang="en-US" sz="2000" dirty="0"/>
              <a:t>, S., . . . </a:t>
            </a:r>
            <a:r>
              <a:rPr lang="en-US" sz="2000" dirty="0" err="1"/>
              <a:t>Bengio</a:t>
            </a:r>
            <a:r>
              <a:rPr lang="en-US" sz="2000" dirty="0"/>
              <a:t>, Y. (2014). Generative Adversarial Nets. In Z. </a:t>
            </a:r>
            <a:r>
              <a:rPr lang="en-US" sz="2000" dirty="0" err="1"/>
              <a:t>Ghahramani</a:t>
            </a:r>
            <a:r>
              <a:rPr lang="en-US" sz="2000" dirty="0"/>
              <a:t>, M. Welling, C. Cortes, N. Lawrence, &amp; K. Weinberger (Ed.), Advances in Neural Information Processing Systems 27 (NIPS 2014). 27. Montreal: </a:t>
            </a:r>
            <a:r>
              <a:rPr lang="en-US" sz="2000" dirty="0" err="1"/>
              <a:t>NeurIPS</a:t>
            </a:r>
            <a:r>
              <a:rPr lang="en-US" sz="2000" dirty="0"/>
              <a:t>. Retrieved from https://proceedings.neurips.cc/paper_files/paper/2014/file/5ca3e9b122f61f8f06494c97b1afccf3-Paper.pdf</a:t>
            </a:r>
          </a:p>
          <a:p>
            <a:pPr marL="457200" indent="-457200">
              <a:buFont typeface="+mj-lt"/>
              <a:buAutoNum type="arabicPeriod"/>
            </a:pPr>
            <a:r>
              <a:rPr lang="en-US" sz="2000" dirty="0" err="1"/>
              <a:t>Hardle</a:t>
            </a:r>
            <a:r>
              <a:rPr lang="en-US" sz="2000" dirty="0"/>
              <a:t>, W., &amp; </a:t>
            </a:r>
            <a:r>
              <a:rPr lang="en-US" sz="2000" dirty="0" err="1"/>
              <a:t>Simar</a:t>
            </a:r>
            <a:r>
              <a:rPr lang="en-US" sz="2000" dirty="0"/>
              <a:t>, L. (2013). Applied Multivariate Statistical Analysis. Berlin, Germany: Research Data Center, School of Business and Economics, Humboldt University.</a:t>
            </a:r>
          </a:p>
          <a:p>
            <a:pPr marL="457200" indent="-457200">
              <a:buFont typeface="+mj-lt"/>
              <a:buAutoNum type="arabicPeriod"/>
            </a:pPr>
            <a:r>
              <a:rPr lang="en-US" sz="2000" dirty="0"/>
              <a:t>Hinton, G. E. (2007). Boltzmann machine. Brain Corporation, 2(5), 1668. doi:10.4249/scholarpedia.1668</a:t>
            </a:r>
          </a:p>
          <a:p>
            <a:pPr marL="457200" indent="-457200">
              <a:buFont typeface="+mj-lt"/>
              <a:buAutoNum type="arabicPeriod"/>
            </a:pPr>
            <a:r>
              <a:rPr lang="en-US" sz="2000" dirty="0" err="1"/>
              <a:t>Kingma</a:t>
            </a:r>
            <a:r>
              <a:rPr lang="en-US" sz="2000" dirty="0"/>
              <a:t>, D. P., &amp; Welling, M. (2022, December 10). Auto-Encoding </a:t>
            </a:r>
            <a:r>
              <a:rPr lang="en-US" sz="2000" dirty="0" err="1"/>
              <a:t>Variational</a:t>
            </a:r>
            <a:r>
              <a:rPr lang="en-US" sz="2000" dirty="0"/>
              <a:t> Bayes. </a:t>
            </a:r>
            <a:r>
              <a:rPr lang="en-US" sz="2000" dirty="0" err="1"/>
              <a:t>arXiv</a:t>
            </a:r>
            <a:r>
              <a:rPr lang="en-US" sz="2000" dirty="0"/>
              <a:t> Preprint, 1-14. doi:10.48550/arXiv.1312.6114</a:t>
            </a:r>
          </a:p>
          <a:p>
            <a:pPr marL="457200" indent="-457200">
              <a:buFont typeface="+mj-lt"/>
              <a:buAutoNum type="arabicPeriod"/>
            </a:pPr>
            <a:r>
              <a:rPr lang="en-US" sz="2000" dirty="0"/>
              <a:t>Nguyen, L. (2015). Matrix Analysis and Calculus (1st ed.). (C. Evans, Ed.) Hanoi, Vietnam: Lambert Academic Publishing. Retrieved March 3, 2014, from https://</a:t>
            </a:r>
            <a:r>
              <a:rPr lang="en-US" sz="2000" dirty="0" smtClean="0"/>
              <a:t>www.shuyuan.sg/store/gb/book/matrix-analysis-and-calculus/isbn/978-3-659-69400-4</a:t>
            </a:r>
            <a:endParaRPr lang="en-US" sz="2000" dirty="0"/>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138</a:t>
            </a:fld>
            <a:endParaRPr lang="en-US"/>
          </a:p>
        </p:txBody>
      </p:sp>
    </p:spTree>
    <p:extLst>
      <p:ext uri="{BB962C8B-B14F-4D97-AF65-F5344CB8AC3E}">
        <p14:creationId xmlns:p14="http://schemas.microsoft.com/office/powerpoint/2010/main" val="10655490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32080" y="914399"/>
            <a:ext cx="11948160" cy="5176066"/>
          </a:xfrm>
        </p:spPr>
        <p:txBody>
          <a:bodyPr>
            <a:noAutofit/>
          </a:bodyPr>
          <a:lstStyle/>
          <a:p>
            <a:pPr marL="457200" indent="-457200">
              <a:buFont typeface="+mj-lt"/>
              <a:buAutoNum type="arabicPeriod" startAt="8"/>
            </a:pPr>
            <a:r>
              <a:rPr lang="en-US" sz="2000" dirty="0" smtClean="0"/>
              <a:t>Nguyen</a:t>
            </a:r>
            <a:r>
              <a:rPr lang="en-US" sz="2000" dirty="0"/>
              <a:t>, L. (2023). Tutorial on artificial neural network. Loc Nguyen's Academic Network. Open Science Framework (OSF). </a:t>
            </a:r>
            <a:r>
              <a:rPr lang="en-US" sz="2000" dirty="0" err="1"/>
              <a:t>doi:https</a:t>
            </a:r>
            <a:r>
              <a:rPr lang="en-US" sz="2000" dirty="0"/>
              <a:t>://osf.io/k8syc</a:t>
            </a:r>
          </a:p>
          <a:p>
            <a:pPr marL="457200" indent="-457200">
              <a:buFont typeface="+mj-lt"/>
              <a:buAutoNum type="arabicPeriod" startAt="8"/>
            </a:pPr>
            <a:r>
              <a:rPr lang="en-US" sz="2000" dirty="0"/>
              <a:t>Oord, A. v., </a:t>
            </a:r>
            <a:r>
              <a:rPr lang="en-US" sz="2000" dirty="0" err="1"/>
              <a:t>Kalchbrenner</a:t>
            </a:r>
            <a:r>
              <a:rPr lang="en-US" sz="2000" dirty="0"/>
              <a:t>, N., &amp; </a:t>
            </a:r>
            <a:r>
              <a:rPr lang="en-US" sz="2000" dirty="0" err="1"/>
              <a:t>Kavukcuoglu</a:t>
            </a:r>
            <a:r>
              <a:rPr lang="en-US" sz="2000" dirty="0"/>
              <a:t>, K. (2016, August 19). Pixel Recurrent Neural Networks. </a:t>
            </a:r>
            <a:r>
              <a:rPr lang="en-US" sz="2000" dirty="0" err="1"/>
              <a:t>arXiv</a:t>
            </a:r>
            <a:r>
              <a:rPr lang="en-US" sz="2000" dirty="0"/>
              <a:t> preprint, 1-11. doi:10.48550/arXiv.1601.06759</a:t>
            </a:r>
          </a:p>
          <a:p>
            <a:pPr marL="457200" indent="-457200">
              <a:buFont typeface="+mj-lt"/>
              <a:buAutoNum type="arabicPeriod" startAt="8"/>
            </a:pPr>
            <a:r>
              <a:rPr lang="en-US" sz="2000" dirty="0" err="1"/>
              <a:t>Oussidi</a:t>
            </a:r>
            <a:r>
              <a:rPr lang="en-US" sz="2000" dirty="0"/>
              <a:t>, A., &amp; </a:t>
            </a:r>
            <a:r>
              <a:rPr lang="en-US" sz="2000" dirty="0" err="1"/>
              <a:t>Elhassouny</a:t>
            </a:r>
            <a:r>
              <a:rPr lang="en-US" sz="2000" dirty="0"/>
              <a:t>, A. (2018). Deep generative models: Survey. 2018 International Conference on Intelligent Systems and Computer Vision (ISCV). Fez, Morocco: IEEE. doi:10.1109/ISACV.2018.8354080</a:t>
            </a:r>
          </a:p>
          <a:p>
            <a:pPr marL="457200" indent="-457200">
              <a:buFont typeface="+mj-lt"/>
              <a:buAutoNum type="arabicPeriod" startAt="8"/>
            </a:pPr>
            <a:r>
              <a:rPr lang="en-US" sz="2000" dirty="0" err="1"/>
              <a:t>Ruthotto</a:t>
            </a:r>
            <a:r>
              <a:rPr lang="en-US" sz="2000" dirty="0"/>
              <a:t>, L., &amp; Haber, E. (2021, April 12). An Introduction to Deep Generative Modeling. </a:t>
            </a:r>
            <a:r>
              <a:rPr lang="en-US" sz="2000" dirty="0" err="1"/>
              <a:t>arXiv</a:t>
            </a:r>
            <a:r>
              <a:rPr lang="en-US" sz="2000" dirty="0"/>
              <a:t> preprint. doi:10.48550/arXiv.2103.05180</a:t>
            </a:r>
          </a:p>
          <a:p>
            <a:pPr marL="457200" indent="-457200">
              <a:buFont typeface="+mj-lt"/>
              <a:buAutoNum type="arabicPeriod" startAt="8"/>
            </a:pPr>
            <a:r>
              <a:rPr lang="en-US" sz="2000" dirty="0" err="1"/>
              <a:t>Theis</a:t>
            </a:r>
            <a:r>
              <a:rPr lang="en-US" sz="2000" dirty="0"/>
              <a:t>, L., &amp; </a:t>
            </a:r>
            <a:r>
              <a:rPr lang="en-US" sz="2000" dirty="0" err="1"/>
              <a:t>Bethge</a:t>
            </a:r>
            <a:r>
              <a:rPr lang="en-US" sz="2000" dirty="0"/>
              <a:t>, M. (2015, September 18). Generative Image Modeling Using Spatial LSTMs. In C. Cortes, N. Lawrence, D. Lee, M. Sugiyama, &amp; R. Garnett (Ed.), Advances in Neural Information Processing Systems 28 (NIPS 2015). 28, pp. 1-9. Montreal: </a:t>
            </a:r>
            <a:r>
              <a:rPr lang="en-US" sz="2000" dirty="0" err="1"/>
              <a:t>NeurIPS</a:t>
            </a:r>
            <a:r>
              <a:rPr lang="en-US" sz="2000" dirty="0"/>
              <a:t>. doi:10.5555/2969442.2969455</a:t>
            </a:r>
          </a:p>
          <a:p>
            <a:pPr marL="457200" indent="-457200">
              <a:buFont typeface="+mj-lt"/>
              <a:buAutoNum type="arabicPeriod" startAt="8"/>
            </a:pPr>
            <a:r>
              <a:rPr lang="en-US" sz="2000" dirty="0"/>
              <a:t>Wikipedia. (2004, November 13). Boltzmann machine. (Wikimedia Foundation) Retrieved from Wikipedia website: https://en.wikipedia.org/wiki/Boltzmann_machine</a:t>
            </a:r>
          </a:p>
          <a:p>
            <a:pPr marL="457200" indent="-457200">
              <a:buFont typeface="+mj-lt"/>
              <a:buAutoNum type="arabicPeriod" startAt="8"/>
            </a:pPr>
            <a:r>
              <a:rPr lang="en-US" sz="2000" dirty="0"/>
              <a:t>Wikipedia. (2004, November 15). Hopfield network. (Wikimedia Foundation) Retrieved from Wikipedia website: https://</a:t>
            </a:r>
            <a:r>
              <a:rPr lang="en-US" sz="2000" dirty="0" smtClean="0"/>
              <a:t>en.wikipedia.org/wiki/Hopfield_network</a:t>
            </a:r>
            <a:endParaRPr lang="en-US" sz="2000" dirty="0"/>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139</a:t>
            </a:fld>
            <a:endParaRPr lang="en-US"/>
          </a:p>
        </p:txBody>
      </p:sp>
    </p:spTree>
    <p:extLst>
      <p:ext uri="{BB962C8B-B14F-4D97-AF65-F5344CB8AC3E}">
        <p14:creationId xmlns:p14="http://schemas.microsoft.com/office/powerpoint/2010/main" val="2800898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58320" cy="5176066"/>
              </a:xfrm>
            </p:spPr>
            <p:txBody>
              <a:bodyPr>
                <a:noAutofit/>
              </a:bodyPr>
              <a:lstStyle/>
              <a:p>
                <a:pPr marL="0" indent="0">
                  <a:buNone/>
                </a:pPr>
                <a:r>
                  <a:rPr lang="en-US" sz="2100" dirty="0"/>
                  <a:t>Then backpropagation algorithm continues to update remaining sub-weights at hidden layers based on such determined sub-weights at the output layer. Therefore, for convenience, we only focus on likelihood maximization or error minimization and parameter Φ represents entire weights of DNN with assertion that backpropagation algorithm is always feasible. It means that there are two important equivalent estimation equations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Φ</m:t>
                      </m:r>
                      <m:r>
                        <a:rPr lang="en-US" sz="2100">
                          <a:latin typeface="Cambria Math" panose="02040503050406030204" pitchFamily="18" charset="0"/>
                        </a:rPr>
                        <m:t>=</m:t>
                      </m:r>
                      <m:r>
                        <m:rPr>
                          <m:sty m:val="p"/>
                        </m:rPr>
                        <a:rPr lang="en-US" sz="2100">
                          <a:latin typeface="Cambria Math" panose="02040503050406030204" pitchFamily="18" charset="0"/>
                        </a:rPr>
                        <m:t>Φ</m:t>
                      </m:r>
                      <m:r>
                        <a:rPr lang="en-US" sz="2100">
                          <a:latin typeface="Cambria Math" panose="02040503050406030204" pitchFamily="18" charset="0"/>
                        </a:rPr>
                        <m:t>+</m:t>
                      </m:r>
                      <m:r>
                        <a:rPr lang="en-US" sz="2100" i="1">
                          <a:latin typeface="Cambria Math" panose="02040503050406030204" pitchFamily="18" charset="0"/>
                        </a:rPr>
                        <m:t>𝛾</m:t>
                      </m:r>
                      <m:r>
                        <a:rPr lang="en-US" sz="2100">
                          <a:latin typeface="Cambria Math" panose="02040503050406030204" pitchFamily="18" charset="0"/>
                        </a:rPr>
                        <m:t>𝛻</m:t>
                      </m:r>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oMath>
                    <m:oMath xmlns:m="http://schemas.openxmlformats.org/officeDocument/2006/math">
                      <m:r>
                        <m:rPr>
                          <m:sty m:val="p"/>
                        </m:rPr>
                        <a:rPr lang="en-US" sz="2100">
                          <a:latin typeface="Cambria Math" panose="02040503050406030204" pitchFamily="18" charset="0"/>
                        </a:rPr>
                        <m:t>Φ</m:t>
                      </m:r>
                      <m:r>
                        <a:rPr lang="en-US" sz="2100">
                          <a:latin typeface="Cambria Math" panose="02040503050406030204" pitchFamily="18" charset="0"/>
                        </a:rPr>
                        <m:t>=</m:t>
                      </m:r>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i="1">
                          <a:latin typeface="Cambria Math" panose="02040503050406030204" pitchFamily="18" charset="0"/>
                        </a:rPr>
                        <m:t>𝛾</m:t>
                      </m:r>
                      <m:r>
                        <a:rPr lang="en-US" sz="2100">
                          <a:latin typeface="Cambria Math" panose="02040503050406030204" pitchFamily="18" charset="0"/>
                        </a:rPr>
                        <m:t>𝛻</m:t>
                      </m:r>
                      <m:r>
                        <a:rPr lang="en-US" sz="2100" i="1">
                          <a:latin typeface="Cambria Math" panose="02040503050406030204" pitchFamily="18" charset="0"/>
                        </a:rPr>
                        <m:t>𝜀</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oMath>
                  </m:oMathPara>
                </a14:m>
                <a:endParaRPr lang="en-US" sz="2100" dirty="0"/>
              </a:p>
              <a:p>
                <a:pPr marL="0" indent="0">
                  <a:buNone/>
                </a:pPr>
                <a:r>
                  <a:rPr lang="en-US" sz="2100" dirty="0"/>
                  <a:t>In similar to:</a:t>
                </a:r>
              </a:p>
              <a:p>
                <a:pPr marL="0" indent="0">
                  <a:buNone/>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Φ</m:t>
                      </m:r>
                      <m:r>
                        <a:rPr lang="en-US" sz="2100">
                          <a:latin typeface="Cambria Math" panose="02040503050406030204" pitchFamily="18" charset="0"/>
                        </a:rPr>
                        <m:t>=</m:t>
                      </m:r>
                      <m:r>
                        <m:rPr>
                          <m:sty m:val="p"/>
                        </m:rPr>
                        <a:rPr lang="en-US" sz="2100">
                          <a:latin typeface="Cambria Math" panose="02040503050406030204" pitchFamily="18" charset="0"/>
                        </a:rPr>
                        <m:t>Φ</m:t>
                      </m:r>
                      <m:r>
                        <a:rPr lang="en-US" sz="2100">
                          <a:latin typeface="Cambria Math" panose="02040503050406030204" pitchFamily="18" charset="0"/>
                        </a:rPr>
                        <m:t>+</m:t>
                      </m:r>
                      <m:r>
                        <a:rPr lang="en-US" sz="2100" i="1">
                          <a:latin typeface="Cambria Math" panose="02040503050406030204" pitchFamily="18" charset="0"/>
                        </a:rPr>
                        <m:t>𝛾</m:t>
                      </m:r>
                      <m:r>
                        <a:rPr lang="en-US" sz="2100">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e>
                      </m:func>
                    </m:oMath>
                  </m:oMathPara>
                </a14:m>
                <a:endParaRPr lang="en-US" sz="2100" dirty="0" smtClean="0"/>
              </a:p>
              <a:p>
                <a:pPr marL="0" indent="0">
                  <a:buNone/>
                </a:pPr>
                <a:r>
                  <a:rPr lang="en-US" sz="2100" dirty="0" smtClean="0"/>
                  <a:t>When </a:t>
                </a:r>
                <a:r>
                  <a:rPr lang="en-US" sz="2100" dirty="0"/>
                  <a:t>DGM is trained with big data, training data is fed to DGM at very time point </a:t>
                </a:r>
                <a:r>
                  <a:rPr lang="en-US" sz="2100" i="1" dirty="0" err="1"/>
                  <a:t>i</a:t>
                </a:r>
                <a:r>
                  <a:rPr lang="en-US" sz="2100" dirty="0"/>
                  <a:t> as a pair </a:t>
                </a:r>
                <a:r>
                  <a:rPr lang="en-US" sz="2100" b="1" i="1" dirty="0"/>
                  <a:t>d</a:t>
                </a:r>
                <a:r>
                  <a:rPr lang="en-US" sz="2100" baseline="30000" dirty="0"/>
                  <a:t>(</a:t>
                </a:r>
                <a:r>
                  <a:rPr lang="en-US" sz="2100" i="1" baseline="30000" dirty="0" err="1"/>
                  <a:t>i</a:t>
                </a:r>
                <a:r>
                  <a:rPr lang="en-US" sz="2100" baseline="30000" dirty="0"/>
                  <a:t>)</a:t>
                </a:r>
                <a:r>
                  <a:rPr lang="en-US" sz="2100" dirty="0"/>
                  <a:t> = (</a:t>
                </a:r>
                <a:r>
                  <a:rPr lang="en-US" sz="2100" b="1" i="1" dirty="0"/>
                  <a:t>x</a:t>
                </a:r>
                <a:r>
                  <a:rPr lang="en-US" sz="2100" baseline="30000" dirty="0"/>
                  <a:t>(</a:t>
                </a:r>
                <a:r>
                  <a:rPr lang="en-US" sz="2100" i="1" baseline="30000" dirty="0" err="1"/>
                  <a:t>i</a:t>
                </a:r>
                <a:r>
                  <a:rPr lang="en-US" sz="2100" baseline="30000" dirty="0"/>
                  <a:t>)</a:t>
                </a:r>
                <a:r>
                  <a:rPr lang="en-US" sz="2100" dirty="0"/>
                  <a:t>, </a:t>
                </a:r>
                <a:r>
                  <a:rPr lang="en-US" sz="2100" b="1" dirty="0"/>
                  <a:t>z</a:t>
                </a:r>
                <a:r>
                  <a:rPr lang="en-US" sz="2100" baseline="30000" dirty="0"/>
                  <a:t>(</a:t>
                </a:r>
                <a:r>
                  <a:rPr lang="en-US" sz="2100" i="1" baseline="30000" dirty="0" err="1"/>
                  <a:t>i</a:t>
                </a:r>
                <a:r>
                  <a:rPr lang="en-US" sz="2100" baseline="30000" dirty="0"/>
                  <a:t>)</a:t>
                </a:r>
                <a:r>
                  <a:rPr lang="en-US" sz="2100" dirty="0"/>
                  <a:t>) and therefore, a set of pairs over </a:t>
                </a:r>
                <a:r>
                  <a:rPr lang="en-US" sz="2100" i="1" dirty="0"/>
                  <a:t>N</a:t>
                </a:r>
                <a:r>
                  <a:rPr lang="en-US" sz="2100" dirty="0"/>
                  <a:t> time points is called epoch. As a convention, epoch of size </a:t>
                </a:r>
                <a:r>
                  <a:rPr lang="en-US" sz="2100" i="1" dirty="0"/>
                  <a:t>N</a:t>
                </a:r>
                <a:r>
                  <a:rPr lang="en-US" sz="2100" dirty="0"/>
                  <a:t> is denoted as </a:t>
                </a:r>
                <a:r>
                  <a:rPr lang="en-US" sz="2100" b="1" i="1" dirty="0"/>
                  <a:t>D</a:t>
                </a:r>
                <a:r>
                  <a:rPr lang="en-US" sz="2100" dirty="0"/>
                  <a:t> = (</a:t>
                </a:r>
                <a:r>
                  <a:rPr lang="en-US" sz="2100" b="1" i="1" dirty="0"/>
                  <a:t>d</a:t>
                </a:r>
                <a:r>
                  <a:rPr lang="en-US" sz="2100" baseline="30000" dirty="0"/>
                  <a:t>(1)</a:t>
                </a:r>
                <a:r>
                  <a:rPr lang="en-US" sz="2100" dirty="0"/>
                  <a:t> = (</a:t>
                </a:r>
                <a:r>
                  <a:rPr lang="en-US" sz="2100" b="1" i="1" dirty="0"/>
                  <a:t>x</a:t>
                </a:r>
                <a:r>
                  <a:rPr lang="en-US" sz="2100" baseline="30000" dirty="0"/>
                  <a:t>(1)</a:t>
                </a:r>
                <a:r>
                  <a:rPr lang="en-US" sz="2100" dirty="0"/>
                  <a:t>, </a:t>
                </a:r>
                <a:r>
                  <a:rPr lang="en-US" sz="2100" b="1" dirty="0"/>
                  <a:t>z</a:t>
                </a:r>
                <a:r>
                  <a:rPr lang="en-US" sz="2100" baseline="30000" dirty="0"/>
                  <a:t>(1)</a:t>
                </a:r>
                <a:r>
                  <a:rPr lang="en-US" sz="2100" dirty="0"/>
                  <a:t>), </a:t>
                </a:r>
                <a:r>
                  <a:rPr lang="en-US" sz="2100" b="1" i="1" dirty="0"/>
                  <a:t>d</a:t>
                </a:r>
                <a:r>
                  <a:rPr lang="en-US" sz="2100" baseline="30000" dirty="0"/>
                  <a:t>(2)</a:t>
                </a:r>
                <a:r>
                  <a:rPr lang="en-US" sz="2100" dirty="0"/>
                  <a:t> = (</a:t>
                </a:r>
                <a:r>
                  <a:rPr lang="en-US" sz="2100" b="1" i="1" dirty="0"/>
                  <a:t>x</a:t>
                </a:r>
                <a:r>
                  <a:rPr lang="en-US" sz="2100" baseline="30000" dirty="0"/>
                  <a:t>(2)</a:t>
                </a:r>
                <a:r>
                  <a:rPr lang="en-US" sz="2100" dirty="0"/>
                  <a:t>, </a:t>
                </a:r>
                <a:r>
                  <a:rPr lang="en-US" sz="2100" b="1" dirty="0"/>
                  <a:t>z</a:t>
                </a:r>
                <a:r>
                  <a:rPr lang="en-US" sz="2100" baseline="30000" dirty="0"/>
                  <a:t>(2)</a:t>
                </a:r>
                <a:r>
                  <a:rPr lang="en-US" sz="2100" dirty="0"/>
                  <a:t>),…, </a:t>
                </a:r>
                <a:r>
                  <a:rPr lang="en-US" sz="2100" b="1" i="1" dirty="0"/>
                  <a:t>d</a:t>
                </a:r>
                <a:r>
                  <a:rPr lang="en-US" sz="2100" baseline="30000" dirty="0"/>
                  <a:t>(</a:t>
                </a:r>
                <a:r>
                  <a:rPr lang="en-US" sz="2100" i="1" baseline="30000" dirty="0"/>
                  <a:t>N</a:t>
                </a:r>
                <a:r>
                  <a:rPr lang="en-US" sz="2100" baseline="30000" dirty="0"/>
                  <a:t>)</a:t>
                </a:r>
                <a:r>
                  <a:rPr lang="en-US" sz="2100" dirty="0"/>
                  <a:t> = (</a:t>
                </a:r>
                <a:r>
                  <a:rPr lang="en-US" sz="2100" b="1" i="1" dirty="0"/>
                  <a:t>x</a:t>
                </a:r>
                <a:r>
                  <a:rPr lang="en-US" sz="2100" baseline="30000" dirty="0"/>
                  <a:t>(</a:t>
                </a:r>
                <a:r>
                  <a:rPr lang="en-US" sz="2100" i="1" baseline="30000" dirty="0"/>
                  <a:t>N</a:t>
                </a:r>
                <a:r>
                  <a:rPr lang="en-US" sz="2100" baseline="30000" dirty="0"/>
                  <a:t>)</a:t>
                </a:r>
                <a:r>
                  <a:rPr lang="en-US" sz="2100" dirty="0"/>
                  <a:t>, </a:t>
                </a:r>
                <a:r>
                  <a:rPr lang="en-US" sz="2100" b="1" dirty="0"/>
                  <a:t>z</a:t>
                </a:r>
                <a:r>
                  <a:rPr lang="en-US" sz="2100" baseline="30000" dirty="0"/>
                  <a:t>(</a:t>
                </a:r>
                <a:r>
                  <a:rPr lang="en-US" sz="2100" i="1" baseline="30000" dirty="0"/>
                  <a:t>N</a:t>
                </a:r>
                <a:r>
                  <a:rPr lang="en-US" sz="2100" baseline="30000" dirty="0"/>
                  <a:t>)</a:t>
                </a:r>
                <a:r>
                  <a:rPr lang="en-US" sz="2100" dirty="0"/>
                  <a:t>)). An interesting result from SGD is that DGM can be learned with epoch </a:t>
                </a:r>
                <a:r>
                  <a:rPr lang="en-US" sz="2100" b="1" i="1" dirty="0"/>
                  <a:t>D</a:t>
                </a:r>
                <a:r>
                  <a:rPr lang="en-US" sz="2100" dirty="0"/>
                  <a:t> without significant change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Φ</m:t>
                      </m:r>
                      <m:r>
                        <a:rPr lang="en-US" sz="2100">
                          <a:latin typeface="Cambria Math" panose="02040503050406030204" pitchFamily="18" charset="0"/>
                        </a:rPr>
                        <m:t>=</m:t>
                      </m:r>
                      <m:r>
                        <m:rPr>
                          <m:sty m:val="p"/>
                        </m:rPr>
                        <a:rPr lang="en-US" sz="2100">
                          <a:latin typeface="Cambria Math" panose="02040503050406030204" pitchFamily="18" charset="0"/>
                        </a:rPr>
                        <m:t>Φ</m:t>
                      </m:r>
                      <m:r>
                        <a:rPr lang="en-US" sz="2100">
                          <a:latin typeface="Cambria Math" panose="02040503050406030204" pitchFamily="18" charset="0"/>
                        </a:rPr>
                        <m:t>+</m:t>
                      </m:r>
                      <m:r>
                        <a:rPr lang="en-US" sz="2100" i="1">
                          <a:latin typeface="Cambria Math" panose="02040503050406030204" pitchFamily="18" charset="0"/>
                        </a:rPr>
                        <m:t>𝛾</m:t>
                      </m:r>
                      <m:r>
                        <a:rPr lang="en-US" sz="2100">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𝑁</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𝑖</m:t>
                          </m:r>
                          <m:r>
                            <a:rPr lang="en-US" sz="2100" i="1">
                              <a:latin typeface="Cambria Math" panose="02040503050406030204" pitchFamily="18" charset="0"/>
                            </a:rPr>
                            <m:t>=1</m:t>
                          </m:r>
                        </m:sub>
                        <m:sup>
                          <m:r>
                            <a:rPr lang="en-US" sz="2100" i="1">
                              <a:latin typeface="Cambria Math" panose="02040503050406030204" pitchFamily="18" charset="0"/>
                            </a:rPr>
                            <m:t>𝑁</m:t>
                          </m:r>
                        </m:sup>
                        <m:e>
                          <m:r>
                            <a:rPr lang="en-US" sz="2100" i="1">
                              <a:latin typeface="Cambria Math" panose="02040503050406030204" pitchFamily="18" charset="0"/>
                            </a:rPr>
                            <m:t>𝑃</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e>
                              <m:r>
                                <m:rPr>
                                  <m:sty m:val="p"/>
                                </m:rPr>
                                <a:rPr lang="en-US" sz="2100">
                                  <a:latin typeface="Cambria Math" panose="02040503050406030204" pitchFamily="18" charset="0"/>
                                </a:rPr>
                                <m:t>Φ</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d>
                        </m:e>
                      </m:nary>
                      <m:r>
                        <a:rPr lang="en-US" sz="2100" i="1">
                          <a:latin typeface="Cambria Math" panose="02040503050406030204" pitchFamily="18" charset="0"/>
                        </a:rPr>
                        <m:t>=</m:t>
                      </m:r>
                      <m:r>
                        <m:rPr>
                          <m:sty m:val="p"/>
                        </m:rPr>
                        <a:rPr lang="en-US" sz="2100">
                          <a:latin typeface="Cambria Math" panose="02040503050406030204" pitchFamily="18" charset="0"/>
                        </a:rPr>
                        <m:t>Φ</m:t>
                      </m:r>
                      <m:r>
                        <a:rPr lang="en-US" sz="2100">
                          <a:latin typeface="Cambria Math" panose="02040503050406030204" pitchFamily="18" charset="0"/>
                        </a:rPr>
                        <m:t>+</m:t>
                      </m:r>
                      <m:r>
                        <a:rPr lang="en-US" sz="2100" i="1">
                          <a:latin typeface="Cambria Math" panose="02040503050406030204" pitchFamily="18" charset="0"/>
                        </a:rPr>
                        <m:t>𝛾</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𝑁</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𝑖</m:t>
                          </m:r>
                          <m:r>
                            <a:rPr lang="en-US" sz="2100" i="1">
                              <a:latin typeface="Cambria Math" panose="02040503050406030204" pitchFamily="18" charset="0"/>
                            </a:rPr>
                            <m:t>=1</m:t>
                          </m:r>
                        </m:sub>
                        <m:sup>
                          <m:r>
                            <a:rPr lang="en-US" sz="2100" i="1">
                              <a:latin typeface="Cambria Math" panose="02040503050406030204" pitchFamily="18" charset="0"/>
                            </a:rPr>
                            <m:t>𝑁</m:t>
                          </m:r>
                        </m:sup>
                        <m:e>
                          <m:r>
                            <a:rPr lang="en-US" sz="2100">
                              <a:latin typeface="Cambria Math" panose="02040503050406030204" pitchFamily="18" charset="0"/>
                            </a:rPr>
                            <m:t>𝛻</m:t>
                          </m:r>
                          <m:r>
                            <a:rPr lang="en-US" sz="2100" i="1">
                              <a:latin typeface="Cambria Math" panose="02040503050406030204" pitchFamily="18" charset="0"/>
                            </a:rPr>
                            <m:t>𝑃</m:t>
                          </m:r>
                          <m:d>
                            <m:dPr>
                              <m:ctrlPr>
                                <a:rPr lang="en-US" sz="2100" i="1">
                                  <a:latin typeface="Cambria Math" panose="02040503050406030204" pitchFamily="18" charset="0"/>
                                </a:rPr>
                              </m:ctrlPr>
                            </m:dPr>
                            <m:e>
                              <m:sSup>
                                <m:sSupPr>
                                  <m:ctrlPr>
                                    <a:rPr lang="en-US" sz="2100" b="1"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e>
                              <m:r>
                                <m:rPr>
                                  <m:sty m:val="p"/>
                                </m:rPr>
                                <a:rPr lang="en-US" sz="2100">
                                  <a:latin typeface="Cambria Math" panose="02040503050406030204" pitchFamily="18" charset="0"/>
                                </a:rPr>
                                <m:t>Φ</m:t>
                              </m:r>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𝑖</m:t>
                                      </m:r>
                                    </m:e>
                                  </m:d>
                                </m:sup>
                              </m:sSup>
                            </m:e>
                          </m:d>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58320" cy="5176066"/>
              </a:xfrm>
              <a:blipFill>
                <a:blip r:embed="rId2"/>
                <a:stretch>
                  <a:fillRect l="-612" t="-707" r="-6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9567824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32080" y="914399"/>
            <a:ext cx="11948160" cy="5176066"/>
          </a:xfrm>
        </p:spPr>
        <p:txBody>
          <a:bodyPr>
            <a:noAutofit/>
          </a:bodyPr>
          <a:lstStyle/>
          <a:p>
            <a:pPr marL="457200" indent="-457200">
              <a:buFont typeface="+mj-lt"/>
              <a:buAutoNum type="arabicPeriod" startAt="15"/>
            </a:pPr>
            <a:r>
              <a:rPr lang="en-US" sz="2000" dirty="0" smtClean="0"/>
              <a:t>Wikipedia. (2004, February 13). </a:t>
            </a:r>
            <a:r>
              <a:rPr lang="en-US" sz="2000" dirty="0" err="1" smtClean="0"/>
              <a:t>Kullback-Leibler</a:t>
            </a:r>
            <a:r>
              <a:rPr lang="en-US" sz="2000" dirty="0" smtClean="0"/>
              <a:t> divergence. (Wikimedia Foundation) Retrieved from Wikipedia website: https://en.wikipedia.org/wiki/Kullback%E2%80%93Leibler_divergence</a:t>
            </a:r>
          </a:p>
          <a:p>
            <a:pPr marL="457200" indent="-457200">
              <a:buFont typeface="+mj-lt"/>
              <a:buAutoNum type="arabicPeriod" startAt="15"/>
            </a:pPr>
            <a:r>
              <a:rPr lang="en-US" sz="2000" dirty="0" smtClean="0"/>
              <a:t>Wikipedia. (2005, April 7). Recurrent neural network. (Wikimedia Foundation) Retrieved from Wikipedia website: https://en.wikipedia.org/wiki/Recurrent_neural_network</a:t>
            </a:r>
          </a:p>
          <a:p>
            <a:pPr marL="457200" indent="-457200">
              <a:buFont typeface="+mj-lt"/>
              <a:buAutoNum type="arabicPeriod" startAt="15"/>
            </a:pPr>
            <a:r>
              <a:rPr lang="en-US" sz="2000" dirty="0" smtClean="0"/>
              <a:t>Wikipedia. (2006, February 9). Jensen-Shannon divergence. (Wikimedia Foundation) Retrieved from Wikipedia: https://en.wikipedia.org/wiki/Jensen%E2%80%93Shannon_divergence</a:t>
            </a:r>
          </a:p>
          <a:p>
            <a:pPr marL="457200" indent="-457200">
              <a:buFont typeface="+mj-lt"/>
              <a:buAutoNum type="arabicPeriod" startAt="15"/>
            </a:pPr>
            <a:r>
              <a:rPr lang="en-US" sz="2000" dirty="0" smtClean="0"/>
              <a:t>Wikipedia. (2007, April 16). Long short-term memory. (Wikimedia Foundation) Retrieved from Wikipedia website: https://en.wikipedia.org/wiki/Long_short-term_memory</a:t>
            </a:r>
            <a:endParaRPr lang="en-US" sz="2000" dirty="0"/>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140</a:t>
            </a:fld>
            <a:endParaRPr lang="en-US"/>
          </a:p>
        </p:txBody>
      </p:sp>
    </p:spTree>
    <p:extLst>
      <p:ext uri="{BB962C8B-B14F-4D97-AF65-F5344CB8AC3E}">
        <p14:creationId xmlns:p14="http://schemas.microsoft.com/office/powerpoint/2010/main" val="7125382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a:t>
            </a:r>
            <a:r>
              <a:rPr lang="en-US" sz="5000" dirty="0" smtClean="0"/>
              <a:t>for listening</a:t>
            </a:r>
            <a:endParaRPr lang="en-US" sz="5000"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141</a:t>
            </a:fld>
            <a:endParaRPr lang="en-US"/>
          </a:p>
        </p:txBody>
      </p:sp>
      <p:sp>
        <p:nvSpPr>
          <p:cNvPr id="3" name="Footer Placeholder 2"/>
          <p:cNvSpPr>
            <a:spLocks noGrp="1"/>
          </p:cNvSpPr>
          <p:nvPr>
            <p:ph type="ftr" sz="quarter" idx="11"/>
          </p:nvPr>
        </p:nvSpPr>
        <p:spPr/>
        <p:txBody>
          <a:bodyPr/>
          <a:lstStyle/>
          <a:p>
            <a:r>
              <a:rPr lang="en-US" smtClean="0"/>
              <a:t>Tutorial DGM - Loc Nguyen</a:t>
            </a:r>
            <a:endParaRPr lang="en-US"/>
          </a:p>
        </p:txBody>
      </p:sp>
      <p:sp>
        <p:nvSpPr>
          <p:cNvPr id="5" name="Date Placeholder 4"/>
          <p:cNvSpPr>
            <a:spLocks noGrp="1"/>
          </p:cNvSpPr>
          <p:nvPr>
            <p:ph type="dt" sz="half" idx="10"/>
          </p:nvPr>
        </p:nvSpPr>
        <p:spPr/>
        <p:txBody>
          <a:bodyPr/>
          <a:lstStyle/>
          <a:p>
            <a:r>
              <a:rPr lang="en-US" smtClean="0"/>
              <a:t>5/15/2024</a:t>
            </a:r>
            <a:endParaRPr lang="en-US"/>
          </a:p>
        </p:txBody>
      </p:sp>
    </p:spTree>
    <p:extLst>
      <p:ext uri="{BB962C8B-B14F-4D97-AF65-F5344CB8AC3E}">
        <p14:creationId xmlns:p14="http://schemas.microsoft.com/office/powerpoint/2010/main" val="1326608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50" dirty="0"/>
                  <a:t>Therefore, training data is counted according to every epoch </a:t>
                </a:r>
                <a:r>
                  <a:rPr lang="en-US" sz="2150" b="1" i="1" dirty="0"/>
                  <a:t>D</a:t>
                </a:r>
                <a:r>
                  <a:rPr lang="en-US" sz="2150" dirty="0"/>
                  <a:t> instead of every pair (</a:t>
                </a:r>
                <a:r>
                  <a:rPr lang="en-US" sz="2150" b="1" i="1" dirty="0"/>
                  <a:t>x</a:t>
                </a:r>
                <a:r>
                  <a:rPr lang="en-US" sz="2150" dirty="0"/>
                  <a:t>, </a:t>
                </a:r>
                <a:r>
                  <a:rPr lang="en-US" sz="2150" b="1" dirty="0"/>
                  <a:t>z</a:t>
                </a:r>
                <a:r>
                  <a:rPr lang="en-US" sz="2150" dirty="0"/>
                  <a:t>) so that </a:t>
                </a:r>
                <a:r>
                  <a:rPr lang="en-US" sz="2150" b="1" i="1" dirty="0"/>
                  <a:t>D</a:t>
                </a:r>
                <a:r>
                  <a:rPr lang="en-US" sz="2150" dirty="0"/>
                  <a:t> is fed to SGD at every time point </a:t>
                </a:r>
                <a:r>
                  <a:rPr lang="en-US" sz="2150" i="1" dirty="0"/>
                  <a:t>k</a:t>
                </a:r>
                <a:r>
                  <a:rPr lang="en-US" sz="2150" dirty="0"/>
                  <a:t>. Moreover, it is essential that SGD aims to update current parameter at current iteration based on previous parameter at previous iteration. Exactly, let Φ</a:t>
                </a:r>
                <a:r>
                  <a:rPr lang="en-US" sz="2150" baseline="30000" dirty="0"/>
                  <a:t>(</a:t>
                </a:r>
                <a:r>
                  <a:rPr lang="en-US" sz="2150" i="1" baseline="30000" dirty="0"/>
                  <a:t>k</a:t>
                </a:r>
                <a:r>
                  <a:rPr lang="en-US" sz="2150" baseline="30000" dirty="0"/>
                  <a:t>+1)</a:t>
                </a:r>
                <a:r>
                  <a:rPr lang="en-US" sz="2150" dirty="0"/>
                  <a:t> be generator parameter at the (</a:t>
                </a:r>
                <a:r>
                  <a:rPr lang="en-US" sz="2150" i="1" dirty="0"/>
                  <a:t>k</a:t>
                </a:r>
                <a:r>
                  <a:rPr lang="en-US" sz="2150" dirty="0"/>
                  <a:t>+1)</a:t>
                </a:r>
                <a:r>
                  <a:rPr lang="en-US" sz="2150" baseline="30000" dirty="0" err="1"/>
                  <a:t>th</a:t>
                </a:r>
                <a:r>
                  <a:rPr lang="en-US" sz="2150" dirty="0"/>
                  <a:t> iteration, then Φ</a:t>
                </a:r>
                <a:r>
                  <a:rPr lang="en-US" sz="2150" baseline="30000" dirty="0"/>
                  <a:t>(</a:t>
                </a:r>
                <a:r>
                  <a:rPr lang="en-US" sz="2150" i="1" baseline="30000" dirty="0"/>
                  <a:t>k</a:t>
                </a:r>
                <a:r>
                  <a:rPr lang="en-US" sz="2150" baseline="30000" dirty="0"/>
                  <a:t>+1)</a:t>
                </a:r>
                <a:r>
                  <a:rPr lang="en-US" sz="2150" dirty="0"/>
                  <a:t> is calculated based on previous generator parameter Φ</a:t>
                </a:r>
                <a:r>
                  <a:rPr lang="en-US" sz="2150" baseline="30000" dirty="0"/>
                  <a:t>(</a:t>
                </a:r>
                <a:r>
                  <a:rPr lang="en-US" sz="2150" i="1" baseline="30000" dirty="0"/>
                  <a:t>k</a:t>
                </a:r>
                <a:r>
                  <a:rPr lang="en-US" sz="2150" baseline="30000" dirty="0"/>
                  <a:t>)</a:t>
                </a:r>
                <a:r>
                  <a:rPr lang="en-US" sz="2150" dirty="0"/>
                  <a:t> at the </a:t>
                </a:r>
                <a:r>
                  <a:rPr lang="en-US" sz="2150" i="1" dirty="0"/>
                  <a:t>k</a:t>
                </a:r>
                <a:r>
                  <a:rPr lang="en-US" sz="2150" baseline="30000" dirty="0"/>
                  <a:t>th</a:t>
                </a:r>
                <a:r>
                  <a:rPr lang="en-US" sz="2150" dirty="0"/>
                  <a:t> iteration as follows:</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r>
                            <a:rPr lang="en-US" sz="2150" i="1">
                              <a:latin typeface="Cambria Math" panose="02040503050406030204" pitchFamily="18" charset="0"/>
                            </a:rPr>
                            <m:t>𝑃</m:t>
                          </m:r>
                          <m:d>
                            <m:dPr>
                              <m:ctrlPr>
                                <a:rPr lang="en-US" sz="2150" i="1">
                                  <a:latin typeface="Cambria Math" panose="02040503050406030204" pitchFamily="18" charset="0"/>
                                </a:rPr>
                              </m:ctrlPr>
                            </m:dPr>
                            <m:e>
                              <m:sSup>
                                <m:sSupPr>
                                  <m:ctrlPr>
                                    <a:rPr lang="en-US" sz="2150" b="1"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d>
                        </m:e>
                      </m:nary>
                    </m:oMath>
                  </m:oMathPara>
                </a14:m>
                <a:endParaRPr lang="en-US" sz="2150" dirty="0"/>
              </a:p>
              <a:p>
                <a:pPr marL="0" indent="0">
                  <a:buNone/>
                </a:pPr>
                <a:r>
                  <a:rPr lang="en-US" sz="2150" dirty="0"/>
                  <a:t>The equation above is the most precise equation for parameter estimation with SGD, which is called epoch estimation with note that SGD is an iterative process. It can also be replaced by following equations:</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log</m:t>
                              </m:r>
                            </m:fName>
                            <m:e>
                              <m:r>
                                <a:rPr lang="en-US" sz="2150" i="1">
                                  <a:latin typeface="Cambria Math" panose="02040503050406030204" pitchFamily="18" charset="0"/>
                                </a:rPr>
                                <m:t>𝑃</m:t>
                              </m:r>
                              <m:d>
                                <m:dPr>
                                  <m:ctrlPr>
                                    <a:rPr lang="en-US" sz="2150" i="1">
                                      <a:latin typeface="Cambria Math" panose="02040503050406030204" pitchFamily="18" charset="0"/>
                                    </a:rPr>
                                  </m:ctrlPr>
                                </m:dPr>
                                <m:e>
                                  <m:sSup>
                                    <m:sSupPr>
                                      <m:ctrlPr>
                                        <a:rPr lang="en-US" sz="2150" b="1"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d>
                            </m:e>
                          </m:func>
                        </m:e>
                      </m:nary>
                    </m:oMath>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i="1">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r>
                            <a:rPr lang="en-US" sz="2150" i="1">
                              <a:latin typeface="Cambria Math" panose="02040503050406030204" pitchFamily="18" charset="0"/>
                            </a:rPr>
                            <m:t>𝜀</m:t>
                          </m:r>
                          <m:d>
                            <m:dPr>
                              <m:ctrlPr>
                                <a:rPr lang="en-US" sz="2150" i="1">
                                  <a:latin typeface="Cambria Math" panose="02040503050406030204" pitchFamily="18" charset="0"/>
                                </a:rPr>
                              </m:ctrlPr>
                            </m:dPr>
                            <m:e>
                              <m:sSup>
                                <m:sSupPr>
                                  <m:ctrlPr>
                                    <a:rPr lang="en-US" sz="2150" b="1"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d>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847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080" y="914399"/>
                <a:ext cx="11938000" cy="5176066"/>
              </a:xfrm>
            </p:spPr>
            <p:txBody>
              <a:bodyPr>
                <a:noAutofit/>
              </a:bodyPr>
              <a:lstStyle/>
              <a:p>
                <a:pPr marL="0" indent="0">
                  <a:buNone/>
                </a:pPr>
                <a:r>
                  <a:rPr lang="en-US" sz="2300" dirty="0" smtClean="0"/>
                  <a:t>The first equation</a:t>
                </a:r>
              </a:p>
              <a:p>
                <a:pPr marL="0" indent="0">
                  <a:buNone/>
                </a:pPr>
                <a14:m>
                  <m:oMathPara xmlns:m="http://schemas.openxmlformats.org/officeDocument/2006/math">
                    <m:oMathParaPr>
                      <m:jc m:val="right"/>
                    </m:oMathParaPr>
                    <m:oMath xmlns:m="http://schemas.openxmlformats.org/officeDocument/2006/math">
                      <m:sSup>
                        <m:sSupPr>
                          <m:ctrlPr>
                            <a:rPr lang="en-US" sz="2300" i="1">
                              <a:latin typeface="Cambria Math" panose="02040503050406030204" pitchFamily="18" charset="0"/>
                            </a:rPr>
                          </m:ctrlPr>
                        </m:sSupPr>
                        <m:e>
                          <m:r>
                            <m:rPr>
                              <m:sty m:val="p"/>
                            </m:rPr>
                            <a:rPr lang="en-US" sz="2300">
                              <a:latin typeface="Cambria Math" panose="02040503050406030204" pitchFamily="18" charset="0"/>
                            </a:rPr>
                            <m:t>Φ</m:t>
                          </m:r>
                        </m:e>
                        <m:sup>
                          <m:d>
                            <m:dPr>
                              <m:ctrlPr>
                                <a:rPr lang="en-US" sz="2300" i="1">
                                  <a:latin typeface="Cambria Math" panose="02040503050406030204" pitchFamily="18" charset="0"/>
                                </a:rPr>
                              </m:ctrlPr>
                            </m:dPr>
                            <m:e>
                              <m:r>
                                <a:rPr lang="en-US" sz="2300" i="1">
                                  <a:latin typeface="Cambria Math" panose="02040503050406030204" pitchFamily="18" charset="0"/>
                                </a:rPr>
                                <m:t>𝑘</m:t>
                              </m:r>
                              <m:r>
                                <a:rPr lang="en-US" sz="2300" i="1">
                                  <a:latin typeface="Cambria Math" panose="02040503050406030204" pitchFamily="18" charset="0"/>
                                </a:rPr>
                                <m:t>+1</m:t>
                              </m:r>
                            </m:e>
                          </m:d>
                        </m:sup>
                      </m:sSup>
                      <m:r>
                        <a:rPr lang="en-US" sz="2300" i="1">
                          <a:latin typeface="Cambria Math" panose="02040503050406030204" pitchFamily="18" charset="0"/>
                        </a:rPr>
                        <m:t>=</m:t>
                      </m:r>
                      <m:sSup>
                        <m:sSupPr>
                          <m:ctrlPr>
                            <a:rPr lang="en-US" sz="2300" i="1">
                              <a:latin typeface="Cambria Math" panose="02040503050406030204" pitchFamily="18" charset="0"/>
                            </a:rPr>
                          </m:ctrlPr>
                        </m:sSupPr>
                        <m:e>
                          <m:r>
                            <m:rPr>
                              <m:sty m:val="p"/>
                            </m:rPr>
                            <a:rPr lang="en-US" sz="2300">
                              <a:latin typeface="Cambria Math" panose="02040503050406030204" pitchFamily="18" charset="0"/>
                            </a:rPr>
                            <m:t>Φ</m:t>
                          </m:r>
                        </m:e>
                        <m:sup>
                          <m:d>
                            <m:dPr>
                              <m:ctrlPr>
                                <a:rPr lang="en-US" sz="2300" i="1">
                                  <a:latin typeface="Cambria Math" panose="02040503050406030204" pitchFamily="18" charset="0"/>
                                </a:rPr>
                              </m:ctrlPr>
                            </m:dPr>
                            <m:e>
                              <m:r>
                                <a:rPr lang="en-US" sz="2300" i="1">
                                  <a:latin typeface="Cambria Math" panose="02040503050406030204" pitchFamily="18" charset="0"/>
                                </a:rPr>
                                <m:t>𝑘</m:t>
                              </m:r>
                            </m:e>
                          </m:d>
                        </m:sup>
                      </m:sSup>
                      <m:r>
                        <a:rPr lang="en-US" sz="2300">
                          <a:latin typeface="Cambria Math" panose="02040503050406030204" pitchFamily="18" charset="0"/>
                        </a:rPr>
                        <m:t>+</m:t>
                      </m:r>
                      <m:r>
                        <a:rPr lang="en-US" sz="2300" i="1">
                          <a:latin typeface="Cambria Math" panose="02040503050406030204" pitchFamily="18" charset="0"/>
                        </a:rPr>
                        <m:t>𝛾</m:t>
                      </m:r>
                      <m:r>
                        <a:rPr lang="en-US" sz="2300">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1</m:t>
                          </m:r>
                        </m:num>
                        <m:den>
                          <m:r>
                            <a:rPr lang="en-US" sz="2300" i="1">
                              <a:latin typeface="Cambria Math" panose="02040503050406030204" pitchFamily="18" charset="0"/>
                            </a:rPr>
                            <m:t>𝑁</m:t>
                          </m:r>
                        </m:den>
                      </m:f>
                      <m:nary>
                        <m:naryPr>
                          <m:chr m:val="∑"/>
                          <m:limLoc m:val="undOvr"/>
                          <m:ctrlPr>
                            <a:rPr lang="en-US" sz="2300" i="1">
                              <a:latin typeface="Cambria Math" panose="02040503050406030204" pitchFamily="18" charset="0"/>
                            </a:rPr>
                          </m:ctrlPr>
                        </m:naryPr>
                        <m:sub>
                          <m:r>
                            <a:rPr lang="en-US" sz="2300" i="1">
                              <a:latin typeface="Cambria Math" panose="02040503050406030204" pitchFamily="18" charset="0"/>
                            </a:rPr>
                            <m:t>𝑖</m:t>
                          </m:r>
                          <m:r>
                            <a:rPr lang="en-US" sz="2300" i="1">
                              <a:latin typeface="Cambria Math" panose="02040503050406030204" pitchFamily="18" charset="0"/>
                            </a:rPr>
                            <m:t>=1</m:t>
                          </m:r>
                        </m:sub>
                        <m:sup>
                          <m:r>
                            <a:rPr lang="en-US" sz="2300" i="1">
                              <a:latin typeface="Cambria Math" panose="02040503050406030204" pitchFamily="18" charset="0"/>
                            </a:rPr>
                            <m:t>𝑁</m:t>
                          </m:r>
                        </m:sup>
                        <m:e>
                          <m:func>
                            <m:funcPr>
                              <m:ctrlPr>
                                <a:rPr lang="en-US" sz="2300" i="1">
                                  <a:latin typeface="Cambria Math" panose="02040503050406030204" pitchFamily="18" charset="0"/>
                                </a:rPr>
                              </m:ctrlPr>
                            </m:funcPr>
                            <m:fName>
                              <m:r>
                                <m:rPr>
                                  <m:sty m:val="p"/>
                                </m:rPr>
                                <a:rPr lang="en-US" sz="2300">
                                  <a:latin typeface="Cambria Math" panose="02040503050406030204" pitchFamily="18" charset="0"/>
                                </a:rPr>
                                <m:t>log</m:t>
                              </m:r>
                            </m:fName>
                            <m:e>
                              <m:r>
                                <a:rPr lang="en-US" sz="2300" i="1">
                                  <a:latin typeface="Cambria Math" panose="02040503050406030204" pitchFamily="18" charset="0"/>
                                </a:rPr>
                                <m:t>𝑃</m:t>
                              </m:r>
                              <m:d>
                                <m:dPr>
                                  <m:ctrlPr>
                                    <a:rPr lang="en-US" sz="2300" i="1">
                                      <a:latin typeface="Cambria Math" panose="02040503050406030204" pitchFamily="18" charset="0"/>
                                    </a:rPr>
                                  </m:ctrlPr>
                                </m:dPr>
                                <m:e>
                                  <m:sSup>
                                    <m:sSupPr>
                                      <m:ctrlPr>
                                        <a:rPr lang="en-US" sz="2300" b="1" i="1">
                                          <a:latin typeface="Cambria Math" panose="02040503050406030204" pitchFamily="18" charset="0"/>
                                        </a:rPr>
                                      </m:ctrlPr>
                                    </m:sSupPr>
                                    <m:e>
                                      <m:r>
                                        <a:rPr lang="en-US" sz="2300" b="1" i="1">
                                          <a:latin typeface="Cambria Math" panose="02040503050406030204" pitchFamily="18" charset="0"/>
                                        </a:rPr>
                                        <m:t>𝒙</m:t>
                                      </m:r>
                                    </m:e>
                                    <m:sup>
                                      <m:d>
                                        <m:dPr>
                                          <m:ctrlPr>
                                            <a:rPr lang="en-US" sz="2300" i="1">
                                              <a:latin typeface="Cambria Math" panose="02040503050406030204" pitchFamily="18" charset="0"/>
                                            </a:rPr>
                                          </m:ctrlPr>
                                        </m:dPr>
                                        <m:e>
                                          <m:r>
                                            <a:rPr lang="en-US" sz="2300" i="1">
                                              <a:latin typeface="Cambria Math" panose="02040503050406030204" pitchFamily="18" charset="0"/>
                                            </a:rPr>
                                            <m:t>𝑖</m:t>
                                          </m:r>
                                        </m:e>
                                      </m:d>
                                    </m:sup>
                                  </m:sSup>
                                </m:e>
                                <m:e>
                                  <m:sSup>
                                    <m:sSupPr>
                                      <m:ctrlPr>
                                        <a:rPr lang="en-US" sz="2300" i="1">
                                          <a:latin typeface="Cambria Math" panose="02040503050406030204" pitchFamily="18" charset="0"/>
                                        </a:rPr>
                                      </m:ctrlPr>
                                    </m:sSupPr>
                                    <m:e>
                                      <m:r>
                                        <m:rPr>
                                          <m:sty m:val="p"/>
                                        </m:rPr>
                                        <a:rPr lang="en-US" sz="2300">
                                          <a:latin typeface="Cambria Math" panose="02040503050406030204" pitchFamily="18" charset="0"/>
                                        </a:rPr>
                                        <m:t>Φ</m:t>
                                      </m:r>
                                    </m:e>
                                    <m:sup>
                                      <m:d>
                                        <m:dPr>
                                          <m:ctrlPr>
                                            <a:rPr lang="en-US" sz="2300" i="1">
                                              <a:latin typeface="Cambria Math" panose="02040503050406030204" pitchFamily="18" charset="0"/>
                                            </a:rPr>
                                          </m:ctrlPr>
                                        </m:dPr>
                                        <m:e>
                                          <m:r>
                                            <a:rPr lang="en-US" sz="2300" i="1">
                                              <a:latin typeface="Cambria Math" panose="02040503050406030204" pitchFamily="18" charset="0"/>
                                            </a:rPr>
                                            <m:t>𝑘</m:t>
                                          </m:r>
                                        </m:e>
                                      </m:d>
                                    </m:sup>
                                  </m:sSup>
                                  <m:r>
                                    <a:rPr lang="en-US" sz="2300" i="1">
                                      <a:latin typeface="Cambria Math" panose="02040503050406030204" pitchFamily="18" charset="0"/>
                                    </a:rPr>
                                    <m:t>,</m:t>
                                  </m:r>
                                  <m:sSup>
                                    <m:sSupPr>
                                      <m:ctrlPr>
                                        <a:rPr lang="en-US" sz="2300" i="1">
                                          <a:latin typeface="Cambria Math" panose="02040503050406030204" pitchFamily="18" charset="0"/>
                                        </a:rPr>
                                      </m:ctrlPr>
                                    </m:sSupPr>
                                    <m:e>
                                      <m:r>
                                        <a:rPr lang="en-US" sz="2300" b="1" i="1">
                                          <a:latin typeface="Cambria Math" panose="02040503050406030204" pitchFamily="18" charset="0"/>
                                        </a:rPr>
                                        <m:t>𝒛</m:t>
                                      </m:r>
                                    </m:e>
                                    <m:sup>
                                      <m:d>
                                        <m:dPr>
                                          <m:ctrlPr>
                                            <a:rPr lang="en-US" sz="2300" i="1">
                                              <a:latin typeface="Cambria Math" panose="02040503050406030204" pitchFamily="18" charset="0"/>
                                            </a:rPr>
                                          </m:ctrlPr>
                                        </m:dPr>
                                        <m:e>
                                          <m:r>
                                            <a:rPr lang="en-US" sz="2300" i="1">
                                              <a:latin typeface="Cambria Math" panose="02040503050406030204" pitchFamily="18" charset="0"/>
                                            </a:rPr>
                                            <m:t>𝑖</m:t>
                                          </m:r>
                                        </m:e>
                                      </m:d>
                                    </m:sup>
                                  </m:sSup>
                                </m:e>
                              </m:d>
                            </m:e>
                          </m:func>
                        </m:e>
                      </m:nary>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1.5</m:t>
                          </m:r>
                        </m:e>
                      </m:d>
                    </m:oMath>
                  </m:oMathPara>
                </a14:m>
                <a:endParaRPr lang="en-US" sz="2300" dirty="0" smtClean="0"/>
              </a:p>
              <a:p>
                <a:pPr marL="0" indent="0">
                  <a:buNone/>
                </a:pPr>
                <a:r>
                  <a:rPr lang="en-US" sz="2300" dirty="0"/>
                  <a:t>There are two problems related to construct a DGM: 1) how to define likelihood or error to train generator DNN </a:t>
                </a:r>
                <a:r>
                  <a:rPr lang="en-US" sz="2300" i="1" dirty="0"/>
                  <a:t>g</a:t>
                </a:r>
                <a:r>
                  <a:rPr lang="en-US" sz="2300" dirty="0"/>
                  <a:t>(</a:t>
                </a:r>
                <a:r>
                  <a:rPr lang="en-US" sz="2300" b="1" dirty="0"/>
                  <a:t>z</a:t>
                </a:r>
                <a:r>
                  <a:rPr lang="en-US" sz="2300" dirty="0"/>
                  <a:t> | Φ) and 2) how to define tractable PDF </a:t>
                </a:r>
                <a:r>
                  <a:rPr lang="en-US" sz="2300" i="1" dirty="0"/>
                  <a:t>P</a:t>
                </a:r>
                <a:r>
                  <a:rPr lang="en-US" sz="2300" dirty="0"/>
                  <a:t>(</a:t>
                </a:r>
                <a:r>
                  <a:rPr lang="en-US" sz="2300" b="1" dirty="0"/>
                  <a:t>z</a:t>
                </a:r>
                <a:r>
                  <a:rPr lang="en-US" sz="2300" dirty="0"/>
                  <a:t>) which implies the way to randomize </a:t>
                </a:r>
                <a:r>
                  <a:rPr lang="en-US" sz="2300" b="1" dirty="0"/>
                  <a:t>z</a:t>
                </a:r>
                <a:r>
                  <a:rPr lang="en-US" sz="2300" dirty="0"/>
                  <a:t>. The second problem relates to assert qualification of random data </a:t>
                </a:r>
                <a:r>
                  <a:rPr lang="en-US" sz="2300" b="1" dirty="0"/>
                  <a:t>z</a:t>
                </a:r>
                <a:r>
                  <a:rPr lang="en-US" sz="2300" dirty="0"/>
                  <a:t>’ and hence, the second problem is stated as qualification problem of how to qualify random data. Therefore, the two problems of constructing DGM are 1) how to train generator DNN </a:t>
                </a:r>
                <a:r>
                  <a:rPr lang="en-US" sz="2300" i="1" dirty="0"/>
                  <a:t>g</a:t>
                </a:r>
                <a:r>
                  <a:rPr lang="en-US" sz="2300" dirty="0"/>
                  <a:t>(</a:t>
                </a:r>
                <a:r>
                  <a:rPr lang="en-US" sz="2300" b="1" dirty="0"/>
                  <a:t>z</a:t>
                </a:r>
                <a:r>
                  <a:rPr lang="en-US" sz="2300" dirty="0"/>
                  <a:t> | Φ) and 2) how to qualify such training task which often relates to another optimization task or another training task. Some basic principles related to DGM are introduced in this section but the two problems cannot be mentioned because there are many specific DGMs which have own specifications. Anyhow generator likelihood </a:t>
                </a:r>
                <a:r>
                  <a:rPr lang="en-US" sz="2300" i="1" dirty="0"/>
                  <a:t>P</a:t>
                </a:r>
                <a:r>
                  <a:rPr lang="en-US" sz="2300" dirty="0"/>
                  <a:t>(</a:t>
                </a:r>
                <a:r>
                  <a:rPr lang="en-US" sz="2300" b="1" i="1" dirty="0"/>
                  <a:t>x</a:t>
                </a:r>
                <a:r>
                  <a:rPr lang="en-US" sz="2300" dirty="0"/>
                  <a:t> | Φ, </a:t>
                </a:r>
                <a:r>
                  <a:rPr lang="en-US" sz="2300" b="1" dirty="0"/>
                  <a:t>z</a:t>
                </a:r>
                <a:r>
                  <a:rPr lang="en-US" sz="2300" dirty="0"/>
                  <a:t>) based on definition of generator </a:t>
                </a:r>
                <a:r>
                  <a:rPr lang="en-US" sz="2300" i="1" dirty="0"/>
                  <a:t>g</a:t>
                </a:r>
                <a:r>
                  <a:rPr lang="en-US" sz="2300" dirty="0"/>
                  <a:t>(</a:t>
                </a:r>
                <a:r>
                  <a:rPr lang="en-US" sz="2300" b="1" dirty="0"/>
                  <a:t>z</a:t>
                </a:r>
                <a:r>
                  <a:rPr lang="en-US" sz="2300" dirty="0"/>
                  <a:t> | Φ) is always important regardless that if it is specified explicitly and thus, suppose it was defined, then SGD is favorite method to optimize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080" y="914399"/>
                <a:ext cx="11938000" cy="5176066"/>
              </a:xfrm>
              <a:blipFill>
                <a:blip r:embed="rId2"/>
                <a:stretch>
                  <a:fillRect l="-766" t="-942" r="-715"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299513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 y="914399"/>
                <a:ext cx="11938000" cy="5176066"/>
              </a:xfrm>
            </p:spPr>
            <p:txBody>
              <a:bodyPr>
                <a:noAutofit/>
              </a:bodyPr>
              <a:lstStyle/>
              <a:p>
                <a:pPr marL="0" indent="0">
                  <a:buNone/>
                </a:pPr>
                <a:r>
                  <a:rPr lang="en-US" sz="2050" dirty="0"/>
                  <a:t>As an example aforementioned, suppose </a:t>
                </a:r>
                <a:r>
                  <a:rPr lang="en-US" sz="2050" i="1" dirty="0"/>
                  <a:t>P</a:t>
                </a:r>
                <a:r>
                  <a:rPr lang="en-US" sz="2050" dirty="0"/>
                  <a:t>(</a:t>
                </a:r>
                <a:r>
                  <a:rPr lang="en-US" sz="2050" b="1" i="1" dirty="0"/>
                  <a:t>x</a:t>
                </a:r>
                <a:r>
                  <a:rPr lang="en-US" sz="2050" dirty="0"/>
                  <a:t> | Φ, </a:t>
                </a:r>
                <a:r>
                  <a:rPr lang="en-US" sz="2050" b="1" dirty="0"/>
                  <a:t>z</a:t>
                </a:r>
                <a:r>
                  <a:rPr lang="en-US" sz="2050" dirty="0"/>
                  <a:t>) distributes normally with mean </a:t>
                </a:r>
                <a:r>
                  <a:rPr lang="en-US" sz="2050" b="1" i="1" dirty="0"/>
                  <a:t>μ</a:t>
                </a:r>
                <a:r>
                  <a:rPr lang="en-US" sz="2050" dirty="0"/>
                  <a:t> and variance </a:t>
                </a:r>
                <a:r>
                  <a:rPr lang="en-US" sz="2050" i="1" dirty="0"/>
                  <a:t>σ</a:t>
                </a:r>
                <a:r>
                  <a:rPr lang="en-US" sz="2050" baseline="30000" dirty="0"/>
                  <a:t>2</a:t>
                </a:r>
                <a:r>
                  <a:rPr lang="en-US" sz="2050" dirty="0"/>
                  <a:t> in some DGM as follows (</a:t>
                </a:r>
                <a:r>
                  <a:rPr lang="en-US" sz="2050" dirty="0" err="1"/>
                  <a:t>Ruthotto</a:t>
                </a:r>
                <a:r>
                  <a:rPr lang="en-US" sz="2050" dirty="0"/>
                  <a:t> &amp; Haber, 2021, p. 3):</a:t>
                </a:r>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r>
                                <a:rPr lang="en-US" sz="2050" i="1">
                                  <a:latin typeface="Cambria Math" panose="02040503050406030204" pitchFamily="18" charset="0"/>
                                </a:rPr>
                                <m:t>2</m:t>
                              </m:r>
                              <m:r>
                                <a:rPr lang="en-US" sz="2050" i="1">
                                  <a:latin typeface="Cambria Math" panose="02040503050406030204" pitchFamily="18" charset="0"/>
                                </a:rPr>
                                <m:t>𝜋</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e>
                          </m:d>
                        </m:e>
                        <m:sup>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𝑚</m:t>
                              </m:r>
                            </m:num>
                            <m:den>
                              <m:r>
                                <a:rPr lang="en-US" sz="2050" i="1">
                                  <a:latin typeface="Cambria Math" panose="02040503050406030204" pitchFamily="18" charset="0"/>
                                </a:rPr>
                                <m:t>2</m:t>
                              </m:r>
                            </m:den>
                          </m:f>
                        </m:sup>
                      </m:sSup>
                      <m:r>
                        <m:rPr>
                          <m:sty m:val="p"/>
                        </m:rPr>
                        <a:rPr lang="en-US" sz="2050">
                          <a:latin typeface="Cambria Math" panose="02040503050406030204" pitchFamily="18" charset="0"/>
                        </a:rPr>
                        <m:t>exp</m:t>
                      </m:r>
                      <m:d>
                        <m:dPr>
                          <m:ctrlPr>
                            <a:rPr lang="en-US" sz="2050" i="1">
                              <a:latin typeface="Cambria Math" panose="02040503050406030204" pitchFamily="18" charset="0"/>
                            </a:rPr>
                          </m:ctrlPr>
                        </m:dPr>
                        <m:e>
                          <m:r>
                            <a:rPr lang="en-US" sz="2050" i="1">
                              <a:latin typeface="Cambria Math" panose="02040503050406030204" pitchFamily="18" charset="0"/>
                            </a:rPr>
                            <m:t>−</m:t>
                          </m:r>
                          <m:f>
                            <m:fPr>
                              <m:ctrlPr>
                                <a:rPr lang="en-US" sz="2050" i="1">
                                  <a:latin typeface="Cambria Math" panose="02040503050406030204" pitchFamily="18" charset="0"/>
                                </a:rPr>
                              </m:ctrlPr>
                            </m:fPr>
                            <m:num>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𝝁</m:t>
                                      </m:r>
                                    </m:e>
                                  </m:d>
                                </m:e>
                                <m:sup>
                                  <m:r>
                                    <a:rPr lang="en-US" sz="2050" i="1">
                                      <a:latin typeface="Cambria Math" panose="02040503050406030204" pitchFamily="18" charset="0"/>
                                    </a:rPr>
                                    <m:t>2</m:t>
                                  </m:r>
                                </m:sup>
                              </m:sSup>
                            </m:num>
                            <m:den>
                              <m:r>
                                <a:rPr lang="en-US" sz="2050" i="1">
                                  <a:latin typeface="Cambria Math" panose="02040503050406030204" pitchFamily="18" charset="0"/>
                                </a:rPr>
                                <m:t>2</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den>
                          </m:f>
                        </m:e>
                      </m:d>
                    </m:oMath>
                  </m:oMathPara>
                </a14:m>
                <a:endParaRPr lang="en-US" sz="2050" dirty="0"/>
              </a:p>
              <a:p>
                <a:pPr marL="0" indent="0">
                  <a:buNone/>
                </a:pPr>
                <a:r>
                  <a:rPr lang="en-US" sz="2050" dirty="0"/>
                  <a:t>Generator log-likelihood is natural logarithm of generator likelihood </a:t>
                </a:r>
                <a:r>
                  <a:rPr lang="en-US" sz="2050" i="1" dirty="0"/>
                  <a:t>P</a:t>
                </a:r>
                <a:r>
                  <a:rPr lang="en-US" sz="2050" dirty="0"/>
                  <a:t>(</a:t>
                </a:r>
                <a:r>
                  <a:rPr lang="en-US" sz="2050" b="1" i="1" dirty="0"/>
                  <a:t>x</a:t>
                </a:r>
                <a:r>
                  <a:rPr lang="en-US" sz="2050" dirty="0"/>
                  <a:t> | Φ, </a:t>
                </a:r>
                <a:r>
                  <a:rPr lang="en-US" sz="2050" b="1" dirty="0"/>
                  <a:t>z</a:t>
                </a:r>
                <a:r>
                  <a:rPr lang="en-US" sz="2050" dirty="0"/>
                  <a:t>):</a:t>
                </a:r>
              </a:p>
              <a:p>
                <a:pPr marL="0" indent="0">
                  <a:buNone/>
                </a:pPr>
                <a14:m>
                  <m:oMathPara xmlns:m="http://schemas.openxmlformats.org/officeDocument/2006/math">
                    <m:oMathParaPr>
                      <m:jc m:val="centerGroup"/>
                    </m:oMathParaPr>
                    <m:oMath xmlns:m="http://schemas.openxmlformats.org/officeDocument/2006/math">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𝑚</m:t>
                          </m:r>
                        </m:num>
                        <m:den>
                          <m:r>
                            <a:rPr lang="en-US" sz="2050" i="1">
                              <a:latin typeface="Cambria Math" panose="02040503050406030204" pitchFamily="18" charset="0"/>
                            </a:rPr>
                            <m:t>2</m:t>
                          </m:r>
                        </m:den>
                      </m:f>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d>
                            <m:dPr>
                              <m:ctrlPr>
                                <a:rPr lang="en-US" sz="2050" i="1">
                                  <a:latin typeface="Cambria Math" panose="02040503050406030204" pitchFamily="18" charset="0"/>
                                </a:rPr>
                              </m:ctrlPr>
                            </m:dPr>
                            <m:e>
                              <m:r>
                                <a:rPr lang="en-US" sz="2050" i="1">
                                  <a:latin typeface="Cambria Math" panose="02040503050406030204" pitchFamily="18" charset="0"/>
                                </a:rPr>
                                <m:t>2</m:t>
                              </m:r>
                              <m:r>
                                <a:rPr lang="en-US" sz="2050" i="1">
                                  <a:latin typeface="Cambria Math" panose="02040503050406030204" pitchFamily="18" charset="0"/>
                                </a:rPr>
                                <m:t>𝜋</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e>
                          </m:d>
                        </m:e>
                      </m:func>
                      <m:r>
                        <a:rPr lang="en-US" sz="2050" i="1">
                          <a:latin typeface="Cambria Math" panose="02040503050406030204" pitchFamily="18" charset="0"/>
                        </a:rPr>
                        <m:t>−</m:t>
                      </m:r>
                      <m:f>
                        <m:fPr>
                          <m:ctrlPr>
                            <a:rPr lang="en-US" sz="2050" i="1">
                              <a:latin typeface="Cambria Math" panose="02040503050406030204" pitchFamily="18" charset="0"/>
                            </a:rPr>
                          </m:ctrlPr>
                        </m:fPr>
                        <m:num>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𝝁</m:t>
                                  </m:r>
                                </m:e>
                              </m:d>
                            </m:e>
                            <m:sup>
                              <m:r>
                                <a:rPr lang="en-US" sz="2050" i="1">
                                  <a:latin typeface="Cambria Math" panose="02040503050406030204" pitchFamily="18" charset="0"/>
                                </a:rPr>
                                <m:t>2</m:t>
                              </m:r>
                            </m:sup>
                          </m:sSup>
                        </m:num>
                        <m:den>
                          <m:r>
                            <a:rPr lang="en-US" sz="2050" i="1">
                              <a:latin typeface="Cambria Math" panose="02040503050406030204" pitchFamily="18" charset="0"/>
                            </a:rPr>
                            <m:t>2</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den>
                      </m:f>
                    </m:oMath>
                  </m:oMathPara>
                </a14:m>
                <a:endParaRPr lang="en-US" sz="2050" dirty="0"/>
              </a:p>
              <a:p>
                <a:pPr marL="0" indent="0">
                  <a:buNone/>
                </a:pPr>
                <a:r>
                  <a:rPr lang="en-US" sz="2050" dirty="0"/>
                  <a:t>Gradient of this log-likelihood with regard to Φ is:</a:t>
                </a:r>
              </a:p>
              <a:p>
                <a:pPr marL="0" indent="0">
                  <a:buNone/>
                </a:pPr>
                <a14:m>
                  <m:oMathPara xmlns:m="http://schemas.openxmlformats.org/officeDocument/2006/math">
                    <m:oMathParaPr>
                      <m:jc m:val="centerGroup"/>
                    </m:oMathParaPr>
                    <m:oMath xmlns:m="http://schemas.openxmlformats.org/officeDocument/2006/math">
                      <m:r>
                        <a:rPr lang="en-US" sz="2050">
                          <a:latin typeface="Cambria Math" panose="02040503050406030204" pitchFamily="18" charset="0"/>
                        </a:rPr>
                        <m:t>𝛻</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𝑑</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f>
                        <m:fPr>
                          <m:ctrlPr>
                            <a:rPr lang="en-US" sz="2050" i="1">
                              <a:latin typeface="Cambria Math" panose="02040503050406030204" pitchFamily="18" charset="0"/>
                            </a:rPr>
                          </m:ctrlPr>
                        </m:fPr>
                        <m:num>
                          <m:d>
                            <m:dPr>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𝝁</m:t>
                              </m:r>
                            </m:e>
                          </m:d>
                        </m:num>
                        <m:den>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den>
                      </m:f>
                      <m:f>
                        <m:fPr>
                          <m:ctrlPr>
                            <a:rPr lang="en-US" sz="2050" i="1">
                              <a:latin typeface="Cambria Math" panose="02040503050406030204" pitchFamily="18" charset="0"/>
                            </a:rPr>
                          </m:ctrlPr>
                        </m:fPr>
                        <m:num>
                          <m:r>
                            <a:rPr lang="en-US" sz="2050" i="1">
                              <a:latin typeface="Cambria Math" panose="02040503050406030204" pitchFamily="18" charset="0"/>
                            </a:rPr>
                            <m:t>𝑑𝑔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oMath>
                  </m:oMathPara>
                </a14:m>
                <a:endParaRPr lang="en-US" sz="2050" dirty="0"/>
              </a:p>
              <a:p>
                <a:pPr marL="0" indent="0">
                  <a:buNone/>
                </a:pPr>
                <a:r>
                  <a:rPr lang="en-US" sz="2050" dirty="0"/>
                  <a:t>Where </a:t>
                </a:r>
                <a:r>
                  <a:rPr lang="en-US" sz="2050" i="1" dirty="0"/>
                  <a:t>dg</a:t>
                </a:r>
                <a:r>
                  <a:rPr lang="en-US" sz="2050" dirty="0"/>
                  <a:t>(</a:t>
                </a:r>
                <a:r>
                  <a:rPr lang="en-US" sz="2050" b="1" dirty="0"/>
                  <a:t>z</a:t>
                </a:r>
                <a:r>
                  <a:rPr lang="en-US" sz="2050" dirty="0"/>
                  <a:t> | Φ) / </a:t>
                </a:r>
                <a:r>
                  <a:rPr lang="en-US" sz="2050" i="1" dirty="0" err="1"/>
                  <a:t>d</a:t>
                </a:r>
                <a:r>
                  <a:rPr lang="en-US" sz="2050" dirty="0" err="1"/>
                  <a:t>Φ</a:t>
                </a:r>
                <a:r>
                  <a:rPr lang="en-US" sz="2050" dirty="0"/>
                  <a:t> is differential of </a:t>
                </a:r>
                <a:r>
                  <a:rPr lang="en-US" sz="2050" i="1" dirty="0"/>
                  <a:t>g</a:t>
                </a:r>
                <a:r>
                  <a:rPr lang="en-US" sz="2050" dirty="0"/>
                  <a:t>(</a:t>
                </a:r>
                <a:r>
                  <a:rPr lang="en-US" sz="2050" b="1" dirty="0"/>
                  <a:t>z</a:t>
                </a:r>
                <a:r>
                  <a:rPr lang="en-US" sz="2050" dirty="0"/>
                  <a:t> | Φ) with regard to Φ. Let </a:t>
                </a:r>
                <a:r>
                  <a:rPr lang="en-US" sz="2050" b="1" i="1" dirty="0"/>
                  <a:t>μ</a:t>
                </a:r>
                <a:r>
                  <a:rPr lang="en-US" sz="2050" dirty="0"/>
                  <a:t> = </a:t>
                </a:r>
                <a:r>
                  <a:rPr lang="en-US" sz="2050" b="1" dirty="0"/>
                  <a:t>0</a:t>
                </a:r>
                <a:r>
                  <a:rPr lang="en-US" sz="2050" dirty="0"/>
                  <a:t> and </a:t>
                </a:r>
                <a:r>
                  <a:rPr lang="en-US" sz="2050" i="1" dirty="0"/>
                  <a:t>σ</a:t>
                </a:r>
                <a:r>
                  <a:rPr lang="en-US" sz="2050" baseline="30000" dirty="0"/>
                  <a:t>2</a:t>
                </a:r>
                <a:r>
                  <a:rPr lang="en-US" sz="2050" dirty="0"/>
                  <a:t>=1 for optimization, we have:</a:t>
                </a:r>
              </a:p>
              <a:p>
                <a:pPr marL="0" indent="0">
                  <a:buNone/>
                </a:pPr>
                <a14:m>
                  <m:oMathPara xmlns:m="http://schemas.openxmlformats.org/officeDocument/2006/math">
                    <m:oMathParaPr>
                      <m:jc m:val="centerGroup"/>
                    </m:oMathParaPr>
                    <m:oMath xmlns:m="http://schemas.openxmlformats.org/officeDocument/2006/math">
                      <m:r>
                        <a:rPr lang="en-US" sz="2050">
                          <a:latin typeface="Cambria Math" panose="02040503050406030204" pitchFamily="18" charset="0"/>
                        </a:rPr>
                        <m:t>𝛻</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𝑑</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d>
                        <m:dPr>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e>
                      </m:d>
                      <m:f>
                        <m:fPr>
                          <m:ctrlPr>
                            <a:rPr lang="en-US" sz="2050" i="1">
                              <a:latin typeface="Cambria Math" panose="02040503050406030204" pitchFamily="18" charset="0"/>
                            </a:rPr>
                          </m:ctrlPr>
                        </m:fPr>
                        <m:num>
                          <m:r>
                            <a:rPr lang="en-US" sz="2050" i="1">
                              <a:latin typeface="Cambria Math" panose="02040503050406030204" pitchFamily="18" charset="0"/>
                            </a:rPr>
                            <m:t>𝑑𝑔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oMath>
                  </m:oMathPara>
                </a14:m>
                <a:endParaRPr lang="en-US" sz="2050" dirty="0"/>
              </a:p>
              <a:p>
                <a:pPr marL="0" indent="0">
                  <a:buNone/>
                </a:pPr>
                <a:r>
                  <a:rPr lang="en-US" sz="2050" dirty="0"/>
                  <a:t>As usual, estimation equation resulted from SGD is:</a:t>
                </a:r>
              </a:p>
              <a:p>
                <a:pPr marL="0" indent="0">
                  <a:buNone/>
                </a:pPr>
                <a14:m>
                  <m:oMathPara xmlns:m="http://schemas.openxmlformats.org/officeDocument/2006/math">
                    <m:oMathParaPr>
                      <m:jc m:val="centerGroup"/>
                    </m:oMathParaPr>
                    <m:oMath xmlns:m="http://schemas.openxmlformats.org/officeDocument/2006/math">
                      <m:r>
                        <m:rPr>
                          <m:sty m:val="p"/>
                        </m:rPr>
                        <a:rPr lang="en-US" sz="2050">
                          <a:latin typeface="Cambria Math" panose="02040503050406030204" pitchFamily="18" charset="0"/>
                        </a:rPr>
                        <m:t>Φ</m:t>
                      </m:r>
                      <m:r>
                        <a:rPr lang="en-US" sz="2050">
                          <a:latin typeface="Cambria Math" panose="02040503050406030204" pitchFamily="18" charset="0"/>
                        </a:rPr>
                        <m:t>=</m:t>
                      </m:r>
                      <m:r>
                        <m:rPr>
                          <m:sty m:val="p"/>
                        </m:rPr>
                        <a:rPr lang="en-US" sz="2050">
                          <a:latin typeface="Cambria Math" panose="02040503050406030204" pitchFamily="18" charset="0"/>
                        </a:rPr>
                        <m:t>Φ</m:t>
                      </m:r>
                      <m:r>
                        <a:rPr lang="en-US" sz="2050">
                          <a:latin typeface="Cambria Math" panose="02040503050406030204" pitchFamily="18" charset="0"/>
                        </a:rPr>
                        <m:t>+</m:t>
                      </m:r>
                      <m:r>
                        <a:rPr lang="en-US" sz="2050" i="1">
                          <a:latin typeface="Cambria Math" panose="02040503050406030204" pitchFamily="18" charset="0"/>
                        </a:rPr>
                        <m:t>𝛾</m:t>
                      </m:r>
                      <m:r>
                        <a:rPr lang="en-US" sz="2050">
                          <a:latin typeface="Cambria Math" panose="02040503050406030204" pitchFamily="18" charset="0"/>
                        </a:rPr>
                        <m:t>𝛻</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e>
                      </m:func>
                      <m:r>
                        <a:rPr lang="en-US" sz="2050" i="1">
                          <a:latin typeface="Cambria Math" panose="02040503050406030204" pitchFamily="18" charset="0"/>
                        </a:rPr>
                        <m:t>=</m:t>
                      </m:r>
                      <m:r>
                        <m:rPr>
                          <m:sty m:val="p"/>
                        </m:rPr>
                        <a:rPr lang="en-US" sz="2050">
                          <a:latin typeface="Cambria Math" panose="02040503050406030204" pitchFamily="18" charset="0"/>
                        </a:rPr>
                        <m:t>Φ</m:t>
                      </m:r>
                      <m:r>
                        <a:rPr lang="en-US" sz="2050">
                          <a:latin typeface="Cambria Math" panose="02040503050406030204" pitchFamily="18" charset="0"/>
                        </a:rPr>
                        <m:t>+</m:t>
                      </m:r>
                      <m:r>
                        <a:rPr lang="en-US" sz="2050" i="1">
                          <a:latin typeface="Cambria Math" panose="02040503050406030204" pitchFamily="18" charset="0"/>
                        </a:rPr>
                        <m:t>𝛾</m:t>
                      </m:r>
                      <m:d>
                        <m:dPr>
                          <m:ctrlPr>
                            <a:rPr lang="en-US" sz="2050" i="1">
                              <a:latin typeface="Cambria Math" panose="02040503050406030204" pitchFamily="18" charset="0"/>
                            </a:rPr>
                          </m:ctrlPr>
                        </m:dPr>
                        <m:e>
                          <m:r>
                            <a:rPr lang="en-US" sz="2050" b="1" i="1">
                              <a:latin typeface="Cambria Math" panose="02040503050406030204" pitchFamily="18" charset="0"/>
                            </a:rPr>
                            <m:t>𝒙</m:t>
                          </m:r>
                          <m:r>
                            <a:rPr lang="en-US" sz="2050" i="1">
                              <a:latin typeface="Cambria Math" panose="02040503050406030204" pitchFamily="18" charset="0"/>
                            </a:rPr>
                            <m:t>−</m:t>
                          </m:r>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e>
                      </m:d>
                      <m:f>
                        <m:fPr>
                          <m:ctrlPr>
                            <a:rPr lang="en-US" sz="2050" i="1">
                              <a:latin typeface="Cambria Math" panose="02040503050406030204" pitchFamily="18" charset="0"/>
                            </a:rPr>
                          </m:ctrlPr>
                        </m:fPr>
                        <m:num>
                          <m:r>
                            <a:rPr lang="en-US" sz="2050" i="1">
                              <a:latin typeface="Cambria Math" panose="02040503050406030204" pitchFamily="18" charset="0"/>
                            </a:rPr>
                            <m:t>𝑑𝑔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oMath>
                  </m:oMathPara>
                </a14:m>
                <a:endParaRPr lang="en-US" sz="20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 y="914399"/>
                <a:ext cx="11938000" cy="5176066"/>
              </a:xfrm>
              <a:blipFill>
                <a:blip r:embed="rId2"/>
                <a:stretch>
                  <a:fillRect l="-562" t="-824" r="-5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4261325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There is a question that how to calculate the differential </a:t>
                </a:r>
                <a:r>
                  <a:rPr lang="en-US" sz="2300" i="1" dirty="0"/>
                  <a:t>dg</a:t>
                </a:r>
                <a:r>
                  <a:rPr lang="en-US" sz="2300" dirty="0"/>
                  <a:t>(</a:t>
                </a:r>
                <a:r>
                  <a:rPr lang="en-US" sz="2300" b="1" dirty="0"/>
                  <a:t>z</a:t>
                </a:r>
                <a:r>
                  <a:rPr lang="en-US" sz="2300" dirty="0"/>
                  <a:t> | Φ) / </a:t>
                </a:r>
                <a:r>
                  <a:rPr lang="en-US" sz="2300" i="1" dirty="0" err="1"/>
                  <a:t>d</a:t>
                </a:r>
                <a:r>
                  <a:rPr lang="en-US" sz="2300" dirty="0" err="1"/>
                  <a:t>Φ</a:t>
                </a:r>
                <a:r>
                  <a:rPr lang="en-US" sz="2300" dirty="0"/>
                  <a:t>. Indeed, it is not difficult to calculate it in context of neural network associated with backpropagation algorithm so that the last output layer as well as last neuron </a:t>
                </a:r>
                <a:r>
                  <a:rPr lang="en-US" sz="2300" i="1" dirty="0"/>
                  <a:t>o</a:t>
                </a:r>
                <a:r>
                  <a:rPr lang="en-US" sz="2300" dirty="0"/>
                  <a:t> of DNN </a:t>
                </a:r>
                <a:r>
                  <a:rPr lang="en-US" sz="2300" i="1" dirty="0"/>
                  <a:t>g</a:t>
                </a:r>
                <a:r>
                  <a:rPr lang="en-US" sz="2300" dirty="0"/>
                  <a:t>(</a:t>
                </a:r>
                <a:r>
                  <a:rPr lang="en-US" sz="2300" b="1" dirty="0"/>
                  <a:t>z</a:t>
                </a:r>
                <a:r>
                  <a:rPr lang="en-US" sz="2300" dirty="0"/>
                  <a:t> | Φ) is acted by activation function </a:t>
                </a:r>
                <a:r>
                  <a:rPr lang="en-US" sz="2300" i="1" dirty="0"/>
                  <a:t>a</a:t>
                </a:r>
                <a:r>
                  <a:rPr lang="en-US" sz="2300" dirty="0"/>
                  <a:t>(.) as follows:</a:t>
                </a:r>
              </a:p>
              <a:p>
                <a:pPr marL="0" indent="0">
                  <a:buNone/>
                </a:pPr>
                <a14:m>
                  <m:oMathPara xmlns:m="http://schemas.openxmlformats.org/officeDocument/2006/math">
                    <m:oMathParaPr>
                      <m:jc m:val="centerGroup"/>
                    </m:oMathParaPr>
                    <m:oMath xmlns:m="http://schemas.openxmlformats.org/officeDocument/2006/math">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r>
                        <m:rPr>
                          <m:aln/>
                        </m:rPr>
                        <a:rPr lang="en-US" sz="2300" i="1">
                          <a:latin typeface="Cambria Math" panose="02040503050406030204" pitchFamily="18" charset="0"/>
                        </a:rPr>
                        <m:t>=</m:t>
                      </m:r>
                      <m:r>
                        <a:rPr lang="en-US" sz="2300" i="1">
                          <a:latin typeface="Cambria Math" panose="02040503050406030204" pitchFamily="18" charset="0"/>
                        </a:rPr>
                        <m:t>𝑎</m:t>
                      </m:r>
                      <m:d>
                        <m:dPr>
                          <m:ctrlPr>
                            <a:rPr lang="en-US" sz="2300" i="1">
                              <a:latin typeface="Cambria Math" panose="02040503050406030204" pitchFamily="18" charset="0"/>
                            </a:rPr>
                          </m:ctrlPr>
                        </m:dPr>
                        <m:e>
                          <m:sSup>
                            <m:sSupPr>
                              <m:ctrlPr>
                                <a:rPr lang="en-US" sz="2300" i="1">
                                  <a:latin typeface="Cambria Math" panose="02040503050406030204" pitchFamily="18" charset="0"/>
                                </a:rPr>
                              </m:ctrlPr>
                            </m:sSupPr>
                            <m:e>
                              <m:r>
                                <a:rPr lang="en-US" sz="2300" b="1" i="1">
                                  <a:latin typeface="Cambria Math" panose="02040503050406030204" pitchFamily="18" charset="0"/>
                                </a:rPr>
                                <m:t>𝒘</m:t>
                              </m:r>
                            </m:e>
                            <m:sup>
                              <m:r>
                                <a:rPr lang="en-US" sz="2300" i="1">
                                  <a:latin typeface="Cambria Math" panose="02040503050406030204" pitchFamily="18" charset="0"/>
                                </a:rPr>
                                <m:t>𝑇</m:t>
                              </m:r>
                            </m:sup>
                          </m:sSup>
                          <m:r>
                            <a:rPr lang="en-US" sz="2300" b="1" i="1">
                              <a:latin typeface="Cambria Math" panose="02040503050406030204" pitchFamily="18" charset="0"/>
                            </a:rPr>
                            <m:t>𝒊</m:t>
                          </m:r>
                        </m:e>
                      </m:d>
                    </m:oMath>
                    <m:oMath xmlns:m="http://schemas.openxmlformats.org/officeDocument/2006/math">
                      <m:r>
                        <a:rPr lang="en-US" sz="2300" i="1">
                          <a:latin typeface="Cambria Math" panose="02040503050406030204" pitchFamily="18" charset="0"/>
                        </a:rPr>
                        <m:t>𝑜</m:t>
                      </m:r>
                      <m:r>
                        <m:rPr>
                          <m:aln/>
                        </m:rPr>
                        <a:rPr lang="en-US" sz="2300" i="1">
                          <a:latin typeface="Cambria Math" panose="02040503050406030204" pitchFamily="18" charset="0"/>
                        </a:rPr>
                        <m:t>=</m:t>
                      </m:r>
                      <m:sSup>
                        <m:sSupPr>
                          <m:ctrlPr>
                            <a:rPr lang="en-US" sz="2300" i="1">
                              <a:latin typeface="Cambria Math" panose="02040503050406030204" pitchFamily="18" charset="0"/>
                            </a:rPr>
                          </m:ctrlPr>
                        </m:sSupPr>
                        <m:e>
                          <m:r>
                            <a:rPr lang="en-US" sz="2300" b="1" i="1">
                              <a:latin typeface="Cambria Math" panose="02040503050406030204" pitchFamily="18" charset="0"/>
                            </a:rPr>
                            <m:t>𝒘</m:t>
                          </m:r>
                        </m:e>
                        <m:sup>
                          <m:r>
                            <a:rPr lang="en-US" sz="2300" i="1">
                              <a:latin typeface="Cambria Math" panose="02040503050406030204" pitchFamily="18" charset="0"/>
                            </a:rPr>
                            <m:t>𝑇</m:t>
                          </m:r>
                        </m:sup>
                      </m:sSup>
                      <m:r>
                        <a:rPr lang="en-US" sz="2300" b="1" i="1">
                          <a:latin typeface="Cambria Math" panose="02040503050406030204" pitchFamily="18" charset="0"/>
                        </a:rPr>
                        <m:t>𝒊</m:t>
                      </m:r>
                    </m:oMath>
                  </m:oMathPara>
                </a14:m>
                <a:endParaRPr lang="en-US" sz="2300" dirty="0"/>
              </a:p>
              <a:p>
                <a:pPr marL="0" indent="0">
                  <a:buNone/>
                </a:pPr>
                <a:r>
                  <a:rPr lang="en-US" sz="2300" dirty="0"/>
                  <a:t>Where </a:t>
                </a:r>
                <a:r>
                  <a:rPr lang="en-US" sz="2300" b="1" i="1" dirty="0" err="1"/>
                  <a:t>i</a:t>
                </a:r>
                <a:r>
                  <a:rPr lang="en-US" sz="2300" dirty="0"/>
                  <a:t> is input of the last layer </a:t>
                </a:r>
                <a:r>
                  <a:rPr lang="en-US" sz="2300" i="1" dirty="0"/>
                  <a:t>o</a:t>
                </a:r>
                <a:r>
                  <a:rPr lang="en-US" sz="2300" dirty="0"/>
                  <a:t> and weight parameter </a:t>
                </a:r>
                <a:r>
                  <a:rPr lang="en-US" sz="2300" b="1" i="1" dirty="0"/>
                  <a:t>w</a:t>
                </a:r>
                <a:r>
                  <a:rPr lang="en-US" sz="2300" dirty="0"/>
                  <a:t> is a part of entire parameter Φ and hence, we need to focus on calculating differential </a:t>
                </a:r>
                <a:r>
                  <a:rPr lang="en-US" sz="2300" i="1" dirty="0"/>
                  <a:t>da</a:t>
                </a:r>
                <a:r>
                  <a:rPr lang="en-US" sz="2300" dirty="0"/>
                  <a:t>(</a:t>
                </a:r>
                <a:r>
                  <a:rPr lang="en-US" sz="2300" i="1" dirty="0"/>
                  <a:t>o</a:t>
                </a:r>
                <a:r>
                  <a:rPr lang="en-US" sz="2300" dirty="0"/>
                  <a:t>) / </a:t>
                </a:r>
                <a:r>
                  <a:rPr lang="en-US" sz="2300" i="1" dirty="0" err="1"/>
                  <a:t>d</a:t>
                </a:r>
                <a:r>
                  <a:rPr lang="en-US" sz="2300" b="1" i="1" dirty="0" err="1"/>
                  <a:t>w</a:t>
                </a:r>
                <a:r>
                  <a:rPr lang="en-US" sz="2300" dirty="0"/>
                  <a:t> which is equivalent to differential </a:t>
                </a:r>
                <a:r>
                  <a:rPr lang="en-US" sz="2300" i="1" dirty="0"/>
                  <a:t>dg</a:t>
                </a:r>
                <a:r>
                  <a:rPr lang="en-US" sz="2300" dirty="0"/>
                  <a:t>(</a:t>
                </a:r>
                <a:r>
                  <a:rPr lang="en-US" sz="2300" b="1" dirty="0"/>
                  <a:t>z</a:t>
                </a:r>
                <a:r>
                  <a:rPr lang="en-US" sz="2300" dirty="0"/>
                  <a:t> | Φ) / </a:t>
                </a:r>
                <a:r>
                  <a:rPr lang="en-US" sz="2300" i="1" dirty="0" err="1"/>
                  <a:t>d</a:t>
                </a:r>
                <a:r>
                  <a:rPr lang="en-US" sz="2300" dirty="0" err="1"/>
                  <a:t>Φ</a:t>
                </a:r>
                <a:r>
                  <a:rPr lang="en-US" sz="2300" dirty="0"/>
                  <a:t> so that backpropagation algorithm will solve remaining parts of entire parameter Φ.</a:t>
                </a:r>
              </a:p>
              <a:p>
                <a:pPr marL="0" indent="0">
                  <a:buNone/>
                </a:pPr>
                <a14:m>
                  <m:oMathPara xmlns:m="http://schemas.openxmlformats.org/officeDocument/2006/math">
                    <m:oMathParaPr>
                      <m:jc m:val="centerGroup"/>
                    </m:oMathParaPr>
                    <m:oMath xmlns:m="http://schemas.openxmlformats.org/officeDocument/2006/math">
                      <m:f>
                        <m:fPr>
                          <m:ctrlPr>
                            <a:rPr lang="en-US" sz="2300" i="1">
                              <a:latin typeface="Cambria Math" panose="02040503050406030204" pitchFamily="18" charset="0"/>
                            </a:rPr>
                          </m:ctrlPr>
                        </m:fPr>
                        <m:num>
                          <m:r>
                            <a:rPr lang="en-US" sz="2300" i="1">
                              <a:latin typeface="Cambria Math" panose="02040503050406030204" pitchFamily="18" charset="0"/>
                            </a:rPr>
                            <m:t>𝑑𝑎</m:t>
                          </m:r>
                          <m:d>
                            <m:dPr>
                              <m:ctrlPr>
                                <a:rPr lang="en-US" sz="2300" i="1">
                                  <a:latin typeface="Cambria Math" panose="02040503050406030204" pitchFamily="18" charset="0"/>
                                </a:rPr>
                              </m:ctrlPr>
                            </m:dPr>
                            <m:e>
                              <m:r>
                                <a:rPr lang="en-US" sz="2300" i="1">
                                  <a:latin typeface="Cambria Math" panose="02040503050406030204" pitchFamily="18" charset="0"/>
                                </a:rPr>
                                <m:t>𝑜</m:t>
                              </m:r>
                            </m:e>
                          </m:d>
                        </m:num>
                        <m:den>
                          <m:r>
                            <a:rPr lang="en-US" sz="2300" i="1">
                              <a:latin typeface="Cambria Math" panose="02040503050406030204" pitchFamily="18" charset="0"/>
                            </a:rPr>
                            <m:t>𝑑</m:t>
                          </m:r>
                          <m:r>
                            <a:rPr lang="en-US" sz="2300" b="1" i="1">
                              <a:latin typeface="Cambria Math" panose="02040503050406030204" pitchFamily="18" charset="0"/>
                            </a:rPr>
                            <m:t>𝒘</m:t>
                          </m:r>
                        </m:den>
                      </m:f>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𝑑𝑔</m:t>
                          </m:r>
                          <m:d>
                            <m:dPr>
                              <m:ctrlPr>
                                <a:rPr lang="en-US" sz="2300" i="1">
                                  <a:latin typeface="Cambria Math" panose="02040503050406030204" pitchFamily="18" charset="0"/>
                                </a:rPr>
                              </m:ctrlPr>
                            </m:dPr>
                            <m:e>
                              <m:r>
                                <a:rPr lang="en-US" sz="2300" b="1" i="1">
                                  <a:latin typeface="Cambria Math" panose="02040503050406030204" pitchFamily="18" charset="0"/>
                                </a:rPr>
                                <m:t>𝒛</m:t>
                              </m:r>
                            </m:e>
                            <m:e>
                              <m:r>
                                <m:rPr>
                                  <m:sty m:val="p"/>
                                </m:rPr>
                                <a:rPr lang="en-US" sz="2300">
                                  <a:latin typeface="Cambria Math" panose="02040503050406030204" pitchFamily="18" charset="0"/>
                                </a:rPr>
                                <m:t>Φ</m:t>
                              </m:r>
                            </m:e>
                          </m:d>
                        </m:num>
                        <m:den>
                          <m:r>
                            <a:rPr lang="en-US" sz="2300" i="1">
                              <a:latin typeface="Cambria Math" panose="02040503050406030204" pitchFamily="18" charset="0"/>
                            </a:rPr>
                            <m:t>𝑑</m:t>
                          </m:r>
                          <m:r>
                            <m:rPr>
                              <m:sty m:val="p"/>
                            </m:rPr>
                            <a:rPr lang="en-US" sz="2300">
                              <a:latin typeface="Cambria Math" panose="02040503050406030204" pitchFamily="18" charset="0"/>
                            </a:rPr>
                            <m:t>Φ</m:t>
                          </m:r>
                        </m:den>
                      </m:f>
                    </m:oMath>
                  </m:oMathPara>
                </a14:m>
                <a:endParaRPr lang="en-US" sz="2300" dirty="0"/>
              </a:p>
              <a:p>
                <a:pPr marL="0" indent="0">
                  <a:buNone/>
                </a:pPr>
                <a:r>
                  <a:rPr lang="en-US" sz="2300" dirty="0"/>
                  <a:t>Indeed, we have:</a:t>
                </a:r>
              </a:p>
              <a:p>
                <a:pPr marL="0" indent="0">
                  <a:buNone/>
                </a:pPr>
                <a14:m>
                  <m:oMathPara xmlns:m="http://schemas.openxmlformats.org/officeDocument/2006/math">
                    <m:oMathParaPr>
                      <m:jc m:val="centerGroup"/>
                    </m:oMathParaPr>
                    <m:oMath xmlns:m="http://schemas.openxmlformats.org/officeDocument/2006/math">
                      <m:f>
                        <m:fPr>
                          <m:ctrlPr>
                            <a:rPr lang="en-US" sz="2300" i="1">
                              <a:latin typeface="Cambria Math" panose="02040503050406030204" pitchFamily="18" charset="0"/>
                            </a:rPr>
                          </m:ctrlPr>
                        </m:fPr>
                        <m:num>
                          <m:r>
                            <a:rPr lang="en-US" sz="2300" i="1">
                              <a:latin typeface="Cambria Math" panose="02040503050406030204" pitchFamily="18" charset="0"/>
                            </a:rPr>
                            <m:t>𝑑𝑎</m:t>
                          </m:r>
                          <m:d>
                            <m:dPr>
                              <m:ctrlPr>
                                <a:rPr lang="en-US" sz="2300" i="1">
                                  <a:latin typeface="Cambria Math" panose="02040503050406030204" pitchFamily="18" charset="0"/>
                                </a:rPr>
                              </m:ctrlPr>
                            </m:dPr>
                            <m:e>
                              <m:r>
                                <a:rPr lang="en-US" sz="2300" i="1">
                                  <a:latin typeface="Cambria Math" panose="02040503050406030204" pitchFamily="18" charset="0"/>
                                </a:rPr>
                                <m:t>𝑜</m:t>
                              </m:r>
                            </m:e>
                          </m:d>
                        </m:num>
                        <m:den>
                          <m:r>
                            <a:rPr lang="en-US" sz="2300" i="1">
                              <a:latin typeface="Cambria Math" panose="02040503050406030204" pitchFamily="18" charset="0"/>
                            </a:rPr>
                            <m:t>𝑑</m:t>
                          </m:r>
                          <m:r>
                            <a:rPr lang="en-US" sz="2300" b="1" i="1">
                              <a:latin typeface="Cambria Math" panose="02040503050406030204" pitchFamily="18" charset="0"/>
                            </a:rPr>
                            <m:t>𝒘</m:t>
                          </m:r>
                        </m:den>
                      </m:f>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𝑑𝑎</m:t>
                          </m:r>
                          <m:d>
                            <m:dPr>
                              <m:ctrlPr>
                                <a:rPr lang="en-US" sz="2300" i="1">
                                  <a:latin typeface="Cambria Math" panose="02040503050406030204" pitchFamily="18" charset="0"/>
                                </a:rPr>
                              </m:ctrlPr>
                            </m:dPr>
                            <m:e>
                              <m:sSup>
                                <m:sSupPr>
                                  <m:ctrlPr>
                                    <a:rPr lang="en-US" sz="2300" i="1">
                                      <a:latin typeface="Cambria Math" panose="02040503050406030204" pitchFamily="18" charset="0"/>
                                    </a:rPr>
                                  </m:ctrlPr>
                                </m:sSupPr>
                                <m:e>
                                  <m:r>
                                    <a:rPr lang="en-US" sz="2300" b="1" i="1">
                                      <a:latin typeface="Cambria Math" panose="02040503050406030204" pitchFamily="18" charset="0"/>
                                    </a:rPr>
                                    <m:t>𝒘</m:t>
                                  </m:r>
                                </m:e>
                                <m:sup>
                                  <m:r>
                                    <a:rPr lang="en-US" sz="2300" i="1">
                                      <a:latin typeface="Cambria Math" panose="02040503050406030204" pitchFamily="18" charset="0"/>
                                    </a:rPr>
                                    <m:t>𝑇</m:t>
                                  </m:r>
                                </m:sup>
                              </m:sSup>
                              <m:r>
                                <a:rPr lang="en-US" sz="2300" b="1" i="1">
                                  <a:latin typeface="Cambria Math" panose="02040503050406030204" pitchFamily="18" charset="0"/>
                                </a:rPr>
                                <m:t>𝒊</m:t>
                              </m:r>
                            </m:e>
                          </m:d>
                        </m:num>
                        <m:den>
                          <m:r>
                            <a:rPr lang="en-US" sz="2300" i="1">
                              <a:latin typeface="Cambria Math" panose="02040503050406030204" pitchFamily="18" charset="0"/>
                            </a:rPr>
                            <m:t>𝑑</m:t>
                          </m:r>
                          <m:r>
                            <a:rPr lang="en-US" sz="2300" b="1" i="1">
                              <a:latin typeface="Cambria Math" panose="02040503050406030204" pitchFamily="18" charset="0"/>
                            </a:rPr>
                            <m:t>𝒘</m:t>
                          </m:r>
                        </m:den>
                      </m:f>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𝑑𝑎</m:t>
                          </m:r>
                          <m:d>
                            <m:dPr>
                              <m:ctrlPr>
                                <a:rPr lang="en-US" sz="2300" i="1">
                                  <a:latin typeface="Cambria Math" panose="02040503050406030204" pitchFamily="18" charset="0"/>
                                </a:rPr>
                              </m:ctrlPr>
                            </m:dPr>
                            <m:e>
                              <m:r>
                                <a:rPr lang="en-US" sz="2300" i="1">
                                  <a:latin typeface="Cambria Math" panose="02040503050406030204" pitchFamily="18" charset="0"/>
                                </a:rPr>
                                <m:t>𝑜</m:t>
                              </m:r>
                            </m:e>
                          </m:d>
                        </m:num>
                        <m:den>
                          <m:r>
                            <a:rPr lang="en-US" sz="2300" i="1">
                              <a:latin typeface="Cambria Math" panose="02040503050406030204" pitchFamily="18" charset="0"/>
                            </a:rPr>
                            <m:t>𝑑𝑜</m:t>
                          </m:r>
                        </m:den>
                      </m:f>
                      <m:sSup>
                        <m:sSupPr>
                          <m:ctrlPr>
                            <a:rPr lang="en-US" sz="2300" i="1">
                              <a:latin typeface="Cambria Math" panose="02040503050406030204" pitchFamily="18" charset="0"/>
                            </a:rPr>
                          </m:ctrlPr>
                        </m:sSupPr>
                        <m:e>
                          <m:r>
                            <a:rPr lang="en-US" sz="2300" b="1" i="1">
                              <a:latin typeface="Cambria Math" panose="02040503050406030204" pitchFamily="18" charset="0"/>
                            </a:rPr>
                            <m:t>𝒊</m:t>
                          </m:r>
                        </m:e>
                        <m:sup>
                          <m:r>
                            <a:rPr lang="en-US" sz="2300" i="1">
                              <a:latin typeface="Cambria Math" panose="02040503050406030204" pitchFamily="18" charset="0"/>
                            </a:rPr>
                            <m:t>𝑇</m:t>
                          </m:r>
                        </m:sup>
                      </m:sSup>
                      <m:r>
                        <a:rPr lang="en-US" sz="2300" i="1">
                          <a:latin typeface="Cambria Math" panose="02040503050406030204" pitchFamily="18" charset="0"/>
                        </a:rPr>
                        <m:t>=</m:t>
                      </m:r>
                      <m:sSup>
                        <m:sSupPr>
                          <m:ctrlPr>
                            <a:rPr lang="en-US" sz="2300" i="1">
                              <a:latin typeface="Cambria Math" panose="02040503050406030204" pitchFamily="18" charset="0"/>
                            </a:rPr>
                          </m:ctrlPr>
                        </m:sSupPr>
                        <m:e>
                          <m:r>
                            <a:rPr lang="en-US" sz="2300" i="1">
                              <a:latin typeface="Cambria Math" panose="02040503050406030204" pitchFamily="18" charset="0"/>
                            </a:rPr>
                            <m:t>𝑎</m:t>
                          </m:r>
                        </m:e>
                        <m:sup>
                          <m:r>
                            <a:rPr lang="en-US" sz="2300" i="1">
                              <a:latin typeface="Cambria Math" panose="02040503050406030204" pitchFamily="18" charset="0"/>
                            </a:rPr>
                            <m:t>′</m:t>
                          </m:r>
                        </m:sup>
                      </m:sSup>
                      <m:d>
                        <m:dPr>
                          <m:ctrlPr>
                            <a:rPr lang="en-US" sz="2300" i="1">
                              <a:latin typeface="Cambria Math" panose="02040503050406030204" pitchFamily="18" charset="0"/>
                            </a:rPr>
                          </m:ctrlPr>
                        </m:dPr>
                        <m:e>
                          <m:r>
                            <a:rPr lang="en-US" sz="2300" i="1">
                              <a:latin typeface="Cambria Math" panose="02040503050406030204" pitchFamily="18" charset="0"/>
                            </a:rPr>
                            <m:t>𝑜</m:t>
                          </m:r>
                        </m:e>
                      </m:d>
                      <m:sSup>
                        <m:sSupPr>
                          <m:ctrlPr>
                            <a:rPr lang="en-US" sz="2300" i="1">
                              <a:latin typeface="Cambria Math" panose="02040503050406030204" pitchFamily="18" charset="0"/>
                            </a:rPr>
                          </m:ctrlPr>
                        </m:sSupPr>
                        <m:e>
                          <m:r>
                            <a:rPr lang="en-US" sz="2300" b="1" i="1">
                              <a:latin typeface="Cambria Math" panose="02040503050406030204" pitchFamily="18" charset="0"/>
                            </a:rPr>
                            <m:t>𝒊</m:t>
                          </m:r>
                        </m:e>
                        <m:sup>
                          <m:r>
                            <a:rPr lang="en-US" sz="2300" i="1">
                              <a:latin typeface="Cambria Math" panose="02040503050406030204" pitchFamily="18" charset="0"/>
                            </a:rPr>
                            <m:t>𝑇</m:t>
                          </m:r>
                        </m:sup>
                      </m:sSup>
                    </m:oMath>
                  </m:oMathPara>
                </a14:m>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764" t="-942" r="-7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1161962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62560" y="914399"/>
                <a:ext cx="11846560" cy="5176066"/>
              </a:xfrm>
            </p:spPr>
            <p:txBody>
              <a:bodyPr>
                <a:noAutofit/>
              </a:bodyPr>
              <a:lstStyle/>
              <a:p>
                <a:pPr marL="0" indent="0">
                  <a:buNone/>
                </a:pPr>
                <a:r>
                  <a:rPr lang="en-US" sz="2300" dirty="0"/>
                  <a:t>Note, the subscript “</a:t>
                </a:r>
                <a:r>
                  <a:rPr lang="en-US" sz="2300" i="1" dirty="0"/>
                  <a:t>T</a:t>
                </a:r>
                <a:r>
                  <a:rPr lang="en-US" sz="2300" dirty="0"/>
                  <a:t>” denotes transposition operator of vector and matrix in which row vector becomes column vector and vice versa. It is easy to calculate the derivative </a:t>
                </a:r>
                <a:r>
                  <a:rPr lang="en-US" sz="2300" i="1" dirty="0"/>
                  <a:t>a</a:t>
                </a:r>
                <a:r>
                  <a:rPr lang="en-US" sz="2300" dirty="0"/>
                  <a:t>’(</a:t>
                </a:r>
                <a:r>
                  <a:rPr lang="en-US" sz="2300" i="1" dirty="0"/>
                  <a:t>o</a:t>
                </a:r>
                <a:r>
                  <a:rPr lang="en-US" sz="2300" dirty="0"/>
                  <a:t>) when activation function was specified, for instance, if </a:t>
                </a:r>
                <a:r>
                  <a:rPr lang="en-US" sz="2300" i="1" dirty="0"/>
                  <a:t>a</a:t>
                </a:r>
                <a:r>
                  <a:rPr lang="en-US" sz="2300" dirty="0"/>
                  <a:t>(</a:t>
                </a:r>
                <a:r>
                  <a:rPr lang="en-US" sz="2300" i="1" dirty="0"/>
                  <a:t>o</a:t>
                </a:r>
                <a:r>
                  <a:rPr lang="en-US" sz="2300" dirty="0"/>
                  <a:t>) is sigmoid function, we have:</a:t>
                </a:r>
              </a:p>
              <a:p>
                <a:pPr marL="0" indent="0">
                  <a:buNone/>
                </a:pPr>
                <a14:m>
                  <m:oMathPara xmlns:m="http://schemas.openxmlformats.org/officeDocument/2006/math">
                    <m:oMathParaPr>
                      <m:jc m:val="centerGroup"/>
                    </m:oMathParaPr>
                    <m:oMath xmlns:m="http://schemas.openxmlformats.org/officeDocument/2006/math">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r>
                        <m:rPr>
                          <m:aln/>
                        </m:rPr>
                        <a:rPr lang="en-US" sz="2300" i="1">
                          <a:latin typeface="Cambria Math" panose="02040503050406030204" pitchFamily="18" charset="0"/>
                        </a:rPr>
                        <m:t>=</m:t>
                      </m:r>
                      <m:r>
                        <a:rPr lang="en-US" sz="2300" i="1">
                          <a:latin typeface="Cambria Math" panose="02040503050406030204" pitchFamily="18" charset="0"/>
                        </a:rPr>
                        <m:t>𝑦</m:t>
                      </m:r>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1</m:t>
                          </m:r>
                        </m:num>
                        <m:den>
                          <m:r>
                            <a:rPr lang="en-US" sz="2300" i="1">
                              <a:latin typeface="Cambria Math" panose="02040503050406030204" pitchFamily="18" charset="0"/>
                            </a:rPr>
                            <m:t>1+</m:t>
                          </m:r>
                          <m:sSup>
                            <m:sSupPr>
                              <m:ctrlPr>
                                <a:rPr lang="en-US" sz="2300" i="1">
                                  <a:latin typeface="Cambria Math" panose="02040503050406030204" pitchFamily="18" charset="0"/>
                                </a:rPr>
                              </m:ctrlPr>
                            </m:sSupPr>
                            <m:e>
                              <m:r>
                                <a:rPr lang="en-US" sz="2300" i="1">
                                  <a:latin typeface="Cambria Math" panose="02040503050406030204" pitchFamily="18" charset="0"/>
                                </a:rPr>
                                <m:t>𝑒</m:t>
                              </m:r>
                            </m:e>
                            <m:sup>
                              <m:r>
                                <a:rPr lang="en-US" sz="2300" i="1">
                                  <a:latin typeface="Cambria Math" panose="02040503050406030204" pitchFamily="18" charset="0"/>
                                </a:rPr>
                                <m:t>−</m:t>
                              </m:r>
                              <m:r>
                                <a:rPr lang="en-US" sz="2300" i="1">
                                  <a:latin typeface="Cambria Math" panose="02040503050406030204" pitchFamily="18" charset="0"/>
                                </a:rPr>
                                <m:t>𝑜</m:t>
                              </m:r>
                            </m:sup>
                          </m:sSup>
                        </m:den>
                      </m:f>
                    </m:oMath>
                    <m:oMath xmlns:m="http://schemas.openxmlformats.org/officeDocument/2006/math">
                      <m:sSup>
                        <m:sSupPr>
                          <m:ctrlPr>
                            <a:rPr lang="en-US" sz="2300" i="1">
                              <a:latin typeface="Cambria Math" panose="02040503050406030204" pitchFamily="18" charset="0"/>
                            </a:rPr>
                          </m:ctrlPr>
                        </m:sSupPr>
                        <m:e>
                          <m:r>
                            <a:rPr lang="en-US" sz="2300" i="1">
                              <a:latin typeface="Cambria Math" panose="02040503050406030204" pitchFamily="18" charset="0"/>
                            </a:rPr>
                            <m:t>𝑎</m:t>
                          </m:r>
                        </m:e>
                        <m:sup>
                          <m:r>
                            <a:rPr lang="en-US" sz="2300" i="1">
                              <a:latin typeface="Cambria Math" panose="02040503050406030204" pitchFamily="18" charset="0"/>
                            </a:rPr>
                            <m:t>′</m:t>
                          </m:r>
                        </m:sup>
                      </m:sSup>
                      <m:d>
                        <m:dPr>
                          <m:ctrlPr>
                            <a:rPr lang="en-US" sz="2300" i="1">
                              <a:latin typeface="Cambria Math" panose="02040503050406030204" pitchFamily="18" charset="0"/>
                            </a:rPr>
                          </m:ctrlPr>
                        </m:dPr>
                        <m:e>
                          <m:r>
                            <a:rPr lang="en-US" sz="2300" i="1">
                              <a:latin typeface="Cambria Math" panose="02040503050406030204" pitchFamily="18" charset="0"/>
                            </a:rPr>
                            <m:t>𝑜</m:t>
                          </m:r>
                        </m:e>
                      </m:d>
                      <m:r>
                        <m:rPr>
                          <m:aln/>
                        </m:rP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1</m:t>
                          </m:r>
                        </m:num>
                        <m:den>
                          <m:r>
                            <a:rPr lang="en-US" sz="2300" i="1">
                              <a:latin typeface="Cambria Math" panose="02040503050406030204" pitchFamily="18" charset="0"/>
                            </a:rPr>
                            <m:t>1+</m:t>
                          </m:r>
                          <m:sSup>
                            <m:sSupPr>
                              <m:ctrlPr>
                                <a:rPr lang="en-US" sz="2300" i="1">
                                  <a:latin typeface="Cambria Math" panose="02040503050406030204" pitchFamily="18" charset="0"/>
                                </a:rPr>
                              </m:ctrlPr>
                            </m:sSupPr>
                            <m:e>
                              <m:r>
                                <a:rPr lang="en-US" sz="2300" i="1">
                                  <a:latin typeface="Cambria Math" panose="02040503050406030204" pitchFamily="18" charset="0"/>
                                </a:rPr>
                                <m:t>𝑒</m:t>
                              </m:r>
                            </m:e>
                            <m:sup>
                              <m:r>
                                <a:rPr lang="en-US" sz="2300" i="1">
                                  <a:latin typeface="Cambria Math" panose="02040503050406030204" pitchFamily="18" charset="0"/>
                                </a:rPr>
                                <m:t>−</m:t>
                              </m:r>
                              <m:r>
                                <a:rPr lang="en-US" sz="2300" i="1">
                                  <a:latin typeface="Cambria Math" panose="02040503050406030204" pitchFamily="18" charset="0"/>
                                </a:rPr>
                                <m:t>𝑜</m:t>
                              </m:r>
                            </m:sup>
                          </m:sSup>
                        </m:den>
                      </m:f>
                      <m:d>
                        <m:dPr>
                          <m:ctrlPr>
                            <a:rPr lang="en-US" sz="2300" i="1">
                              <a:latin typeface="Cambria Math" panose="02040503050406030204" pitchFamily="18" charset="0"/>
                            </a:rPr>
                          </m:ctrlPr>
                        </m:dPr>
                        <m:e>
                          <m:r>
                            <a:rPr lang="en-US" sz="2300" i="1">
                              <a:latin typeface="Cambria Math" panose="02040503050406030204" pitchFamily="18" charset="0"/>
                            </a:rPr>
                            <m:t>1−</m:t>
                          </m:r>
                          <m:f>
                            <m:fPr>
                              <m:ctrlPr>
                                <a:rPr lang="en-US" sz="2300" i="1">
                                  <a:latin typeface="Cambria Math" panose="02040503050406030204" pitchFamily="18" charset="0"/>
                                </a:rPr>
                              </m:ctrlPr>
                            </m:fPr>
                            <m:num>
                              <m:r>
                                <a:rPr lang="en-US" sz="2300" i="1">
                                  <a:latin typeface="Cambria Math" panose="02040503050406030204" pitchFamily="18" charset="0"/>
                                </a:rPr>
                                <m:t>1</m:t>
                              </m:r>
                            </m:num>
                            <m:den>
                              <m:r>
                                <a:rPr lang="en-US" sz="2300" i="1">
                                  <a:latin typeface="Cambria Math" panose="02040503050406030204" pitchFamily="18" charset="0"/>
                                </a:rPr>
                                <m:t>1+</m:t>
                              </m:r>
                              <m:sSup>
                                <m:sSupPr>
                                  <m:ctrlPr>
                                    <a:rPr lang="en-US" sz="2300" i="1">
                                      <a:latin typeface="Cambria Math" panose="02040503050406030204" pitchFamily="18" charset="0"/>
                                    </a:rPr>
                                  </m:ctrlPr>
                                </m:sSupPr>
                                <m:e>
                                  <m:r>
                                    <a:rPr lang="en-US" sz="2300" i="1">
                                      <a:latin typeface="Cambria Math" panose="02040503050406030204" pitchFamily="18" charset="0"/>
                                    </a:rPr>
                                    <m:t>𝑒</m:t>
                                  </m:r>
                                </m:e>
                                <m:sup>
                                  <m:r>
                                    <a:rPr lang="en-US" sz="2300" i="1">
                                      <a:latin typeface="Cambria Math" panose="02040503050406030204" pitchFamily="18" charset="0"/>
                                    </a:rPr>
                                    <m:t>−</m:t>
                                  </m:r>
                                  <m:r>
                                    <a:rPr lang="en-US" sz="2300" i="1">
                                      <a:latin typeface="Cambria Math" panose="02040503050406030204" pitchFamily="18" charset="0"/>
                                    </a:rPr>
                                    <m:t>𝑜</m:t>
                                  </m:r>
                                </m:sup>
                              </m:sSup>
                            </m:den>
                          </m:f>
                        </m:e>
                      </m:d>
                      <m:r>
                        <a:rPr lang="en-US" sz="2300" i="1">
                          <a:latin typeface="Cambria Math" panose="02040503050406030204" pitchFamily="18" charset="0"/>
                        </a:rPr>
                        <m:t>=</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e>
                      </m:d>
                      <m:r>
                        <a:rPr lang="en-US" sz="2300" i="1">
                          <a:latin typeface="Cambria Math" panose="02040503050406030204" pitchFamily="18" charset="0"/>
                        </a:rPr>
                        <m:t>=</m:t>
                      </m:r>
                      <m:r>
                        <a:rPr lang="en-US" sz="2300" i="1">
                          <a:latin typeface="Cambria Math" panose="02040503050406030204" pitchFamily="18" charset="0"/>
                        </a:rPr>
                        <m:t>𝑦</m:t>
                      </m:r>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𝑦</m:t>
                          </m:r>
                        </m:e>
                      </m:d>
                    </m:oMath>
                  </m:oMathPara>
                </a14:m>
                <a:endParaRPr lang="en-US" sz="2300" dirty="0"/>
              </a:p>
              <a:p>
                <a:pPr marL="0" indent="0">
                  <a:buNone/>
                </a:pPr>
                <a:r>
                  <a:rPr lang="en-US" sz="2300" dirty="0"/>
                  <a:t>In practice, </a:t>
                </a:r>
                <a:r>
                  <a:rPr lang="en-US" sz="2300" i="1" dirty="0"/>
                  <a:t>y</a:t>
                </a:r>
                <a:r>
                  <a:rPr lang="en-US" sz="2300" dirty="0"/>
                  <a:t> is replaced by </a:t>
                </a:r>
                <a:r>
                  <a:rPr lang="en-US" sz="2300" i="1" dirty="0"/>
                  <a:t>a</a:t>
                </a:r>
                <a:r>
                  <a:rPr lang="en-US" sz="2300" dirty="0"/>
                  <a:t>(</a:t>
                </a:r>
                <a:r>
                  <a:rPr lang="en-US" sz="2300" i="1" dirty="0"/>
                  <a:t>y</a:t>
                </a:r>
                <a:r>
                  <a:rPr lang="en-US" sz="2300" dirty="0"/>
                  <a:t>) in order to prevent </a:t>
                </a:r>
                <a:r>
                  <a:rPr lang="en-US" sz="2300" i="1" dirty="0"/>
                  <a:t>o</a:t>
                </a:r>
                <a:r>
                  <a:rPr lang="en-US" sz="2300" dirty="0"/>
                  <a:t> from being out of space:</a:t>
                </a:r>
              </a:p>
              <a:p>
                <a:pPr marL="0" indent="0">
                  <a:buNone/>
                </a:pPr>
                <a14:m>
                  <m:oMathPara xmlns:m="http://schemas.openxmlformats.org/officeDocument/2006/math">
                    <m:oMathParaPr>
                      <m:jc m:val="centerGroup"/>
                    </m:oMathParaPr>
                    <m:oMath xmlns:m="http://schemas.openxmlformats.org/officeDocument/2006/math">
                      <m:sSup>
                        <m:sSupPr>
                          <m:ctrlPr>
                            <a:rPr lang="en-US" sz="2300" i="1">
                              <a:latin typeface="Cambria Math" panose="02040503050406030204" pitchFamily="18" charset="0"/>
                            </a:rPr>
                          </m:ctrlPr>
                        </m:sSupPr>
                        <m:e>
                          <m:r>
                            <a:rPr lang="en-US" sz="2300" i="1">
                              <a:latin typeface="Cambria Math" panose="02040503050406030204" pitchFamily="18" charset="0"/>
                            </a:rPr>
                            <m:t>𝑎</m:t>
                          </m:r>
                        </m:e>
                        <m:sup>
                          <m:r>
                            <a:rPr lang="en-US" sz="2300" i="1">
                              <a:latin typeface="Cambria Math" panose="02040503050406030204" pitchFamily="18" charset="0"/>
                            </a:rPr>
                            <m:t>′</m:t>
                          </m:r>
                        </m:sup>
                      </m:sSup>
                      <m:d>
                        <m:dPr>
                          <m:ctrlPr>
                            <a:rPr lang="en-US" sz="2300" i="1">
                              <a:latin typeface="Cambria Math" panose="02040503050406030204" pitchFamily="18" charset="0"/>
                            </a:rPr>
                          </m:ctrlPr>
                        </m:dPr>
                        <m:e>
                          <m:r>
                            <a:rPr lang="en-US" sz="2300" i="1">
                              <a:latin typeface="Cambria Math" panose="02040503050406030204" pitchFamily="18" charset="0"/>
                            </a:rPr>
                            <m:t>𝑜</m:t>
                          </m:r>
                        </m:e>
                      </m:d>
                      <m:r>
                        <a:rPr lang="en-US" sz="2300" i="1">
                          <a:latin typeface="Cambria Math" panose="02040503050406030204" pitchFamily="18" charset="0"/>
                        </a:rPr>
                        <m:t>≅</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𝑦</m:t>
                          </m:r>
                        </m:e>
                      </m:d>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𝑦</m:t>
                              </m:r>
                            </m:e>
                          </m:d>
                        </m:e>
                      </m:d>
                      <m:r>
                        <a:rPr lang="en-US" sz="2300" i="1">
                          <a:latin typeface="Cambria Math" panose="02040503050406030204" pitchFamily="18" charset="0"/>
                        </a:rPr>
                        <m:t>=</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e>
                      </m:d>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e>
                          </m:d>
                        </m:e>
                      </m:d>
                    </m:oMath>
                  </m:oMathPara>
                </a14:m>
                <a:endParaRPr lang="en-US" sz="2300" dirty="0"/>
              </a:p>
              <a:p>
                <a:pPr marL="0" indent="0">
                  <a:buNone/>
                </a:pPr>
                <a:r>
                  <a:rPr lang="en-US" sz="2300" dirty="0"/>
                  <a:t>As a result, we have:</a:t>
                </a:r>
              </a:p>
              <a:p>
                <a:pPr marL="0" indent="0">
                  <a:buNone/>
                </a:pPr>
                <a14:m>
                  <m:oMathPara xmlns:m="http://schemas.openxmlformats.org/officeDocument/2006/math">
                    <m:oMathParaPr>
                      <m:jc m:val="centerGroup"/>
                    </m:oMathParaPr>
                    <m:oMath xmlns:m="http://schemas.openxmlformats.org/officeDocument/2006/math">
                      <m:f>
                        <m:fPr>
                          <m:ctrlPr>
                            <a:rPr lang="en-US" sz="2300" i="1">
                              <a:latin typeface="Cambria Math" panose="02040503050406030204" pitchFamily="18" charset="0"/>
                            </a:rPr>
                          </m:ctrlPr>
                        </m:fPr>
                        <m:num>
                          <m:r>
                            <a:rPr lang="en-US" sz="2300" i="1">
                              <a:latin typeface="Cambria Math" panose="02040503050406030204" pitchFamily="18" charset="0"/>
                            </a:rPr>
                            <m:t>𝑑𝑔</m:t>
                          </m:r>
                          <m:d>
                            <m:dPr>
                              <m:ctrlPr>
                                <a:rPr lang="en-US" sz="2300" i="1">
                                  <a:latin typeface="Cambria Math" panose="02040503050406030204" pitchFamily="18" charset="0"/>
                                </a:rPr>
                              </m:ctrlPr>
                            </m:dPr>
                            <m:e>
                              <m:r>
                                <a:rPr lang="en-US" sz="2300" b="1" i="1">
                                  <a:latin typeface="Cambria Math" panose="02040503050406030204" pitchFamily="18" charset="0"/>
                                </a:rPr>
                                <m:t>𝒛</m:t>
                              </m:r>
                            </m:e>
                            <m:e>
                              <m:r>
                                <m:rPr>
                                  <m:sty m:val="p"/>
                                </m:rPr>
                                <a:rPr lang="en-US" sz="2300">
                                  <a:latin typeface="Cambria Math" panose="02040503050406030204" pitchFamily="18" charset="0"/>
                                </a:rPr>
                                <m:t>Φ</m:t>
                              </m:r>
                            </m:e>
                          </m:d>
                        </m:num>
                        <m:den>
                          <m:r>
                            <a:rPr lang="en-US" sz="2300" i="1">
                              <a:latin typeface="Cambria Math" panose="02040503050406030204" pitchFamily="18" charset="0"/>
                            </a:rPr>
                            <m:t>𝑑</m:t>
                          </m:r>
                          <m:r>
                            <m:rPr>
                              <m:sty m:val="p"/>
                            </m:rPr>
                            <a:rPr lang="en-US" sz="2300">
                              <a:latin typeface="Cambria Math" panose="02040503050406030204" pitchFamily="18" charset="0"/>
                            </a:rPr>
                            <m:t>Φ</m:t>
                          </m:r>
                        </m:den>
                      </m:f>
                      <m:r>
                        <a:rPr lang="en-US" sz="2300" i="1">
                          <a:latin typeface="Cambria Math" panose="02040503050406030204" pitchFamily="18" charset="0"/>
                        </a:rPr>
                        <m:t>≅</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e>
                      </m:d>
                      <m:d>
                        <m:dPr>
                          <m:ctrlPr>
                            <a:rPr lang="en-US" sz="2300" i="1">
                              <a:latin typeface="Cambria Math" panose="02040503050406030204" pitchFamily="18" charset="0"/>
                            </a:rPr>
                          </m:ctrlPr>
                        </m:dPr>
                        <m:e>
                          <m:r>
                            <a:rPr lang="en-US" sz="2300" i="1">
                              <a:latin typeface="Cambria Math" panose="02040503050406030204" pitchFamily="18" charset="0"/>
                            </a:rPr>
                            <m:t>1−</m:t>
                          </m:r>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𝑎</m:t>
                              </m:r>
                              <m:d>
                                <m:dPr>
                                  <m:ctrlPr>
                                    <a:rPr lang="en-US" sz="2300" i="1">
                                      <a:latin typeface="Cambria Math" panose="02040503050406030204" pitchFamily="18" charset="0"/>
                                    </a:rPr>
                                  </m:ctrlPr>
                                </m:dPr>
                                <m:e>
                                  <m:r>
                                    <a:rPr lang="en-US" sz="2300" i="1">
                                      <a:latin typeface="Cambria Math" panose="02040503050406030204" pitchFamily="18" charset="0"/>
                                    </a:rPr>
                                    <m:t>𝑜</m:t>
                                  </m:r>
                                </m:e>
                              </m:d>
                            </m:e>
                          </m:d>
                        </m:e>
                      </m:d>
                      <m:sSup>
                        <m:sSupPr>
                          <m:ctrlPr>
                            <a:rPr lang="en-US" sz="2300" i="1">
                              <a:latin typeface="Cambria Math" panose="02040503050406030204" pitchFamily="18" charset="0"/>
                            </a:rPr>
                          </m:ctrlPr>
                        </m:sSupPr>
                        <m:e>
                          <m:r>
                            <a:rPr lang="en-US" sz="2300" b="1" i="1">
                              <a:latin typeface="Cambria Math" panose="02040503050406030204" pitchFamily="18" charset="0"/>
                            </a:rPr>
                            <m:t>𝒊</m:t>
                          </m:r>
                        </m:e>
                        <m:sup>
                          <m:r>
                            <a:rPr lang="en-US" sz="2300" i="1">
                              <a:latin typeface="Cambria Math" panose="02040503050406030204" pitchFamily="18" charset="0"/>
                            </a:rPr>
                            <m:t>𝑇</m:t>
                          </m:r>
                        </m:sup>
                      </m:sSup>
                    </m:oMath>
                  </m:oMathPara>
                </a14:m>
                <a:endParaRPr lang="en-US" sz="2300" dirty="0"/>
              </a:p>
              <a:p>
                <a:pPr marL="0" indent="0">
                  <a:buNone/>
                </a:pPr>
                <a:r>
                  <a:rPr lang="en-US" sz="2300" dirty="0"/>
                  <a:t>For fast computation, it is possible to set the derivative </a:t>
                </a:r>
                <a:r>
                  <a:rPr lang="en-US" sz="2300" i="1" dirty="0"/>
                  <a:t>a</a:t>
                </a:r>
                <a:r>
                  <a:rPr lang="en-US" sz="2300" dirty="0"/>
                  <a:t>’(</a:t>
                </a:r>
                <a:r>
                  <a:rPr lang="en-US" sz="2300" i="1" dirty="0"/>
                  <a:t>o</a:t>
                </a:r>
                <a:r>
                  <a:rPr lang="en-US" sz="2300" dirty="0"/>
                  <a:t>) to be small enough constants like 1 such that </a:t>
                </a:r>
                <a:r>
                  <a:rPr lang="en-US" sz="2300" i="1" dirty="0"/>
                  <a:t>dg</a:t>
                </a:r>
                <a:r>
                  <a:rPr lang="en-US" sz="2300" dirty="0"/>
                  <a:t>(</a:t>
                </a:r>
                <a:r>
                  <a:rPr lang="en-US" sz="2300" b="1" dirty="0"/>
                  <a:t>z</a:t>
                </a:r>
                <a:r>
                  <a:rPr lang="en-US" sz="2300" dirty="0"/>
                  <a:t> | Φ) / </a:t>
                </a:r>
                <a:r>
                  <a:rPr lang="en-US" sz="2300" i="1" dirty="0" err="1"/>
                  <a:t>d</a:t>
                </a:r>
                <a:r>
                  <a:rPr lang="en-US" sz="2300" dirty="0" err="1"/>
                  <a:t>Φ</a:t>
                </a:r>
                <a:r>
                  <a:rPr lang="en-US" sz="2300" dirty="0"/>
                  <a:t> = </a:t>
                </a:r>
                <a:r>
                  <a:rPr lang="en-US" sz="2300" b="1" i="1" dirty="0" err="1"/>
                  <a:t>i</a:t>
                </a:r>
                <a:r>
                  <a:rPr lang="en-US" sz="2300" i="1" baseline="30000" dirty="0" err="1"/>
                  <a:t>T</a:t>
                </a:r>
                <a:r>
                  <a:rPr lang="en-US" sz="2300" dirty="0" err="1"/>
                  <a:t>.</a:t>
                </a: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62560" y="914399"/>
                <a:ext cx="11846560" cy="5176066"/>
              </a:xfrm>
              <a:blipFill>
                <a:blip r:embed="rId2"/>
                <a:stretch>
                  <a:fillRect l="-772" t="-942" r="-721" b="-30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289391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a:xfrm>
            <a:off x="101600" y="914399"/>
            <a:ext cx="11978640" cy="5176066"/>
          </a:xfrm>
        </p:spPr>
        <p:txBody>
          <a:bodyPr>
            <a:normAutofit fontScale="77500" lnSpcReduction="20000"/>
          </a:bodyPr>
          <a:lstStyle/>
          <a:p>
            <a:pPr marL="0" indent="0">
              <a:lnSpc>
                <a:spcPct val="120000"/>
              </a:lnSpc>
              <a:buNone/>
            </a:pPr>
            <a:r>
              <a:rPr lang="en-US" dirty="0"/>
              <a:t>Artificial intelligence (AI) is a current trend in computer science, which extends itself its amazing capacities to other technologies such as mechatronics and robotics. Going beyond technological applications, the philosophy behind AI is that there is a vague and potential convergence of artificial manufacture and natural world although the limiting approach may be still very far away, but why? The implicit problem is that Darwin theory of evolution focuses on natural world where breeding conservation is the cornerstone of the existence of creature world but there is no similar concept of breeding conservation in artificial world whose things are created by human. However, after developing for a long time until now, AI issues an interesting concept of generation in which artifacts created by computer science can derive their new generations inheriting their aspects / characteristics. Such generated artifacts make us look back on </a:t>
            </a:r>
            <a:r>
              <a:rPr lang="en-US" dirty="0" err="1"/>
              <a:t>offsprings</a:t>
            </a:r>
            <a:r>
              <a:rPr lang="en-US" dirty="0"/>
              <a:t> by the process of breeding conservation in natural world. Therefore, it is possible to think that AI generation, which is a recent subject of AI, is a significant development in computer science as well as high-tech domain. AI generation does not help us to reach near biological evolution even in the case that AI can combine with biological technology but, AI generation can help us to extend our viewpoint about Darwin theory of evolution as well as there may exist some uncertain relationship between man-made world and natural world. </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Date Placeholder 5"/>
          <p:cNvSpPr>
            <a:spLocks noGrp="1"/>
          </p:cNvSpPr>
          <p:nvPr>
            <p:ph type="dt" sz="half" idx="10"/>
          </p:nvPr>
        </p:nvSpPr>
        <p:spPr/>
        <p:txBody>
          <a:bodyPr/>
          <a:lstStyle/>
          <a:p>
            <a:r>
              <a:rPr lang="en-US" smtClean="0"/>
              <a:t>5/15/2024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 y="914399"/>
                <a:ext cx="11968480" cy="5176066"/>
              </a:xfrm>
            </p:spPr>
            <p:txBody>
              <a:bodyPr>
                <a:noAutofit/>
              </a:bodyPr>
              <a:lstStyle/>
              <a:p>
                <a:pPr marL="0" indent="0">
                  <a:buNone/>
                </a:pPr>
                <a:r>
                  <a:rPr lang="en-US" sz="2400" dirty="0"/>
                  <a:t>Suppose some other DGM assumes that </a:t>
                </a:r>
                <a:r>
                  <a:rPr lang="en-US" sz="2400" b="1" i="1" dirty="0"/>
                  <a:t>x</a:t>
                </a:r>
                <a:r>
                  <a:rPr lang="en-US" sz="2400" dirty="0"/>
                  <a:t> is binary (</a:t>
                </a:r>
                <a:r>
                  <a:rPr lang="en-US" sz="2400" b="1" i="1" dirty="0"/>
                  <a:t>x</a:t>
                </a:r>
                <a:r>
                  <a:rPr lang="en-US" sz="2400" dirty="0"/>
                  <a:t> = 0 or </a:t>
                </a:r>
                <a:r>
                  <a:rPr lang="en-US" sz="2400" b="1" i="1" dirty="0"/>
                  <a:t>x</a:t>
                </a:r>
                <a:r>
                  <a:rPr lang="en-US" sz="2400" dirty="0"/>
                  <a:t> = 1) and follows Bernoulli (</a:t>
                </a:r>
                <a:r>
                  <a:rPr lang="en-US" sz="2400" dirty="0" err="1"/>
                  <a:t>Ruthotto</a:t>
                </a:r>
                <a:r>
                  <a:rPr lang="en-US" sz="2400" dirty="0"/>
                  <a:t> &amp; Haber, 2021, p. 3) and so, its generator DNN </a:t>
                </a:r>
                <a:r>
                  <a:rPr lang="en-US" sz="2400" i="1" dirty="0"/>
                  <a:t>g</a:t>
                </a:r>
                <a:r>
                  <a:rPr lang="en-US" sz="2400" dirty="0"/>
                  <a:t>(</a:t>
                </a:r>
                <a:r>
                  <a:rPr lang="en-US" sz="2400" b="1" dirty="0"/>
                  <a:t>z</a:t>
                </a:r>
                <a:r>
                  <a:rPr lang="en-US" sz="2400" dirty="0"/>
                  <a:t> | Φ) derives values in interval [0, 1]. In other words, image of </a:t>
                </a:r>
                <a:r>
                  <a:rPr lang="en-US" sz="2400" i="1" dirty="0"/>
                  <a:t>g</a:t>
                </a:r>
                <a:r>
                  <a:rPr lang="en-US" sz="2400" dirty="0"/>
                  <a:t>(</a:t>
                </a:r>
                <a:r>
                  <a:rPr lang="en-US" sz="2400" b="1" dirty="0"/>
                  <a:t>z</a:t>
                </a:r>
                <a:r>
                  <a:rPr lang="en-US" sz="2400" dirty="0"/>
                  <a:t> | Φ) is the real number interval [0, 1], which leads to a specification that </a:t>
                </a:r>
                <a:r>
                  <a:rPr lang="en-US" sz="2400" i="1" dirty="0"/>
                  <a:t>g</a:t>
                </a:r>
                <a:r>
                  <a:rPr lang="en-US" sz="2400" dirty="0"/>
                  <a:t>(</a:t>
                </a:r>
                <a:r>
                  <a:rPr lang="en-US" sz="2400" b="1" dirty="0"/>
                  <a:t>z</a:t>
                </a:r>
                <a:r>
                  <a:rPr lang="en-US" sz="2400" dirty="0"/>
                  <a:t> | Φ) is probability of the event </a:t>
                </a:r>
                <a:r>
                  <a:rPr lang="en-US" sz="2400" b="1" i="1" dirty="0"/>
                  <a:t>x</a:t>
                </a:r>
                <a:r>
                  <a:rPr lang="en-US" sz="2400" dirty="0"/>
                  <a:t>=1 with note that </a:t>
                </a:r>
                <a:r>
                  <a:rPr lang="en-US" sz="2400" b="1" i="1" dirty="0"/>
                  <a:t>x</a:t>
                </a:r>
                <a:r>
                  <a:rPr lang="en-US" sz="2400" dirty="0"/>
                  <a:t> is scalar variable (</a:t>
                </a:r>
                <a:r>
                  <a:rPr lang="en-US" sz="2400" i="1" dirty="0"/>
                  <a:t>x</a:t>
                </a:r>
                <a:r>
                  <a:rPr lang="en-US" sz="2400" dirty="0"/>
                  <a:t>) for convenience: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r>
                            <a:rPr lang="en-US" sz="2400" i="1">
                              <a:latin typeface="Cambria Math" panose="02040503050406030204" pitchFamily="18" charset="0"/>
                            </a:rPr>
                            <m:t>=1</m:t>
                          </m:r>
                        </m:e>
                      </m:d>
                    </m:oMath>
                  </m:oMathPara>
                </a14:m>
                <a:endParaRPr lang="en-US" sz="2400" dirty="0"/>
              </a:p>
              <a:p>
                <a:pPr marL="0" indent="0">
                  <a:buNone/>
                </a:pPr>
                <a:r>
                  <a:rPr lang="en-US" sz="2400" dirty="0"/>
                  <a:t>Because </a:t>
                </a:r>
                <a:r>
                  <a:rPr lang="en-US" sz="2400" i="1" dirty="0"/>
                  <a:t>g</a:t>
                </a:r>
                <a:r>
                  <a:rPr lang="en-US" sz="2400" dirty="0"/>
                  <a:t>(</a:t>
                </a:r>
                <a:r>
                  <a:rPr lang="en-US" sz="2400" b="1" dirty="0"/>
                  <a:t>z</a:t>
                </a:r>
                <a:r>
                  <a:rPr lang="en-US" sz="2400" dirty="0"/>
                  <a:t> | Φ) becomes a (scalar) random variable whose value is probability, it is possible to identify</a:t>
                </a:r>
                <a:r>
                  <a:rPr lang="en-US" sz="2400" i="1" dirty="0"/>
                  <a:t> g</a:t>
                </a:r>
                <a:r>
                  <a:rPr lang="en-US" sz="2400" dirty="0"/>
                  <a:t>(</a:t>
                </a:r>
                <a:r>
                  <a:rPr lang="en-US" sz="2400" b="1" dirty="0"/>
                  <a:t>z</a:t>
                </a:r>
                <a:r>
                  <a:rPr lang="en-US" sz="2400" dirty="0"/>
                  <a:t> | Φ) with its parameter Φ as a convention: </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Φ</m:t>
                      </m:r>
                      <m:r>
                        <a:rPr lang="en-US" sz="2400">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b="1" i="1">
                              <a:latin typeface="Cambria Math" panose="02040503050406030204" pitchFamily="18" charset="0"/>
                            </a:rPr>
                            <m:t>𝒛</m:t>
                          </m:r>
                        </m:e>
                        <m:e>
                          <m:r>
                            <m:rPr>
                              <m:sty m:val="p"/>
                            </m:rPr>
                            <a:rPr lang="en-US" sz="2400">
                              <a:latin typeface="Cambria Math" panose="02040503050406030204" pitchFamily="18" charset="0"/>
                            </a:rPr>
                            <m:t>Φ</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r>
                            <a:rPr lang="en-US" sz="2400" i="1">
                              <a:latin typeface="Cambria Math" panose="02040503050406030204" pitchFamily="18" charset="0"/>
                            </a:rPr>
                            <m:t>=1</m:t>
                          </m:r>
                        </m:e>
                      </m:d>
                    </m:oMath>
                  </m:oMathPara>
                </a14:m>
                <a:endParaRPr lang="en-US" sz="2400" dirty="0"/>
              </a:p>
              <a:p>
                <a:pPr marL="0" indent="0">
                  <a:buNone/>
                </a:pPr>
                <a:r>
                  <a:rPr lang="en-US" sz="2400" dirty="0"/>
                  <a:t>Given </a:t>
                </a:r>
                <a:r>
                  <a:rPr lang="en-US" sz="2400" i="1" dirty="0"/>
                  <a:t>N</a:t>
                </a:r>
                <a:r>
                  <a:rPr lang="en-US" sz="2400" dirty="0"/>
                  <a:t> trials with binary values of </a:t>
                </a:r>
                <a:r>
                  <a:rPr lang="en-US" sz="2400" b="1" i="1" dirty="0"/>
                  <a:t>x</a:t>
                </a:r>
                <a:r>
                  <a:rPr lang="en-US" sz="2400" dirty="0"/>
                  <a:t>, let </a:t>
                </a:r>
                <a:r>
                  <a:rPr lang="en-US" sz="2400" i="1" dirty="0"/>
                  <a:t>N</a:t>
                </a:r>
                <a:r>
                  <a:rPr lang="en-US" sz="2400" dirty="0"/>
                  <a:t>(</a:t>
                </a:r>
                <a:r>
                  <a:rPr lang="en-US" sz="2400" b="1" i="1" dirty="0"/>
                  <a:t>x</a:t>
                </a:r>
                <a:r>
                  <a:rPr lang="en-US" sz="2400" dirty="0"/>
                  <a:t>) be the number of event </a:t>
                </a:r>
                <a:r>
                  <a:rPr lang="en-US" sz="2400" b="1" i="1" dirty="0"/>
                  <a:t>x</a:t>
                </a:r>
                <a:r>
                  <a:rPr lang="en-US" sz="2400" dirty="0"/>
                  <a:t>=1 among </a:t>
                </a:r>
                <a:r>
                  <a:rPr lang="en-US" sz="2400" i="1" dirty="0"/>
                  <a:t>N</a:t>
                </a:r>
                <a:r>
                  <a:rPr lang="en-US" sz="2400" dirty="0"/>
                  <a:t> trials, then generator likelihood </a:t>
                </a:r>
                <a:r>
                  <a:rPr lang="en-US" sz="2400" i="1" dirty="0"/>
                  <a:t>P</a:t>
                </a:r>
                <a:r>
                  <a:rPr lang="en-US" sz="2400" dirty="0"/>
                  <a:t>(</a:t>
                </a:r>
                <a:r>
                  <a:rPr lang="en-US" sz="2400" b="1" i="1" dirty="0"/>
                  <a:t>x</a:t>
                </a:r>
                <a:r>
                  <a:rPr lang="en-US" sz="2400" dirty="0"/>
                  <a:t> | Φ, </a:t>
                </a:r>
                <a:r>
                  <a:rPr lang="en-US" sz="2400" b="1" dirty="0"/>
                  <a:t>z</a:t>
                </a:r>
                <a:r>
                  <a:rPr lang="en-US" sz="2400" dirty="0"/>
                  <a:t>) is specified according to Bernoulli distribution as follows: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b="1" i="1">
                              <a:latin typeface="Cambria Math" panose="02040503050406030204" pitchFamily="18" charset="0"/>
                            </a:rPr>
                            <m:t>𝒛</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b="1" i="1">
                                  <a:latin typeface="Cambria Math" panose="02040503050406030204" pitchFamily="18" charset="0"/>
                                </a:rPr>
                                <m:t>𝒙</m:t>
                              </m:r>
                            </m:e>
                          </m:d>
                        </m:sup>
                      </m:sSup>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1−</m:t>
                              </m:r>
                              <m:r>
                                <m:rPr>
                                  <m:sty m:val="p"/>
                                </m:rPr>
                                <a:rPr lang="en-US" sz="2400">
                                  <a:latin typeface="Cambria Math" panose="02040503050406030204" pitchFamily="18" charset="0"/>
                                </a:rPr>
                                <m:t>Φ</m:t>
                              </m:r>
                            </m:e>
                          </m:d>
                        </m:e>
                        <m:sup>
                          <m:r>
                            <a:rPr lang="en-US" sz="2400" i="1">
                              <a:latin typeface="Cambria Math" panose="02040503050406030204" pitchFamily="18" charset="0"/>
                            </a:rPr>
                            <m:t>𝑁</m:t>
                          </m:r>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b="1" i="1">
                                  <a:latin typeface="Cambria Math" panose="02040503050406030204" pitchFamily="18" charset="0"/>
                                </a:rPr>
                                <m:t>𝒙</m:t>
                              </m:r>
                            </m:e>
                          </m:d>
                        </m:sup>
                      </m:sSup>
                    </m:oMath>
                  </m:oMathPara>
                </a14:m>
                <a:endParaRPr lang="en-US" sz="2400" dirty="0" smtClean="0"/>
              </a:p>
              <a:p>
                <a:pPr marL="0" indent="0">
                  <a:buNone/>
                </a:pPr>
                <a:r>
                  <a:rPr lang="en-US" sz="2400" dirty="0"/>
                  <a:t>The generator log-likelihood is:</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b="1" i="1">
                                  <a:latin typeface="Cambria Math" panose="02040503050406030204" pitchFamily="18" charset="0"/>
                                </a:rPr>
                                <m:t>𝒛</m:t>
                              </m:r>
                            </m:e>
                          </m:d>
                        </m:e>
                      </m:func>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b="1" i="1">
                              <a:latin typeface="Cambria Math" panose="02040503050406030204" pitchFamily="18" charset="0"/>
                            </a:rPr>
                            <m:t>𝒙</m:t>
                          </m:r>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m:rPr>
                              <m:sty m:val="p"/>
                            </m:rPr>
                            <a:rPr lang="en-US" sz="2400">
                              <a:latin typeface="Cambria Math" panose="02040503050406030204" pitchFamily="18" charset="0"/>
                            </a:rPr>
                            <m:t>Φ</m:t>
                          </m:r>
                        </m:e>
                      </m:func>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𝑁</m:t>
                          </m:r>
                          <m:r>
                            <a:rPr lang="en-US" sz="2400" i="1">
                              <a:latin typeface="Cambria Math" panose="02040503050406030204" pitchFamily="18" charset="0"/>
                            </a:rPr>
                            <m:t>−</m:t>
                          </m:r>
                          <m:r>
                            <a:rPr lang="en-US" sz="2400" i="1">
                              <a:latin typeface="Cambria Math" panose="02040503050406030204" pitchFamily="18" charset="0"/>
                            </a:rPr>
                            <m:t>𝑁</m:t>
                          </m:r>
                          <m:d>
                            <m:dPr>
                              <m:ctrlPr>
                                <a:rPr lang="en-US" sz="2400" i="1">
                                  <a:latin typeface="Cambria Math" panose="02040503050406030204" pitchFamily="18" charset="0"/>
                                </a:rPr>
                              </m:ctrlPr>
                            </m:dPr>
                            <m:e>
                              <m:r>
                                <a:rPr lang="en-US" sz="2400" b="1" i="1">
                                  <a:latin typeface="Cambria Math" panose="02040503050406030204" pitchFamily="18" charset="0"/>
                                </a:rPr>
                                <m:t>𝒙</m:t>
                              </m:r>
                            </m:e>
                          </m:d>
                        </m:e>
                      </m:d>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d>
                            <m:dPr>
                              <m:ctrlPr>
                                <a:rPr lang="en-US" sz="2400" i="1">
                                  <a:latin typeface="Cambria Math" panose="02040503050406030204" pitchFamily="18" charset="0"/>
                                </a:rPr>
                              </m:ctrlPr>
                            </m:dPr>
                            <m:e>
                              <m:r>
                                <a:rPr lang="en-US" sz="2400" i="1">
                                  <a:latin typeface="Cambria Math" panose="02040503050406030204" pitchFamily="18" charset="0"/>
                                </a:rPr>
                                <m:t>1−</m:t>
                              </m:r>
                              <m:r>
                                <m:rPr>
                                  <m:sty m:val="p"/>
                                </m:rPr>
                                <a:rPr lang="en-US" sz="2400">
                                  <a:latin typeface="Cambria Math" panose="02040503050406030204" pitchFamily="18" charset="0"/>
                                </a:rPr>
                                <m:t>Φ</m:t>
                              </m:r>
                            </m:e>
                          </m:d>
                        </m:e>
                      </m:func>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 y="914399"/>
                <a:ext cx="11968480" cy="5176066"/>
              </a:xfrm>
              <a:blipFill>
                <a:blip r:embed="rId2"/>
                <a:stretch>
                  <a:fillRect l="-764" t="-942" r="-764" b="-11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142877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6560" y="914399"/>
                <a:ext cx="11287760" cy="5176066"/>
              </a:xfrm>
            </p:spPr>
            <p:txBody>
              <a:bodyPr/>
              <a:lstStyle/>
              <a:p>
                <a:pPr marL="0" indent="0">
                  <a:buNone/>
                </a:pPr>
                <a:r>
                  <a:rPr lang="en-US" dirty="0"/>
                  <a:t>Gradient of the generator log-likelihood with regard to Φ is:</a:t>
                </a:r>
              </a:p>
              <a:p>
                <a:pPr marL="0" indent="0">
                  <a:buNone/>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𝒙</m:t>
                              </m:r>
                            </m:e>
                            <m:e>
                              <m:r>
                                <m:rPr>
                                  <m:sty m:val="p"/>
                                </m:rPr>
                                <a:rPr lang="en-US">
                                  <a:latin typeface="Cambria Math" panose="02040503050406030204" pitchFamily="18" charset="0"/>
                                </a:rPr>
                                <m:t>Φ</m:t>
                              </m:r>
                              <m:r>
                                <a:rPr lang="en-US" i="1">
                                  <a:latin typeface="Cambria Math" panose="02040503050406030204" pitchFamily="18" charset="0"/>
                                </a:rPr>
                                <m:t>,</m:t>
                              </m:r>
                              <m:r>
                                <a:rPr lang="en-US" b="1" i="1">
                                  <a:latin typeface="Cambria Math" panose="02040503050406030204" pitchFamily="18" charset="0"/>
                                </a:rPr>
                                <m:t>𝒛</m:t>
                              </m:r>
                            </m:e>
                          </m:d>
                        </m:e>
                      </m:func>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𝒙</m:t>
                                  </m:r>
                                </m:e>
                                <m:e>
                                  <m:r>
                                    <m:rPr>
                                      <m:sty m:val="p"/>
                                    </m:rPr>
                                    <a:rPr lang="en-US">
                                      <a:latin typeface="Cambria Math" panose="02040503050406030204" pitchFamily="18" charset="0"/>
                                    </a:rPr>
                                    <m:t>Φ</m:t>
                                  </m:r>
                                  <m:r>
                                    <a:rPr lang="en-US" i="1">
                                      <a:latin typeface="Cambria Math" panose="02040503050406030204" pitchFamily="18" charset="0"/>
                                    </a:rPr>
                                    <m:t>,</m:t>
                                  </m:r>
                                  <m:r>
                                    <a:rPr lang="en-US" b="1" i="1">
                                      <a:latin typeface="Cambria Math" panose="02040503050406030204" pitchFamily="18" charset="0"/>
                                    </a:rPr>
                                    <m:t>𝒛</m:t>
                                  </m:r>
                                </m:e>
                              </m:d>
                            </m:e>
                          </m:func>
                        </m:num>
                        <m:den>
                          <m:r>
                            <a:rPr lang="en-US" i="1">
                              <a:latin typeface="Cambria Math" panose="02040503050406030204" pitchFamily="18" charset="0"/>
                            </a:rPr>
                            <m:t>𝑑</m:t>
                          </m:r>
                          <m:r>
                            <m:rPr>
                              <m:sty m:val="p"/>
                            </m:rPr>
                            <a:rPr lang="en-US">
                              <a:latin typeface="Cambria Math" panose="02040503050406030204" pitchFamily="18" charset="0"/>
                            </a:rPr>
                            <m:t>Φ</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m:t>
                          </m:r>
                          <m:d>
                            <m:dPr>
                              <m:ctrlPr>
                                <a:rPr lang="en-US" i="1">
                                  <a:latin typeface="Cambria Math" panose="02040503050406030204" pitchFamily="18" charset="0"/>
                                </a:rPr>
                              </m:ctrlPr>
                            </m:dPr>
                            <m:e>
                              <m:r>
                                <a:rPr lang="en-US" b="1" i="1">
                                  <a:latin typeface="Cambria Math" panose="02040503050406030204" pitchFamily="18" charset="0"/>
                                </a:rPr>
                                <m:t>𝒙</m:t>
                              </m:r>
                            </m:e>
                          </m:d>
                        </m:num>
                        <m:den>
                          <m:r>
                            <m:rPr>
                              <m:sty m:val="p"/>
                            </m:rPr>
                            <a:rPr lang="en-US">
                              <a:latin typeface="Cambria Math" panose="02040503050406030204" pitchFamily="18" charset="0"/>
                            </a:rPr>
                            <m:t>Φ</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𝑁</m:t>
                          </m:r>
                          <m:d>
                            <m:dPr>
                              <m:ctrlPr>
                                <a:rPr lang="en-US" i="1">
                                  <a:latin typeface="Cambria Math" panose="02040503050406030204" pitchFamily="18" charset="0"/>
                                </a:rPr>
                              </m:ctrlPr>
                            </m:dPr>
                            <m:e>
                              <m:r>
                                <a:rPr lang="en-US" b="1" i="1">
                                  <a:latin typeface="Cambria Math" panose="02040503050406030204" pitchFamily="18" charset="0"/>
                                </a:rPr>
                                <m:t>𝒙</m:t>
                              </m:r>
                            </m:e>
                          </m:d>
                        </m:num>
                        <m:den>
                          <m:r>
                            <a:rPr lang="en-US" i="1">
                              <a:latin typeface="Cambria Math" panose="02040503050406030204" pitchFamily="18" charset="0"/>
                            </a:rPr>
                            <m:t>1−</m:t>
                          </m:r>
                          <m:r>
                            <m:rPr>
                              <m:sty m:val="p"/>
                            </m:rPr>
                            <a:rPr lang="en-US">
                              <a:latin typeface="Cambria Math" panose="02040503050406030204" pitchFamily="18" charset="0"/>
                            </a:rPr>
                            <m:t>Φ</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𝑁</m:t>
                          </m:r>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𝑁</m:t>
                          </m:r>
                          <m:r>
                            <m:rPr>
                              <m:sty m:val="p"/>
                            </m:rPr>
                            <a:rPr lang="en-US">
                              <a:latin typeface="Cambria Math" panose="02040503050406030204" pitchFamily="18" charset="0"/>
                            </a:rPr>
                            <m:t>Φ</m:t>
                          </m:r>
                        </m:num>
                        <m:den>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1−</m:t>
                              </m:r>
                              <m:r>
                                <m:rPr>
                                  <m:sty m:val="p"/>
                                </m:rPr>
                                <a:rPr lang="en-US">
                                  <a:latin typeface="Cambria Math" panose="02040503050406030204" pitchFamily="18" charset="0"/>
                                </a:rPr>
                                <m:t>Φ</m:t>
                              </m:r>
                            </m:e>
                          </m:d>
                        </m:den>
                      </m:f>
                    </m:oMath>
                  </m:oMathPara>
                </a14:m>
                <a:endParaRPr lang="en-US" dirty="0"/>
              </a:p>
              <a:p>
                <a:pPr marL="0" indent="0">
                  <a:buNone/>
                </a:pPr>
                <a:r>
                  <a:rPr lang="en-US" dirty="0"/>
                  <a:t>As a result, estimation equation resulted from SGD is:</a:t>
                </a: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Φ</m:t>
                      </m:r>
                      <m:r>
                        <a:rPr lang="en-US">
                          <a:latin typeface="Cambria Math" panose="02040503050406030204" pitchFamily="18" charset="0"/>
                        </a:rPr>
                        <m:t>=</m:t>
                      </m:r>
                      <m:r>
                        <m:rPr>
                          <m:sty m:val="p"/>
                        </m:rPr>
                        <a:rPr lang="en-US">
                          <a:latin typeface="Cambria Math" panose="02040503050406030204" pitchFamily="18" charset="0"/>
                        </a:rPr>
                        <m:t>Φ</m:t>
                      </m:r>
                      <m:r>
                        <a:rPr lang="en-US">
                          <a:latin typeface="Cambria Math" panose="02040503050406030204" pitchFamily="18" charset="0"/>
                        </a:rPr>
                        <m:t>+</m:t>
                      </m:r>
                      <m:r>
                        <a:rPr lang="en-US" i="1">
                          <a:latin typeface="Cambria Math" panose="02040503050406030204" pitchFamily="18" charset="0"/>
                        </a:rPr>
                        <m:t>𝛾</m:t>
                      </m:r>
                      <m:r>
                        <a:rPr lang="en-US">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𝒙</m:t>
                              </m:r>
                            </m:e>
                            <m:e>
                              <m:r>
                                <m:rPr>
                                  <m:sty m:val="p"/>
                                </m:rPr>
                                <a:rPr lang="en-US">
                                  <a:latin typeface="Cambria Math" panose="02040503050406030204" pitchFamily="18" charset="0"/>
                                </a:rPr>
                                <m:t>Φ</m:t>
                              </m:r>
                              <m:r>
                                <a:rPr lang="en-US" i="1">
                                  <a:latin typeface="Cambria Math" panose="02040503050406030204" pitchFamily="18" charset="0"/>
                                </a:rPr>
                                <m:t>,</m:t>
                              </m:r>
                              <m:r>
                                <a:rPr lang="en-US" b="1" i="1">
                                  <a:latin typeface="Cambria Math" panose="02040503050406030204" pitchFamily="18" charset="0"/>
                                </a:rPr>
                                <m:t>𝒛</m:t>
                              </m:r>
                            </m:e>
                          </m:d>
                        </m:e>
                      </m:func>
                      <m:r>
                        <a:rPr lang="en-US" i="1">
                          <a:latin typeface="Cambria Math" panose="02040503050406030204" pitchFamily="18" charset="0"/>
                        </a:rPr>
                        <m:t>=</m:t>
                      </m:r>
                      <m:r>
                        <m:rPr>
                          <m:sty m:val="p"/>
                        </m:rPr>
                        <a:rPr lang="en-US">
                          <a:latin typeface="Cambria Math" panose="02040503050406030204" pitchFamily="18" charset="0"/>
                        </a:rPr>
                        <m:t>Φ</m:t>
                      </m:r>
                      <m:r>
                        <a:rPr lang="en-US">
                          <a:latin typeface="Cambria Math" panose="02040503050406030204" pitchFamily="18" charset="0"/>
                        </a:rPr>
                        <m:t>+</m:t>
                      </m:r>
                      <m:r>
                        <a:rPr lang="en-US" i="1">
                          <a:latin typeface="Cambria Math" panose="02040503050406030204" pitchFamily="18" charset="0"/>
                        </a:rPr>
                        <m:t>𝛾</m:t>
                      </m:r>
                      <m:f>
                        <m:fPr>
                          <m:ctrlPr>
                            <a:rPr lang="en-US" i="1">
                              <a:latin typeface="Cambria Math" panose="02040503050406030204" pitchFamily="18" charset="0"/>
                            </a:rPr>
                          </m:ctrlPr>
                        </m:fPr>
                        <m:num>
                          <m:r>
                            <a:rPr lang="en-US" i="1">
                              <a:latin typeface="Cambria Math" panose="02040503050406030204" pitchFamily="18" charset="0"/>
                            </a:rPr>
                            <m:t>𝑁</m:t>
                          </m:r>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r>
                            <a:rPr lang="en-US" i="1">
                              <a:latin typeface="Cambria Math" panose="02040503050406030204" pitchFamily="18" charset="0"/>
                            </a:rPr>
                            <m:t>𝑁</m:t>
                          </m:r>
                          <m:r>
                            <m:rPr>
                              <m:sty m:val="p"/>
                            </m:rPr>
                            <a:rPr lang="en-US">
                              <a:latin typeface="Cambria Math" panose="02040503050406030204" pitchFamily="18" charset="0"/>
                            </a:rPr>
                            <m:t>Φ</m:t>
                          </m:r>
                        </m:num>
                        <m:den>
                          <m:r>
                            <m:rPr>
                              <m:sty m:val="p"/>
                            </m:rPr>
                            <a:rPr lang="en-US">
                              <a:latin typeface="Cambria Math" panose="02040503050406030204" pitchFamily="18" charset="0"/>
                            </a:rPr>
                            <m:t>Φ</m:t>
                          </m:r>
                          <m:d>
                            <m:dPr>
                              <m:ctrlPr>
                                <a:rPr lang="en-US" i="1">
                                  <a:latin typeface="Cambria Math" panose="02040503050406030204" pitchFamily="18" charset="0"/>
                                </a:rPr>
                              </m:ctrlPr>
                            </m:dPr>
                            <m:e>
                              <m:r>
                                <a:rPr lang="en-US" i="1">
                                  <a:latin typeface="Cambria Math" panose="02040503050406030204" pitchFamily="18" charset="0"/>
                                </a:rPr>
                                <m:t>1−</m:t>
                              </m:r>
                              <m:r>
                                <m:rPr>
                                  <m:sty m:val="p"/>
                                </m:rPr>
                                <a:rPr lang="en-US">
                                  <a:latin typeface="Cambria Math" panose="02040503050406030204" pitchFamily="18" charset="0"/>
                                </a:rPr>
                                <m:t>Φ</m:t>
                              </m:r>
                            </m:e>
                          </m:d>
                        </m:den>
                      </m:f>
                    </m:oMath>
                  </m:oMathPara>
                </a14:m>
                <a:endParaRPr lang="en-US" dirty="0"/>
              </a:p>
              <a:p>
                <a:pPr marL="0" indent="0">
                  <a:buNone/>
                </a:pPr>
                <a:r>
                  <a:rPr lang="en-US" dirty="0"/>
                  <a:t>Although normal distribution and Bernoulli distribution are two popular distributions to specify generator likelihood </a:t>
                </a:r>
                <a:r>
                  <a:rPr lang="en-US" i="1" dirty="0"/>
                  <a:t>P</a:t>
                </a:r>
                <a:r>
                  <a:rPr lang="en-US" dirty="0"/>
                  <a:t>(</a:t>
                </a:r>
                <a:r>
                  <a:rPr lang="en-US" b="1" i="1" dirty="0"/>
                  <a:t>x</a:t>
                </a:r>
                <a:r>
                  <a:rPr lang="en-US" dirty="0"/>
                  <a:t> | Φ, </a:t>
                </a:r>
                <a:r>
                  <a:rPr lang="en-US" b="1" dirty="0"/>
                  <a:t>z</a:t>
                </a:r>
                <a:r>
                  <a:rPr lang="en-US" dirty="0"/>
                  <a:t>), there are other specifications which depend on specific DGM.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6560" y="914399"/>
                <a:ext cx="11287760" cy="5176066"/>
              </a:xfrm>
              <a:blipFill>
                <a:blip r:embed="rId2"/>
                <a:stretch>
                  <a:fillRect l="-1080" t="-1178" r="-113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81131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6400" y="914399"/>
                <a:ext cx="11369040" cy="5176066"/>
              </a:xfrm>
            </p:spPr>
            <p:txBody>
              <a:bodyPr>
                <a:normAutofit/>
              </a:bodyPr>
              <a:lstStyle/>
              <a:p>
                <a:pPr marL="0" indent="0">
                  <a:buNone/>
                </a:pPr>
                <a:r>
                  <a:rPr lang="en-US" sz="2400" dirty="0"/>
                  <a:t>Given epoch </a:t>
                </a:r>
                <a:r>
                  <a:rPr lang="en-US" sz="2400" b="1" i="1" dirty="0"/>
                  <a:t>D</a:t>
                </a:r>
                <a:r>
                  <a:rPr lang="en-US" sz="2400" dirty="0"/>
                  <a:t> = (</a:t>
                </a:r>
                <a:r>
                  <a:rPr lang="en-US" sz="2400" b="1" i="1" dirty="0"/>
                  <a:t>d</a:t>
                </a:r>
                <a:r>
                  <a:rPr lang="en-US" sz="2400" baseline="30000" dirty="0"/>
                  <a:t>(1)</a:t>
                </a:r>
                <a:r>
                  <a:rPr lang="en-US" sz="2400" dirty="0"/>
                  <a:t> = (</a:t>
                </a:r>
                <a:r>
                  <a:rPr lang="en-US" sz="2400" b="1" i="1" dirty="0"/>
                  <a:t>x</a:t>
                </a:r>
                <a:r>
                  <a:rPr lang="en-US" sz="2400" baseline="30000" dirty="0"/>
                  <a:t>(1)</a:t>
                </a:r>
                <a:r>
                  <a:rPr lang="en-US" sz="2400" dirty="0"/>
                  <a:t>, </a:t>
                </a:r>
                <a:r>
                  <a:rPr lang="en-US" sz="2400" b="1" dirty="0"/>
                  <a:t>z</a:t>
                </a:r>
                <a:r>
                  <a:rPr lang="en-US" sz="2400" baseline="30000" dirty="0"/>
                  <a:t>(1)</a:t>
                </a:r>
                <a:r>
                  <a:rPr lang="en-US" sz="2400" dirty="0"/>
                  <a:t>), </a:t>
                </a:r>
                <a:r>
                  <a:rPr lang="en-US" sz="2400" b="1" i="1" dirty="0"/>
                  <a:t>d</a:t>
                </a:r>
                <a:r>
                  <a:rPr lang="en-US" sz="2400" baseline="30000" dirty="0"/>
                  <a:t>(2)</a:t>
                </a:r>
                <a:r>
                  <a:rPr lang="en-US" sz="2400" dirty="0"/>
                  <a:t> = (</a:t>
                </a:r>
                <a:r>
                  <a:rPr lang="en-US" sz="2400" b="1" i="1" dirty="0"/>
                  <a:t>x</a:t>
                </a:r>
                <a:r>
                  <a:rPr lang="en-US" sz="2400" baseline="30000" dirty="0"/>
                  <a:t>(2)</a:t>
                </a:r>
                <a:r>
                  <a:rPr lang="en-US" sz="2400" dirty="0"/>
                  <a:t>, </a:t>
                </a:r>
                <a:r>
                  <a:rPr lang="en-US" sz="2400" b="1" dirty="0"/>
                  <a:t>z</a:t>
                </a:r>
                <a:r>
                  <a:rPr lang="en-US" sz="2400" baseline="30000" dirty="0"/>
                  <a:t>(2)</a:t>
                </a:r>
                <a:r>
                  <a:rPr lang="en-US" sz="2400" dirty="0"/>
                  <a:t>),…, </a:t>
                </a:r>
                <a:r>
                  <a:rPr lang="en-US" sz="2400" b="1" i="1" dirty="0"/>
                  <a:t>d</a:t>
                </a:r>
                <a:r>
                  <a:rPr lang="en-US" sz="2400" baseline="30000" dirty="0"/>
                  <a:t>(</a:t>
                </a:r>
                <a:r>
                  <a:rPr lang="en-US" sz="2400" i="1" baseline="30000" dirty="0"/>
                  <a:t>N</a:t>
                </a:r>
                <a:r>
                  <a:rPr lang="en-US" sz="2400" baseline="30000" dirty="0"/>
                  <a:t>)</a:t>
                </a:r>
                <a:r>
                  <a:rPr lang="en-US" sz="2400" dirty="0"/>
                  <a:t> = (</a:t>
                </a:r>
                <a:r>
                  <a:rPr lang="en-US" sz="2400" b="1" i="1" dirty="0"/>
                  <a:t>x</a:t>
                </a:r>
                <a:r>
                  <a:rPr lang="en-US" sz="2400" baseline="30000" dirty="0"/>
                  <a:t>(</a:t>
                </a:r>
                <a:r>
                  <a:rPr lang="en-US" sz="2400" i="1" baseline="30000" dirty="0"/>
                  <a:t>N</a:t>
                </a:r>
                <a:r>
                  <a:rPr lang="en-US" sz="2400" baseline="30000" dirty="0"/>
                  <a:t>)</a:t>
                </a:r>
                <a:r>
                  <a:rPr lang="en-US" sz="2400" dirty="0"/>
                  <a:t>, </a:t>
                </a:r>
                <a:r>
                  <a:rPr lang="en-US" sz="2400" b="1" dirty="0"/>
                  <a:t>z</a:t>
                </a:r>
                <a:r>
                  <a:rPr lang="en-US" sz="2400" baseline="30000" dirty="0"/>
                  <a:t>(</a:t>
                </a:r>
                <a:r>
                  <a:rPr lang="en-US" sz="2400" i="1" baseline="30000" dirty="0"/>
                  <a:t>N</a:t>
                </a:r>
                <a:r>
                  <a:rPr lang="en-US" sz="2400" baseline="30000" dirty="0"/>
                  <a:t>)</a:t>
                </a:r>
                <a:r>
                  <a:rPr lang="en-US" sz="2400" dirty="0"/>
                  <a:t>)) implies that the epoch is created or sent by equilateral distribution 1/</a:t>
                </a:r>
                <a:r>
                  <a:rPr lang="en-US" sz="2400" i="1" dirty="0"/>
                  <a:t>N</a:t>
                </a:r>
                <a:r>
                  <a:rPr lang="en-US" sz="2400" dirty="0"/>
                  <a:t> but in general case, </a:t>
                </a:r>
                <a:r>
                  <a:rPr lang="en-US" sz="2400" b="1" i="1" dirty="0"/>
                  <a:t>D</a:t>
                </a:r>
                <a:r>
                  <a:rPr lang="en-US" sz="2400" dirty="0"/>
                  <a:t> can follow an arbitrary distribution denoted by PDF </a:t>
                </a:r>
                <a:r>
                  <a:rPr lang="en-US" sz="2400" i="1" dirty="0"/>
                  <a:t>P</a:t>
                </a:r>
                <a:r>
                  <a:rPr lang="en-US" sz="2400" dirty="0"/>
                  <a:t>(</a:t>
                </a:r>
                <a:r>
                  <a:rPr lang="en-US" sz="2400" b="1" i="1" dirty="0"/>
                  <a:t>d</a:t>
                </a:r>
                <a:r>
                  <a:rPr lang="en-US" sz="2400" dirty="0"/>
                  <a:t>), which makes the optimization problem and the SGD estimation changed a little bit by theoretical expectation given distribution </a:t>
                </a:r>
                <a:r>
                  <a:rPr lang="en-US" sz="2400" i="1" dirty="0"/>
                  <a:t>P</a:t>
                </a:r>
                <a:r>
                  <a:rPr lang="en-US" sz="2400" dirty="0"/>
                  <a:t>(</a:t>
                </a:r>
                <a:r>
                  <a:rPr lang="en-US" sz="2400" b="1" i="1" dirty="0"/>
                  <a:t>d</a:t>
                </a:r>
                <a:r>
                  <a:rPr lang="en-US" sz="2400" dirty="0"/>
                  <a:t>).</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r>
                            <a:rPr lang="en-US" sz="2400" i="1">
                              <a:latin typeface="Cambria Math" panose="02040503050406030204" pitchFamily="18" charset="0"/>
                            </a:rPr>
                            <m:t>∗</m:t>
                          </m:r>
                        </m:sup>
                      </m:sSup>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armax</m:t>
                              </m:r>
                            </m:e>
                            <m:lim>
                              <m:r>
                                <m:rPr>
                                  <m:sty m:val="p"/>
                                </m:rPr>
                                <a:rPr lang="en-US" sz="2400">
                                  <a:latin typeface="Cambria Math" panose="02040503050406030204" pitchFamily="18" charset="0"/>
                                </a:rPr>
                                <m:t>Φ</m:t>
                              </m:r>
                            </m:lim>
                          </m:limLow>
                        </m:fName>
                        <m:e>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b="1" i="1">
                                      <a:latin typeface="Cambria Math" panose="02040503050406030204" pitchFamily="18" charset="0"/>
                                    </a:rPr>
                                    <m:t>𝒛</m:t>
                                  </m:r>
                                </m:e>
                              </m:d>
                            </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𝒅</m:t>
                                  </m:r>
                                </m:e>
                              </m:d>
                            </m:e>
                          </m:d>
                        </m:e>
                      </m:func>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Φ</m:t>
                      </m:r>
                      <m:r>
                        <a:rPr lang="en-US" sz="2400">
                          <a:latin typeface="Cambria Math" panose="02040503050406030204" pitchFamily="18" charset="0"/>
                        </a:rPr>
                        <m:t>=</m:t>
                      </m:r>
                      <m:r>
                        <m:rPr>
                          <m:sty m:val="p"/>
                        </m:rPr>
                        <a:rPr lang="en-US" sz="2400">
                          <a:latin typeface="Cambria Math" panose="02040503050406030204" pitchFamily="18" charset="0"/>
                        </a:rPr>
                        <m:t>Φ</m:t>
                      </m:r>
                      <m:r>
                        <a:rPr lang="en-US" sz="2400">
                          <a:latin typeface="Cambria Math" panose="02040503050406030204" pitchFamily="18" charset="0"/>
                        </a:rPr>
                        <m:t>+</m:t>
                      </m:r>
                      <m:r>
                        <a:rPr lang="en-US" sz="2400" i="1">
                          <a:latin typeface="Cambria Math" panose="02040503050406030204" pitchFamily="18" charset="0"/>
                        </a:rPr>
                        <m:t>𝛾</m:t>
                      </m:r>
                      <m:r>
                        <a:rPr lang="en-US" sz="2400">
                          <a:latin typeface="Cambria Math" panose="02040503050406030204" pitchFamily="18" charset="0"/>
                        </a:rPr>
                        <m:t>𝛻</m:t>
                      </m:r>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b="1" i="1">
                                  <a:latin typeface="Cambria Math" panose="02040503050406030204" pitchFamily="18" charset="0"/>
                                </a:rPr>
                                <m:t>𝒛</m:t>
                              </m:r>
                            </m:e>
                          </m:d>
                        </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𝒅</m:t>
                              </m:r>
                            </m:e>
                          </m:d>
                        </m:e>
                      </m:d>
                    </m:oMath>
                  </m:oMathPara>
                </a14:m>
                <a:endParaRPr lang="en-US" sz="2400" dirty="0"/>
              </a:p>
              <a:p>
                <a:pPr marL="0" indent="0">
                  <a:buNone/>
                </a:pPr>
                <a:r>
                  <a:rPr lang="en-US" sz="2400" dirty="0"/>
                  <a:t>Where,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b="1" i="1">
                                  <a:latin typeface="Cambria Math" panose="02040503050406030204" pitchFamily="18" charset="0"/>
                                </a:rPr>
                                <m:t>𝒛</m:t>
                              </m:r>
                            </m:e>
                          </m:d>
                        </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𝒅</m:t>
                              </m:r>
                            </m:e>
                          </m:d>
                        </m:e>
                      </m:d>
                      <m:r>
                        <a:rPr lang="en-US" sz="2400" i="1">
                          <a:latin typeface="Cambria Math" panose="02040503050406030204" pitchFamily="18" charset="0"/>
                        </a:rPr>
                        <m:t>=</m:t>
                      </m:r>
                      <m:nary>
                        <m:naryPr>
                          <m:limLoc m:val="undOvr"/>
                          <m:supHide m:val="on"/>
                          <m:ctrlPr>
                            <a:rPr lang="en-US" sz="2400" i="1">
                              <a:latin typeface="Cambria Math" panose="02040503050406030204" pitchFamily="18" charset="0"/>
                            </a:rPr>
                          </m:ctrlPr>
                        </m:naryPr>
                        <m:sub>
                          <m:r>
                            <a:rPr lang="en-US" sz="2400" b="1" i="1">
                              <a:latin typeface="Cambria Math" panose="02040503050406030204" pitchFamily="18" charset="0"/>
                            </a:rPr>
                            <m:t>𝒅</m:t>
                          </m:r>
                        </m:sub>
                        <m:sup/>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r>
                                <a:rPr lang="en-US" sz="2400" i="1">
                                  <a:latin typeface="Cambria Math" panose="02040503050406030204" pitchFamily="18" charset="0"/>
                                </a:rPr>
                                <m:t>,</m:t>
                              </m:r>
                              <m:r>
                                <a:rPr lang="en-US" sz="2400" b="1" i="1">
                                  <a:latin typeface="Cambria Math" panose="02040503050406030204" pitchFamily="18" charset="0"/>
                                </a:rPr>
                                <m:t>𝒛</m:t>
                              </m:r>
                            </m:e>
                          </m:d>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𝒅</m:t>
                              </m:r>
                            </m:e>
                          </m:d>
                          <m:r>
                            <a:rPr lang="en-US" sz="2400" i="1">
                              <a:latin typeface="Cambria Math" panose="02040503050406030204" pitchFamily="18" charset="0"/>
                            </a:rPr>
                            <m:t>𝑑</m:t>
                          </m:r>
                          <m:r>
                            <a:rPr lang="en-US" sz="2400" b="1" i="1">
                              <a:latin typeface="Cambria Math" panose="02040503050406030204" pitchFamily="18" charset="0"/>
                            </a:rPr>
                            <m:t>𝒅</m:t>
                          </m:r>
                        </m:e>
                      </m:nary>
                    </m:oMath>
                  </m:oMathPara>
                </a14:m>
                <a:endParaRPr lang="en-US" sz="2400" dirty="0"/>
              </a:p>
              <a:p>
                <a:pPr marL="0" indent="0">
                  <a:buNone/>
                </a:pPr>
                <a:r>
                  <a:rPr lang="en-US" sz="2400" dirty="0"/>
                  <a:t>However, there is no significant change in aforementioned practical technique to estimate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6400" y="914399"/>
                <a:ext cx="11369040" cy="5176066"/>
              </a:xfrm>
              <a:blipFill>
                <a:blip r:embed="rId2"/>
                <a:stretch>
                  <a:fillRect l="-858" t="-942" r="-80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170858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14399"/>
                <a:ext cx="11877040" cy="5176066"/>
              </a:xfrm>
            </p:spPr>
            <p:txBody>
              <a:bodyPr>
                <a:normAutofit/>
              </a:bodyPr>
              <a:lstStyle/>
              <a:p>
                <a:pPr marL="0" indent="0">
                  <a:buNone/>
                </a:pPr>
                <a:r>
                  <a:rPr lang="en-US" sz="2200" dirty="0"/>
                  <a:t>Turning back the assumption that generator likelihood </a:t>
                </a:r>
                <a:r>
                  <a:rPr lang="en-US" sz="2200" i="1" dirty="0"/>
                  <a:t>P</a:t>
                </a:r>
                <a:r>
                  <a:rPr lang="en-US" sz="2200" dirty="0"/>
                  <a:t>(</a:t>
                </a:r>
                <a:r>
                  <a:rPr lang="en-US" sz="2200" b="1" i="1" dirty="0"/>
                  <a:t>x</a:t>
                </a:r>
                <a:r>
                  <a:rPr lang="en-US" sz="2200" dirty="0"/>
                  <a:t> | Φ, </a:t>
                </a:r>
                <a:r>
                  <a:rPr lang="en-US" sz="2200" b="1" dirty="0"/>
                  <a:t>z</a:t>
                </a:r>
                <a:r>
                  <a:rPr lang="en-US" sz="2200" dirty="0"/>
                  <a:t>) distributes normally with mean </a:t>
                </a:r>
                <a:r>
                  <a:rPr lang="en-US" sz="2200" b="1" i="1" dirty="0"/>
                  <a:t>μ</a:t>
                </a:r>
                <a:r>
                  <a:rPr lang="en-US" sz="2200" dirty="0"/>
                  <a:t> and variance </a:t>
                </a:r>
                <a:r>
                  <a:rPr lang="en-US" sz="2200" i="1" dirty="0"/>
                  <a:t>σ</a:t>
                </a:r>
                <a:r>
                  <a:rPr lang="en-US" sz="2200" baseline="30000" dirty="0"/>
                  <a:t>2</a:t>
                </a:r>
                <a:r>
                  <a:rPr lang="en-US" sz="2200" dirty="0"/>
                  <a:t> in some DGM as follows (</a:t>
                </a:r>
                <a:r>
                  <a:rPr lang="en-US" sz="2200" dirty="0" err="1"/>
                  <a:t>Ruthotto</a:t>
                </a:r>
                <a:r>
                  <a:rPr lang="en-US" sz="2200" dirty="0"/>
                  <a:t> &amp; Haber, 2021, p. 3):</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Φ</m:t>
                          </m:r>
                          <m:r>
                            <a:rPr lang="en-US" sz="2200" i="1">
                              <a:latin typeface="Cambria Math" panose="02040503050406030204" pitchFamily="18" charset="0"/>
                            </a:rPr>
                            <m:t>,</m:t>
                          </m:r>
                          <m:r>
                            <a:rPr lang="en-US" sz="2200" b="1" i="1">
                              <a:latin typeface="Cambria Math" panose="02040503050406030204" pitchFamily="18" charset="0"/>
                            </a:rPr>
                            <m:t>𝒛</m:t>
                          </m:r>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2</m:t>
                              </m:r>
                              <m:r>
                                <a:rPr lang="en-US" sz="2200" i="1">
                                  <a:latin typeface="Cambria Math" panose="02040503050406030204" pitchFamily="18" charset="0"/>
                                </a:rPr>
                                <m:t>𝜋</m:t>
                              </m:r>
                              <m:sSup>
                                <m:sSupPr>
                                  <m:ctrlPr>
                                    <a:rPr lang="en-US" sz="2200" i="1">
                                      <a:latin typeface="Cambria Math" panose="02040503050406030204" pitchFamily="18" charset="0"/>
                                    </a:rPr>
                                  </m:ctrlPr>
                                </m:sSupPr>
                                <m:e>
                                  <m:r>
                                    <a:rPr lang="en-US" sz="2200" i="1">
                                      <a:latin typeface="Cambria Math" panose="02040503050406030204" pitchFamily="18" charset="0"/>
                                    </a:rPr>
                                    <m:t>𝜎</m:t>
                                  </m:r>
                                </m:e>
                                <m:sup>
                                  <m:r>
                                    <a:rPr lang="en-US" sz="2200" i="1">
                                      <a:latin typeface="Cambria Math" panose="02040503050406030204" pitchFamily="18" charset="0"/>
                                    </a:rPr>
                                    <m:t>2</m:t>
                                  </m:r>
                                </m:sup>
                              </m:sSup>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𝑚</m:t>
                              </m:r>
                            </m:num>
                            <m:den>
                              <m:r>
                                <a:rPr lang="en-US" sz="2200" i="1">
                                  <a:latin typeface="Cambria Math" panose="02040503050406030204" pitchFamily="18" charset="0"/>
                                </a:rPr>
                                <m:t>2</m:t>
                              </m:r>
                            </m:den>
                          </m:f>
                        </m:sup>
                      </m:sSup>
                      <m:r>
                        <m:rPr>
                          <m:sty m:val="p"/>
                        </m:rPr>
                        <a:rPr lang="en-US" sz="2200">
                          <a:latin typeface="Cambria Math" panose="02040503050406030204" pitchFamily="18" charset="0"/>
                        </a:rPr>
                        <m:t>exp</m:t>
                      </m:r>
                      <m:d>
                        <m:dPr>
                          <m:ctrlPr>
                            <a:rPr lang="en-US" sz="2200" i="1">
                              <a:latin typeface="Cambria Math" panose="02040503050406030204" pitchFamily="18" charset="0"/>
                            </a:rPr>
                          </m:ctrlPr>
                        </m:dPr>
                        <m:e>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b="1" i="1">
                                              <a:latin typeface="Cambria Math" panose="02040503050406030204" pitchFamily="18" charset="0"/>
                                            </a:rPr>
                                            <m:t>𝒛</m:t>
                                          </m:r>
                                        </m:e>
                                        <m:e>
                                          <m:r>
                                            <m:rPr>
                                              <m:sty m:val="p"/>
                                            </m:rPr>
                                            <a:rPr lang="en-US" sz="2200">
                                              <a:latin typeface="Cambria Math" panose="02040503050406030204" pitchFamily="18" charset="0"/>
                                            </a:rPr>
                                            <m:t>Φ</m:t>
                                          </m:r>
                                        </m:e>
                                      </m:d>
                                      <m:r>
                                        <a:rPr lang="en-US" sz="2200" i="1">
                                          <a:latin typeface="Cambria Math" panose="02040503050406030204" pitchFamily="18" charset="0"/>
                                        </a:rPr>
                                        <m:t>−</m:t>
                                      </m:r>
                                      <m:r>
                                        <a:rPr lang="en-US" sz="2200" b="1" i="1">
                                          <a:latin typeface="Cambria Math" panose="02040503050406030204" pitchFamily="18" charset="0"/>
                                        </a:rPr>
                                        <m:t>𝒙</m:t>
                                      </m:r>
                                      <m:r>
                                        <a:rPr lang="en-US" sz="2200" i="1">
                                          <a:latin typeface="Cambria Math" panose="02040503050406030204" pitchFamily="18" charset="0"/>
                                        </a:rPr>
                                        <m:t>−</m:t>
                                      </m:r>
                                      <m:r>
                                        <a:rPr lang="en-US" sz="2200" b="1" i="1">
                                          <a:latin typeface="Cambria Math" panose="02040503050406030204" pitchFamily="18" charset="0"/>
                                        </a:rPr>
                                        <m:t>𝝁</m:t>
                                      </m:r>
                                    </m:e>
                                  </m:d>
                                </m:e>
                                <m:sup>
                                  <m:r>
                                    <a:rPr lang="en-US" sz="2200" i="1">
                                      <a:latin typeface="Cambria Math" panose="02040503050406030204" pitchFamily="18" charset="0"/>
                                    </a:rPr>
                                    <m:t>2</m:t>
                                  </m:r>
                                </m:sup>
                              </m:sSup>
                            </m:num>
                            <m:den>
                              <m:r>
                                <a:rPr lang="en-US" sz="2200" i="1">
                                  <a:latin typeface="Cambria Math" panose="02040503050406030204" pitchFamily="18" charset="0"/>
                                </a:rPr>
                                <m:t>2</m:t>
                              </m:r>
                              <m:sSup>
                                <m:sSupPr>
                                  <m:ctrlPr>
                                    <a:rPr lang="en-US" sz="2200" i="1">
                                      <a:latin typeface="Cambria Math" panose="02040503050406030204" pitchFamily="18" charset="0"/>
                                    </a:rPr>
                                  </m:ctrlPr>
                                </m:sSupPr>
                                <m:e>
                                  <m:r>
                                    <a:rPr lang="en-US" sz="2200" i="1">
                                      <a:latin typeface="Cambria Math" panose="02040503050406030204" pitchFamily="18" charset="0"/>
                                    </a:rPr>
                                    <m:t>𝜎</m:t>
                                  </m:r>
                                </m:e>
                                <m:sup>
                                  <m:r>
                                    <a:rPr lang="en-US" sz="2200" i="1">
                                      <a:latin typeface="Cambria Math" panose="02040503050406030204" pitchFamily="18" charset="0"/>
                                    </a:rPr>
                                    <m:t>2</m:t>
                                  </m:r>
                                </m:sup>
                              </m:sSup>
                            </m:den>
                          </m:f>
                        </m:e>
                      </m:d>
                    </m:oMath>
                  </m:oMathPara>
                </a14:m>
                <a:endParaRPr lang="en-US" sz="2200" dirty="0"/>
              </a:p>
              <a:p>
                <a:pPr marL="0" indent="0">
                  <a:buNone/>
                </a:pPr>
                <a:r>
                  <a:rPr lang="en-US" sz="2200" dirty="0"/>
                  <a:t>This assumption is not totally exact because the distribution above mentions the error </a:t>
                </a:r>
                <a:r>
                  <a:rPr lang="en-US" sz="2200" i="1" dirty="0"/>
                  <a:t>g</a:t>
                </a:r>
                <a:r>
                  <a:rPr lang="en-US" sz="2200" dirty="0"/>
                  <a:t>(</a:t>
                </a:r>
                <a:r>
                  <a:rPr lang="en-US" sz="2200" b="1" dirty="0"/>
                  <a:t>z</a:t>
                </a:r>
                <a:r>
                  <a:rPr lang="en-US" sz="2200" dirty="0"/>
                  <a:t> | Φ) – </a:t>
                </a:r>
                <a:r>
                  <a:rPr lang="en-US" sz="2200" b="1" i="1" dirty="0"/>
                  <a:t>x</a:t>
                </a:r>
                <a:r>
                  <a:rPr lang="en-US" sz="2200" dirty="0"/>
                  <a:t> between generated data </a:t>
                </a:r>
                <a:r>
                  <a:rPr lang="en-US" sz="2200" i="1" dirty="0"/>
                  <a:t>g</a:t>
                </a:r>
                <a:r>
                  <a:rPr lang="en-US" sz="2200" dirty="0"/>
                  <a:t>(</a:t>
                </a:r>
                <a:r>
                  <a:rPr lang="en-US" sz="2200" b="1" dirty="0"/>
                  <a:t>z</a:t>
                </a:r>
                <a:r>
                  <a:rPr lang="en-US" sz="2200" dirty="0"/>
                  <a:t> | Φ) and real data </a:t>
                </a:r>
                <a:r>
                  <a:rPr lang="en-US" sz="2200" b="1" i="1" dirty="0"/>
                  <a:t>x</a:t>
                </a:r>
                <a:r>
                  <a:rPr lang="en-US" sz="2200" dirty="0"/>
                  <a:t>. Exactly, generator likelihood </a:t>
                </a:r>
                <a:r>
                  <a:rPr lang="en-US" sz="2200" i="1" dirty="0"/>
                  <a:t>P</a:t>
                </a:r>
                <a:r>
                  <a:rPr lang="en-US" sz="2200" dirty="0"/>
                  <a:t>(</a:t>
                </a:r>
                <a:r>
                  <a:rPr lang="en-US" sz="2200" b="1" i="1" dirty="0"/>
                  <a:t>x</a:t>
                </a:r>
                <a:r>
                  <a:rPr lang="en-US" sz="2200" dirty="0"/>
                  <a:t> | Φ, </a:t>
                </a:r>
                <a:r>
                  <a:rPr lang="en-US" sz="2200" b="1" dirty="0"/>
                  <a:t>z</a:t>
                </a:r>
                <a:r>
                  <a:rPr lang="en-US" sz="2200" dirty="0"/>
                  <a:t>) is defined as distribution of the error </a:t>
                </a:r>
                <a:r>
                  <a:rPr lang="en-US" sz="2200" b="1" i="1" dirty="0"/>
                  <a:t>ε</a:t>
                </a:r>
                <a:r>
                  <a:rPr lang="en-US" sz="2200" dirty="0"/>
                  <a:t> = </a:t>
                </a:r>
                <a:r>
                  <a:rPr lang="en-US" sz="2200" i="1" dirty="0"/>
                  <a:t>g</a:t>
                </a:r>
                <a:r>
                  <a:rPr lang="en-US" sz="2200" dirty="0"/>
                  <a:t>(</a:t>
                </a:r>
                <a:r>
                  <a:rPr lang="en-US" sz="2200" b="1" dirty="0"/>
                  <a:t>z</a:t>
                </a:r>
                <a:r>
                  <a:rPr lang="en-US" sz="2200" dirty="0"/>
                  <a:t> | Φ) – </a:t>
                </a:r>
                <a:r>
                  <a:rPr lang="en-US" sz="2200" b="1" i="1" dirty="0"/>
                  <a:t>x</a:t>
                </a:r>
                <a:r>
                  <a:rPr lang="en-US" sz="2200" dirty="0"/>
                  <a:t> and such error distribution is assumed to follow normal distribution with mean </a:t>
                </a:r>
                <a:r>
                  <a:rPr lang="en-US" sz="2200" b="1" i="1" dirty="0"/>
                  <a:t>μ</a:t>
                </a:r>
                <a:r>
                  <a:rPr lang="en-US" sz="2200" dirty="0"/>
                  <a:t> and variance </a:t>
                </a:r>
                <a:r>
                  <a:rPr lang="en-US" sz="2200" i="1" dirty="0"/>
                  <a:t>σ</a:t>
                </a:r>
                <a:r>
                  <a:rPr lang="en-US" sz="2200" baseline="30000" dirty="0"/>
                  <a:t>2</a:t>
                </a:r>
                <a:r>
                  <a:rPr lang="en-US" sz="2200" dirty="0"/>
                  <a:t>.</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𝜺</m:t>
                          </m:r>
                        </m:e>
                        <m:e>
                          <m:r>
                            <a:rPr lang="en-US" sz="2200" b="1" i="1">
                              <a:latin typeface="Cambria Math" panose="02040503050406030204" pitchFamily="18" charset="0"/>
                            </a:rPr>
                            <m:t>𝝁</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𝜎</m:t>
                              </m:r>
                            </m:e>
                            <m:sup>
                              <m:r>
                                <a:rPr lang="en-US" sz="2200" i="1">
                                  <a:latin typeface="Cambria Math" panose="02040503050406030204" pitchFamily="18" charset="0"/>
                                </a:rPr>
                                <m:t>2</m:t>
                              </m:r>
                            </m:sup>
                          </m:sSup>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Φ</m:t>
                          </m:r>
                          <m:r>
                            <a:rPr lang="en-US" sz="2200" i="1">
                              <a:latin typeface="Cambria Math" panose="02040503050406030204" pitchFamily="18" charset="0"/>
                            </a:rPr>
                            <m:t>,</m:t>
                          </m:r>
                          <m:r>
                            <a:rPr lang="en-US" sz="2200" b="1" i="1">
                              <a:latin typeface="Cambria Math" panose="02040503050406030204" pitchFamily="18" charset="0"/>
                            </a:rPr>
                            <m:t>𝒛</m:t>
                          </m:r>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2</m:t>
                              </m:r>
                              <m:r>
                                <a:rPr lang="en-US" sz="2200" i="1">
                                  <a:latin typeface="Cambria Math" panose="02040503050406030204" pitchFamily="18" charset="0"/>
                                </a:rPr>
                                <m:t>𝜋</m:t>
                              </m:r>
                              <m:sSup>
                                <m:sSupPr>
                                  <m:ctrlPr>
                                    <a:rPr lang="en-US" sz="2200" i="1">
                                      <a:latin typeface="Cambria Math" panose="02040503050406030204" pitchFamily="18" charset="0"/>
                                    </a:rPr>
                                  </m:ctrlPr>
                                </m:sSupPr>
                                <m:e>
                                  <m:r>
                                    <a:rPr lang="en-US" sz="2200" i="1">
                                      <a:latin typeface="Cambria Math" panose="02040503050406030204" pitchFamily="18" charset="0"/>
                                    </a:rPr>
                                    <m:t>𝜎</m:t>
                                  </m:r>
                                </m:e>
                                <m:sup>
                                  <m:r>
                                    <a:rPr lang="en-US" sz="2200" i="1">
                                      <a:latin typeface="Cambria Math" panose="02040503050406030204" pitchFamily="18" charset="0"/>
                                    </a:rPr>
                                    <m:t>2</m:t>
                                  </m:r>
                                </m:sup>
                              </m:sSup>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𝑚</m:t>
                              </m:r>
                            </m:num>
                            <m:den>
                              <m:r>
                                <a:rPr lang="en-US" sz="2200" i="1">
                                  <a:latin typeface="Cambria Math" panose="02040503050406030204" pitchFamily="18" charset="0"/>
                                </a:rPr>
                                <m:t>2</m:t>
                              </m:r>
                            </m:den>
                          </m:f>
                        </m:sup>
                      </m:sSup>
                      <m:r>
                        <m:rPr>
                          <m:sty m:val="p"/>
                        </m:rPr>
                        <a:rPr lang="en-US" sz="2200">
                          <a:latin typeface="Cambria Math" panose="02040503050406030204" pitchFamily="18" charset="0"/>
                        </a:rPr>
                        <m:t>exp</m:t>
                      </m:r>
                      <m:d>
                        <m:dPr>
                          <m:ctrlPr>
                            <a:rPr lang="en-US" sz="2200" i="1">
                              <a:latin typeface="Cambria Math" panose="02040503050406030204" pitchFamily="18" charset="0"/>
                            </a:rPr>
                          </m:ctrlPr>
                        </m:dPr>
                        <m:e>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b="1" i="1">
                                              <a:latin typeface="Cambria Math" panose="02040503050406030204" pitchFamily="18" charset="0"/>
                                            </a:rPr>
                                            <m:t>𝒛</m:t>
                                          </m:r>
                                        </m:e>
                                        <m:e>
                                          <m:r>
                                            <m:rPr>
                                              <m:sty m:val="p"/>
                                            </m:rPr>
                                            <a:rPr lang="en-US" sz="2200">
                                              <a:latin typeface="Cambria Math" panose="02040503050406030204" pitchFamily="18" charset="0"/>
                                            </a:rPr>
                                            <m:t>Φ</m:t>
                                          </m:r>
                                        </m:e>
                                      </m:d>
                                      <m:r>
                                        <a:rPr lang="en-US" sz="2200" i="1">
                                          <a:latin typeface="Cambria Math" panose="02040503050406030204" pitchFamily="18" charset="0"/>
                                        </a:rPr>
                                        <m:t>−</m:t>
                                      </m:r>
                                      <m:r>
                                        <a:rPr lang="en-US" sz="2200" b="1" i="1">
                                          <a:latin typeface="Cambria Math" panose="02040503050406030204" pitchFamily="18" charset="0"/>
                                        </a:rPr>
                                        <m:t>𝒙</m:t>
                                      </m:r>
                                      <m:r>
                                        <a:rPr lang="en-US" sz="2200" i="1">
                                          <a:latin typeface="Cambria Math" panose="02040503050406030204" pitchFamily="18" charset="0"/>
                                        </a:rPr>
                                        <m:t>−</m:t>
                                      </m:r>
                                      <m:r>
                                        <a:rPr lang="en-US" sz="2200" b="1" i="1">
                                          <a:latin typeface="Cambria Math" panose="02040503050406030204" pitchFamily="18" charset="0"/>
                                        </a:rPr>
                                        <m:t>𝝁</m:t>
                                      </m:r>
                                    </m:e>
                                  </m:d>
                                </m:e>
                                <m:sup>
                                  <m:r>
                                    <a:rPr lang="en-US" sz="2200" i="1">
                                      <a:latin typeface="Cambria Math" panose="02040503050406030204" pitchFamily="18" charset="0"/>
                                    </a:rPr>
                                    <m:t>2</m:t>
                                  </m:r>
                                </m:sup>
                              </m:sSup>
                            </m:num>
                            <m:den>
                              <m:r>
                                <a:rPr lang="en-US" sz="2200" i="1">
                                  <a:latin typeface="Cambria Math" panose="02040503050406030204" pitchFamily="18" charset="0"/>
                                </a:rPr>
                                <m:t>2</m:t>
                              </m:r>
                              <m:sSup>
                                <m:sSupPr>
                                  <m:ctrlPr>
                                    <a:rPr lang="en-US" sz="2200" i="1">
                                      <a:latin typeface="Cambria Math" panose="02040503050406030204" pitchFamily="18" charset="0"/>
                                    </a:rPr>
                                  </m:ctrlPr>
                                </m:sSupPr>
                                <m:e>
                                  <m:r>
                                    <a:rPr lang="en-US" sz="2200" i="1">
                                      <a:latin typeface="Cambria Math" panose="02040503050406030204" pitchFamily="18" charset="0"/>
                                    </a:rPr>
                                    <m:t>𝜎</m:t>
                                  </m:r>
                                </m:e>
                                <m:sup>
                                  <m:r>
                                    <a:rPr lang="en-US" sz="2200" i="1">
                                      <a:latin typeface="Cambria Math" panose="02040503050406030204" pitchFamily="18" charset="0"/>
                                    </a:rPr>
                                    <m:t>2</m:t>
                                  </m:r>
                                </m:sup>
                              </m:sSup>
                            </m:den>
                          </m:f>
                        </m:e>
                      </m:d>
                    </m:oMath>
                  </m:oMathPara>
                </a14:m>
                <a:endParaRPr lang="en-US" sz="2200" dirty="0"/>
              </a:p>
              <a:p>
                <a:pPr marL="0" indent="0">
                  <a:buNone/>
                </a:pPr>
                <a:r>
                  <a:rPr lang="en-US" sz="2200" dirty="0"/>
                  <a:t>Therefore, setting error mean and error variance to be zero and one as </a:t>
                </a:r>
                <a:r>
                  <a:rPr lang="en-US" sz="2200" b="1" i="1" dirty="0"/>
                  <a:t>μ</a:t>
                </a:r>
                <a:r>
                  <a:rPr lang="en-US" sz="2200" dirty="0"/>
                  <a:t> = </a:t>
                </a:r>
                <a:r>
                  <a:rPr lang="en-US" sz="2200" b="1" dirty="0"/>
                  <a:t>0</a:t>
                </a:r>
                <a:r>
                  <a:rPr lang="en-US" sz="2200" dirty="0"/>
                  <a:t>, </a:t>
                </a:r>
                <a:r>
                  <a:rPr lang="en-US" sz="2200" i="1" dirty="0"/>
                  <a:t>σ</a:t>
                </a:r>
                <a:r>
                  <a:rPr lang="en-US" sz="2200" baseline="30000" dirty="0"/>
                  <a:t>2</a:t>
                </a:r>
                <a:r>
                  <a:rPr lang="en-US" sz="2200" dirty="0"/>
                  <a:t> = 1 is for best optimization because of smallest error mean </a:t>
                </a:r>
                <a:r>
                  <a:rPr lang="en-US" sz="2200" b="1" dirty="0"/>
                  <a:t>0</a:t>
                </a:r>
                <a:r>
                  <a:rPr lang="en-US" sz="2200" dirty="0"/>
                  <a:t> but the setting is not totally diverse in data generation.</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𝜺</m:t>
                          </m:r>
                        </m:e>
                        <m:e>
                          <m:r>
                            <a:rPr lang="en-US" sz="2200" b="1" i="1">
                              <a:latin typeface="Cambria Math" panose="02040503050406030204" pitchFamily="18" charset="0"/>
                            </a:rPr>
                            <m:t>𝝁</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𝜎</m:t>
                              </m:r>
                            </m:e>
                            <m:sup>
                              <m:r>
                                <a:rPr lang="en-US" sz="2200" i="1">
                                  <a:latin typeface="Cambria Math" panose="02040503050406030204" pitchFamily="18" charset="0"/>
                                </a:rPr>
                                <m:t>2</m:t>
                              </m:r>
                            </m:sup>
                          </m:sSup>
                        </m:e>
                      </m:d>
                      <m:r>
                        <a:rPr lang="en-US" sz="2200" i="1">
                          <a:latin typeface="Cambria Math" panose="02040503050406030204" pitchFamily="18" charset="0"/>
                        </a:rPr>
                        <m:t>=</m:t>
                      </m:r>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m:rPr>
                              <m:sty m:val="p"/>
                            </m:rPr>
                            <a:rPr lang="en-US" sz="2200">
                              <a:latin typeface="Cambria Math" panose="02040503050406030204" pitchFamily="18" charset="0"/>
                            </a:rPr>
                            <m:t>Φ</m:t>
                          </m:r>
                          <m:r>
                            <a:rPr lang="en-US" sz="2200" i="1">
                              <a:latin typeface="Cambria Math" panose="02040503050406030204" pitchFamily="18" charset="0"/>
                            </a:rPr>
                            <m:t>,</m:t>
                          </m:r>
                          <m:r>
                            <a:rPr lang="en-US" sz="2200" b="1" i="1">
                              <a:latin typeface="Cambria Math" panose="02040503050406030204" pitchFamily="18" charset="0"/>
                            </a:rPr>
                            <m:t>𝒛</m:t>
                          </m:r>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a:rPr lang="en-US" sz="2200" i="1">
                                  <a:latin typeface="Cambria Math" panose="02040503050406030204" pitchFamily="18" charset="0"/>
                                </a:rPr>
                                <m:t>2</m:t>
                              </m:r>
                              <m:r>
                                <a:rPr lang="en-US" sz="2200" i="1">
                                  <a:latin typeface="Cambria Math" panose="02040503050406030204" pitchFamily="18" charset="0"/>
                                </a:rPr>
                                <m:t>𝜋</m:t>
                              </m:r>
                            </m:e>
                          </m:d>
                        </m:e>
                        <m:sup>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𝑚</m:t>
                              </m:r>
                            </m:num>
                            <m:den>
                              <m:r>
                                <a:rPr lang="en-US" sz="2200" i="1">
                                  <a:latin typeface="Cambria Math" panose="02040503050406030204" pitchFamily="18" charset="0"/>
                                </a:rPr>
                                <m:t>2</m:t>
                              </m:r>
                            </m:den>
                          </m:f>
                        </m:sup>
                      </m:sSup>
                      <m:r>
                        <m:rPr>
                          <m:sty m:val="p"/>
                        </m:rPr>
                        <a:rPr lang="en-US" sz="2200">
                          <a:latin typeface="Cambria Math" panose="02040503050406030204" pitchFamily="18" charset="0"/>
                        </a:rPr>
                        <m:t>exp</m:t>
                      </m:r>
                      <m:d>
                        <m:dPr>
                          <m:ctrlPr>
                            <a:rPr lang="en-US" sz="2200" i="1">
                              <a:latin typeface="Cambria Math" panose="02040503050406030204" pitchFamily="18" charset="0"/>
                            </a:rPr>
                          </m:ctrlPr>
                        </m:dPr>
                        <m:e>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begChr m:val="‖"/>
                                      <m:endChr m:val="‖"/>
                                      <m:ctrlPr>
                                        <a:rPr lang="en-US" sz="2200" i="1">
                                          <a:latin typeface="Cambria Math" panose="02040503050406030204" pitchFamily="18" charset="0"/>
                                        </a:rPr>
                                      </m:ctrlPr>
                                    </m:dPr>
                                    <m:e>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b="1" i="1">
                                              <a:latin typeface="Cambria Math" panose="02040503050406030204" pitchFamily="18" charset="0"/>
                                            </a:rPr>
                                            <m:t>𝒛</m:t>
                                          </m:r>
                                        </m:e>
                                        <m:e>
                                          <m:r>
                                            <m:rPr>
                                              <m:sty m:val="p"/>
                                            </m:rPr>
                                            <a:rPr lang="en-US" sz="2200">
                                              <a:latin typeface="Cambria Math" panose="02040503050406030204" pitchFamily="18" charset="0"/>
                                            </a:rPr>
                                            <m:t>Φ</m:t>
                                          </m:r>
                                        </m:e>
                                      </m:d>
                                      <m:r>
                                        <a:rPr lang="en-US" sz="2200" i="1">
                                          <a:latin typeface="Cambria Math" panose="02040503050406030204" pitchFamily="18" charset="0"/>
                                        </a:rPr>
                                        <m:t>−</m:t>
                                      </m:r>
                                      <m:r>
                                        <a:rPr lang="en-US" sz="2200" b="1" i="1">
                                          <a:latin typeface="Cambria Math" panose="02040503050406030204" pitchFamily="18" charset="0"/>
                                        </a:rPr>
                                        <m:t>𝒙</m:t>
                                      </m:r>
                                    </m:e>
                                  </m:d>
                                </m:e>
                                <m:sup>
                                  <m:r>
                                    <a:rPr lang="en-US" sz="2200" i="1">
                                      <a:latin typeface="Cambria Math" panose="02040503050406030204" pitchFamily="18" charset="0"/>
                                    </a:rPr>
                                    <m:t>2</m:t>
                                  </m:r>
                                </m:sup>
                              </m:sSup>
                            </m:num>
                            <m:den>
                              <m:r>
                                <a:rPr lang="en-US" sz="2200" i="1">
                                  <a:latin typeface="Cambria Math" panose="02040503050406030204" pitchFamily="18" charset="0"/>
                                </a:rPr>
                                <m:t>2</m:t>
                              </m:r>
                            </m:den>
                          </m:f>
                        </m:e>
                      </m:d>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14399"/>
                <a:ext cx="11877040" cy="5176066"/>
              </a:xfrm>
              <a:blipFill>
                <a:blip r:embed="rId2"/>
                <a:stretch>
                  <a:fillRect l="-667" t="-824" r="-6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42066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2000" dirty="0" smtClean="0"/>
                  <a:t>When learning generator DNN by backpropagation algorithm associated with SGD, it is possible to estimate dynamically </a:t>
                </a:r>
                <a:r>
                  <a:rPr lang="en-US" sz="2000" b="1" i="1" dirty="0"/>
                  <a:t>μ</a:t>
                </a:r>
                <a:r>
                  <a:rPr lang="en-US" sz="2000" dirty="0"/>
                  <a:t> and </a:t>
                </a:r>
                <a:r>
                  <a:rPr lang="en-US" sz="2000" i="1" dirty="0"/>
                  <a:t>σ</a:t>
                </a:r>
                <a:r>
                  <a:rPr lang="en-US" sz="2000" baseline="30000" dirty="0"/>
                  <a:t>2</a:t>
                </a:r>
                <a:r>
                  <a:rPr lang="en-US" sz="2000" dirty="0"/>
                  <a:t> by maximum likelihood estimation (MLE) method. Given epoch </a:t>
                </a:r>
                <a:r>
                  <a:rPr lang="en-US" sz="2000" b="1" i="1" dirty="0"/>
                  <a:t>D</a:t>
                </a:r>
                <a:r>
                  <a:rPr lang="en-US" sz="2000" dirty="0"/>
                  <a:t> = (</a:t>
                </a:r>
                <a:r>
                  <a:rPr lang="en-US" sz="2000" b="1" i="1" dirty="0"/>
                  <a:t>d</a:t>
                </a:r>
                <a:r>
                  <a:rPr lang="en-US" sz="2000" baseline="30000" dirty="0"/>
                  <a:t>(1)</a:t>
                </a:r>
                <a:r>
                  <a:rPr lang="en-US" sz="2000" dirty="0"/>
                  <a:t> = (</a:t>
                </a:r>
                <a:r>
                  <a:rPr lang="en-US" sz="2000" b="1" i="1" dirty="0"/>
                  <a:t>x</a:t>
                </a:r>
                <a:r>
                  <a:rPr lang="en-US" sz="2000" baseline="30000" dirty="0"/>
                  <a:t>(1)</a:t>
                </a:r>
                <a:r>
                  <a:rPr lang="en-US" sz="2000" dirty="0"/>
                  <a:t>, </a:t>
                </a:r>
                <a:r>
                  <a:rPr lang="en-US" sz="2000" b="1" dirty="0"/>
                  <a:t>z</a:t>
                </a:r>
                <a:r>
                  <a:rPr lang="en-US" sz="2000" baseline="30000" dirty="0"/>
                  <a:t>(1)</a:t>
                </a:r>
                <a:r>
                  <a:rPr lang="en-US" sz="2000" dirty="0"/>
                  <a:t>), </a:t>
                </a:r>
                <a:r>
                  <a:rPr lang="en-US" sz="2000" b="1" i="1" dirty="0"/>
                  <a:t>d</a:t>
                </a:r>
                <a:r>
                  <a:rPr lang="en-US" sz="2000" baseline="30000" dirty="0"/>
                  <a:t>(2)</a:t>
                </a:r>
                <a:r>
                  <a:rPr lang="en-US" sz="2000" dirty="0"/>
                  <a:t> = (</a:t>
                </a:r>
                <a:r>
                  <a:rPr lang="en-US" sz="2000" b="1" i="1" dirty="0"/>
                  <a:t>x</a:t>
                </a:r>
                <a:r>
                  <a:rPr lang="en-US" sz="2000" baseline="30000" dirty="0"/>
                  <a:t>(2)</a:t>
                </a:r>
                <a:r>
                  <a:rPr lang="en-US" sz="2000" dirty="0"/>
                  <a:t>, </a:t>
                </a:r>
                <a:r>
                  <a:rPr lang="en-US" sz="2000" b="1" dirty="0"/>
                  <a:t>z</a:t>
                </a:r>
                <a:r>
                  <a:rPr lang="en-US" sz="2000" baseline="30000" dirty="0"/>
                  <a:t>(2)</a:t>
                </a:r>
                <a:r>
                  <a:rPr lang="en-US" sz="2000" dirty="0"/>
                  <a:t>),…, </a:t>
                </a:r>
                <a:r>
                  <a:rPr lang="en-US" sz="2000" b="1" i="1" dirty="0"/>
                  <a:t>d</a:t>
                </a:r>
                <a:r>
                  <a:rPr lang="en-US" sz="2000" baseline="30000" dirty="0"/>
                  <a:t>(</a:t>
                </a:r>
                <a:r>
                  <a:rPr lang="en-US" sz="2000" i="1" baseline="30000" dirty="0"/>
                  <a:t>N</a:t>
                </a:r>
                <a:r>
                  <a:rPr lang="en-US" sz="2000" baseline="30000" dirty="0"/>
                  <a:t>)</a:t>
                </a:r>
                <a:r>
                  <a:rPr lang="en-US" sz="2000" dirty="0"/>
                  <a:t> = (</a:t>
                </a:r>
                <a:r>
                  <a:rPr lang="en-US" sz="2000" b="1" i="1" dirty="0"/>
                  <a:t>x</a:t>
                </a:r>
                <a:r>
                  <a:rPr lang="en-US" sz="2000" baseline="30000" dirty="0"/>
                  <a:t>(</a:t>
                </a:r>
                <a:r>
                  <a:rPr lang="en-US" sz="2000" i="1" baseline="30000" dirty="0"/>
                  <a:t>N</a:t>
                </a:r>
                <a:r>
                  <a:rPr lang="en-US" sz="2000" baseline="30000" dirty="0"/>
                  <a:t>)</a:t>
                </a:r>
                <a:r>
                  <a:rPr lang="en-US" sz="2000" dirty="0"/>
                  <a:t>, </a:t>
                </a:r>
                <a:r>
                  <a:rPr lang="en-US" sz="2000" b="1" dirty="0"/>
                  <a:t>z</a:t>
                </a:r>
                <a:r>
                  <a:rPr lang="en-US" sz="2000" baseline="30000" dirty="0"/>
                  <a:t>(</a:t>
                </a:r>
                <a:r>
                  <a:rPr lang="en-US" sz="2000" i="1" baseline="30000" dirty="0"/>
                  <a:t>N</a:t>
                </a:r>
                <a:r>
                  <a:rPr lang="en-US" sz="2000" baseline="30000" dirty="0"/>
                  <a:t>)</a:t>
                </a:r>
                <a:r>
                  <a:rPr lang="en-US" sz="2000" dirty="0"/>
                  <a:t>)), error mean and error variance are estimated as follows</a:t>
                </a:r>
                <a:r>
                  <a:rPr lang="en-US" sz="20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acc>
                              <m:accPr>
                                <m:chr m:val="̂"/>
                                <m:ctrlPr>
                                  <a:rPr lang="en-US" sz="2000" i="1">
                                    <a:latin typeface="Cambria Math" panose="02040503050406030204" pitchFamily="18" charset="0"/>
                                  </a:rPr>
                                </m:ctrlPr>
                              </m:accPr>
                              <m:e>
                                <m:r>
                                  <a:rPr lang="en-US" sz="2000" b="1" i="1">
                                    <a:latin typeface="Cambria Math" panose="02040503050406030204" pitchFamily="18" charset="0"/>
                                  </a:rPr>
                                  <m:t>𝝁</m:t>
                                </m:r>
                              </m:e>
                            </m:acc>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d>
                                  <m:dPr>
                                    <m:ctrlPr>
                                      <a:rPr lang="en-US" sz="2000" i="1">
                                        <a:latin typeface="Cambria Math" panose="02040503050406030204" pitchFamily="18" charset="0"/>
                                      </a:rPr>
                                    </m:ctrlPr>
                                  </m:dPr>
                                  <m:e>
                                    <m:r>
                                      <a:rPr lang="en-US" sz="2000" i="1">
                                        <a:latin typeface="Cambria Math" panose="02040503050406030204" pitchFamily="18" charset="0"/>
                                      </a:rPr>
                                      <m:t>𝑔</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𝒛</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e>
                                        <m:r>
                                          <m:rPr>
                                            <m:sty m:val="p"/>
                                          </m:rPr>
                                          <a:rPr lang="en-US" sz="2000">
                                            <a:latin typeface="Cambria Math" panose="02040503050406030204" pitchFamily="18" charset="0"/>
                                          </a:rPr>
                                          <m:t>Φ</m:t>
                                        </m:r>
                                      </m:e>
                                    </m:d>
                                    <m:r>
                                      <a:rPr lang="en-US" sz="2000"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d>
                              </m:e>
                            </m:nary>
                          </m:e>
                        </m:mr>
                        <m:m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𝜎</m:t>
                                    </m:r>
                                  </m:e>
                                </m:acc>
                              </m:e>
                              <m:sup>
                                <m:r>
                                  <a:rPr lang="en-US" sz="2000" i="1">
                                    <a:latin typeface="Cambria Math" panose="02040503050406030204" pitchFamily="18" charset="0"/>
                                  </a:rPr>
                                  <m:t>2</m:t>
                                </m:r>
                              </m:sup>
                            </m:s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a:rPr lang="en-US" sz="2000" i="1">
                                            <a:latin typeface="Cambria Math" panose="02040503050406030204" pitchFamily="18" charset="0"/>
                                          </a:rPr>
                                          <m:t>𝑔</m:t>
                                        </m:r>
                                        <m:d>
                                          <m:dPr>
                                            <m:ctrlPr>
                                              <a:rPr lang="en-US" sz="2000" i="1">
                                                <a:latin typeface="Cambria Math" panose="02040503050406030204" pitchFamily="18" charset="0"/>
                                              </a:rPr>
                                            </m:ctrlPr>
                                          </m:dPr>
                                          <m:e>
                                            <m:sSup>
                                              <m:sSupPr>
                                                <m:ctrlPr>
                                                  <a:rPr lang="en-US" sz="2000" b="1" i="1">
                                                    <a:latin typeface="Cambria Math" panose="02040503050406030204" pitchFamily="18" charset="0"/>
                                                  </a:rPr>
                                                </m:ctrlPr>
                                              </m:sSupPr>
                                              <m:e>
                                                <m:r>
                                                  <a:rPr lang="en-US" sz="2000" b="1" i="1">
                                                    <a:latin typeface="Cambria Math" panose="02040503050406030204" pitchFamily="18" charset="0"/>
                                                  </a:rPr>
                                                  <m:t>𝒛</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e>
                                          <m:e>
                                            <m:r>
                                              <m:rPr>
                                                <m:sty m:val="p"/>
                                              </m:rPr>
                                              <a:rPr lang="en-US" sz="2000">
                                                <a:latin typeface="Cambria Math" panose="02040503050406030204" pitchFamily="18" charset="0"/>
                                              </a:rPr>
                                              <m:t>Φ</m:t>
                                            </m:r>
                                          </m:e>
                                        </m:d>
                                        <m:r>
                                          <a:rPr lang="en-US" sz="2000" i="1">
                                            <a:latin typeface="Cambria Math" panose="02040503050406030204" pitchFamily="18" charset="0"/>
                                          </a:rPr>
                                          <m:t>−</m:t>
                                        </m:r>
                                        <m:sSup>
                                          <m:sSupPr>
                                            <m:ctrlPr>
                                              <a:rPr lang="en-US" sz="2000" b="1"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𝑖</m:t>
                                                </m:r>
                                              </m:e>
                                            </m:d>
                                          </m:sup>
                                        </m:sSup>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𝝁</m:t>
                                            </m:r>
                                          </m:e>
                                        </m:acc>
                                      </m:e>
                                    </m:d>
                                  </m:e>
                                  <m:sup>
                                    <m:r>
                                      <a:rPr lang="en-US" sz="2000" i="1">
                                        <a:latin typeface="Cambria Math" panose="02040503050406030204" pitchFamily="18" charset="0"/>
                                      </a:rPr>
                                      <m:t>2</m:t>
                                    </m:r>
                                  </m:sup>
                                </m:sSup>
                              </m:e>
                            </m:nary>
                          </m:e>
                        </m:mr>
                      </m:m>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1.6</m:t>
                          </m:r>
                        </m:e>
                      </m:d>
                    </m:oMath>
                  </m:oMathPara>
                </a14:m>
                <a:endParaRPr lang="en-US" sz="2000" dirty="0" smtClean="0"/>
              </a:p>
              <a:p>
                <a:pPr marL="0" indent="0">
                  <a:buNone/>
                </a:pPr>
                <a:r>
                  <a:rPr lang="en-US" sz="2000" dirty="0"/>
                  <a:t>When error mean and error variance are dynamically estimated instead of fixing them by zero and unit, generator DNN </a:t>
                </a:r>
                <a:r>
                  <a:rPr lang="en-US" sz="2000" i="1" dirty="0"/>
                  <a:t>g</a:t>
                </a:r>
                <a:r>
                  <a:rPr lang="en-US" sz="2000" dirty="0"/>
                  <a:t>(</a:t>
                </a:r>
                <a:r>
                  <a:rPr lang="en-US" sz="2000" b="1" dirty="0"/>
                  <a:t>z</a:t>
                </a:r>
                <a:r>
                  <a:rPr lang="en-US" sz="2000" dirty="0"/>
                  <a:t> | Φ) may produce new data in high diversity, which is similar to add noises to generated data. In other words, estimation of error mean and error variance based on epoch makes the data generation more diverse because </a:t>
                </a:r>
                <a:r>
                  <a:rPr lang="en-US" sz="2000" b="1" dirty="0"/>
                  <a:t>z</a:t>
                </a:r>
                <a:r>
                  <a:rPr lang="en-US" sz="2000" dirty="0"/>
                  <a:t> may be randomized in interval [</a:t>
                </a:r>
                <a:r>
                  <a:rPr lang="en-US" sz="2000" b="1" dirty="0"/>
                  <a:t>0</a:t>
                </a:r>
                <a:r>
                  <a:rPr lang="en-US" sz="2000" dirty="0"/>
                  <a:t>, </a:t>
                </a:r>
                <a:r>
                  <a:rPr lang="en-US" sz="2000" b="1" dirty="0"/>
                  <a:t>1</a:t>
                </a:r>
                <a:r>
                  <a:rPr lang="en-US" sz="2000" dirty="0"/>
                  <a:t>] although DGMs try to diversify </a:t>
                </a:r>
                <a:r>
                  <a:rPr lang="en-US" sz="2000" b="1" dirty="0"/>
                  <a:t>z</a:t>
                </a:r>
                <a:r>
                  <a:rPr lang="en-US" sz="2000" dirty="0"/>
                  <a:t> or </a:t>
                </a:r>
                <a:r>
                  <a:rPr lang="en-US" sz="2000" b="1" i="1" dirty="0"/>
                  <a:t>x</a:t>
                </a:r>
                <a:r>
                  <a:rPr lang="en-US" sz="2000" dirty="0"/>
                  <a:t> like </a:t>
                </a:r>
                <a:r>
                  <a:rPr lang="en-US" sz="2000" dirty="0" err="1"/>
                  <a:t>Variational</a:t>
                </a:r>
                <a:r>
                  <a:rPr lang="en-US" sz="2000" dirty="0"/>
                  <a:t> </a:t>
                </a:r>
                <a:r>
                  <a:rPr lang="en-US" sz="2000" dirty="0" err="1"/>
                  <a:t>Autoencoders</a:t>
                </a:r>
                <a:r>
                  <a:rPr lang="en-US" sz="2000" dirty="0"/>
                  <a:t> (VAE) and Generative Adversarial Network (GAN). Note, if </a:t>
                </a:r>
                <a:r>
                  <a:rPr lang="en-US" sz="2000" b="1" dirty="0"/>
                  <a:t>z</a:t>
                </a:r>
                <a:r>
                  <a:rPr lang="en-US" sz="2000" dirty="0"/>
                  <a:t> is randomized only in interval [</a:t>
                </a:r>
                <a:r>
                  <a:rPr lang="en-US" sz="2000" b="1" dirty="0"/>
                  <a:t>0</a:t>
                </a:r>
                <a:r>
                  <a:rPr lang="en-US" sz="2000" dirty="0"/>
                  <a:t>, </a:t>
                </a:r>
                <a:r>
                  <a:rPr lang="en-US" sz="2000" b="1" dirty="0"/>
                  <a:t>1</a:t>
                </a:r>
                <a:r>
                  <a:rPr lang="en-US" sz="2000" dirty="0"/>
                  <a:t>], generated data </a:t>
                </a:r>
                <a:r>
                  <a:rPr lang="en-US" sz="2000" b="1" i="1" dirty="0"/>
                  <a:t>x</a:t>
                </a:r>
                <a:r>
                  <a:rPr lang="en-US" sz="2000" dirty="0"/>
                  <a:t>’ = </a:t>
                </a:r>
                <a:r>
                  <a:rPr lang="en-US" sz="2000" i="1" dirty="0"/>
                  <a:t>g</a:t>
                </a:r>
                <a:r>
                  <a:rPr lang="en-US" sz="2000" dirty="0"/>
                  <a:t>(</a:t>
                </a:r>
                <a:r>
                  <a:rPr lang="en-US" sz="2000" b="1" dirty="0"/>
                  <a:t>z</a:t>
                </a:r>
                <a:r>
                  <a:rPr lang="en-US" sz="2000" dirty="0"/>
                  <a:t> | Φ) may not be different much from sample </a:t>
                </a:r>
                <a:r>
                  <a:rPr lang="en-US" sz="2000" b="1" i="1" dirty="0"/>
                  <a:t>x</a:t>
                </a:r>
                <a:r>
                  <a:rPr lang="en-US" sz="2000" dirty="0"/>
                  <a:t> in epoch in case that error mean </a:t>
                </a:r>
                <a:r>
                  <a:rPr lang="en-US" sz="2000" b="1" i="1" dirty="0"/>
                  <a:t>μ</a:t>
                </a:r>
                <a:r>
                  <a:rPr lang="en-US" sz="2000" dirty="0"/>
                  <a:t> and error variance </a:t>
                </a:r>
                <a:r>
                  <a:rPr lang="en-US" sz="2000" i="1" dirty="0"/>
                  <a:t>σ</a:t>
                </a:r>
                <a:r>
                  <a:rPr lang="en-US" sz="2000" baseline="30000" dirty="0"/>
                  <a:t>2</a:t>
                </a:r>
                <a:r>
                  <a:rPr lang="en-US" sz="2000" dirty="0"/>
                  <a:t> are fixed by </a:t>
                </a:r>
                <a:r>
                  <a:rPr lang="en-US" sz="2000" b="1" dirty="0"/>
                  <a:t>0</a:t>
                </a:r>
                <a:r>
                  <a:rPr lang="en-US" sz="2000" dirty="0"/>
                  <a:t> and 1. However, quality of data generation is the best with zero error mean </a:t>
                </a:r>
                <a:r>
                  <a:rPr lang="en-US" sz="2000" b="1" dirty="0"/>
                  <a:t>0</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510" t="-589" r="-5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1658743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p:sp>
        <p:nvSpPr>
          <p:cNvPr id="3" name="Content Placeholder 2"/>
          <p:cNvSpPr>
            <a:spLocks noGrp="1"/>
          </p:cNvSpPr>
          <p:nvPr>
            <p:ph idx="1"/>
          </p:nvPr>
        </p:nvSpPr>
        <p:spPr>
          <a:xfrm>
            <a:off x="121920" y="914399"/>
            <a:ext cx="11927840" cy="5176066"/>
          </a:xfrm>
        </p:spPr>
        <p:txBody>
          <a:bodyPr>
            <a:normAutofit/>
          </a:bodyPr>
          <a:lstStyle/>
          <a:p>
            <a:pPr marL="0" indent="0">
              <a:buNone/>
            </a:pPr>
            <a:r>
              <a:rPr lang="en-US" sz="1800" dirty="0"/>
              <a:t>Recall that the two problems of constructing DGM are 1) how to train generator DNN </a:t>
            </a:r>
            <a:r>
              <a:rPr lang="en-US" sz="1800" i="1" dirty="0"/>
              <a:t>g</a:t>
            </a:r>
            <a:r>
              <a:rPr lang="en-US" sz="1800" dirty="0"/>
              <a:t>(</a:t>
            </a:r>
            <a:r>
              <a:rPr lang="en-US" sz="1800" b="1" dirty="0"/>
              <a:t>z</a:t>
            </a:r>
            <a:r>
              <a:rPr lang="en-US" sz="1800" dirty="0"/>
              <a:t> | Φ) and 2) how to qualify such training task which often relates to another optimization task or another training task. The first problem relates to how to establish generator likelihood </a:t>
            </a:r>
            <a:r>
              <a:rPr lang="en-US" sz="1800" i="1" dirty="0"/>
              <a:t>P</a:t>
            </a:r>
            <a:r>
              <a:rPr lang="en-US" sz="1800" dirty="0"/>
              <a:t>(</a:t>
            </a:r>
            <a:r>
              <a:rPr lang="en-US" sz="1800" b="1" i="1" dirty="0"/>
              <a:t>x</a:t>
            </a:r>
            <a:r>
              <a:rPr lang="en-US" sz="1800" dirty="0"/>
              <a:t> | Φ, </a:t>
            </a:r>
            <a:r>
              <a:rPr lang="en-US" sz="1800" b="1" dirty="0"/>
              <a:t>z</a:t>
            </a:r>
            <a:r>
              <a:rPr lang="en-US" sz="1800" dirty="0"/>
              <a:t>) which is the probability density function (PDF) of intractable </a:t>
            </a:r>
            <a:r>
              <a:rPr lang="en-US" sz="1800" b="1" i="1" dirty="0"/>
              <a:t>x</a:t>
            </a:r>
            <a:r>
              <a:rPr lang="en-US" sz="1800" dirty="0"/>
              <a:t> given tractable data </a:t>
            </a:r>
            <a:r>
              <a:rPr lang="en-US" sz="1800" b="1" dirty="0"/>
              <a:t>z</a:t>
            </a:r>
            <a:r>
              <a:rPr lang="en-US" sz="1800" dirty="0"/>
              <a:t> and this establishment is based on generator DNN </a:t>
            </a:r>
            <a:r>
              <a:rPr lang="en-US" sz="1800" i="1" dirty="0"/>
              <a:t>g</a:t>
            </a:r>
            <a:r>
              <a:rPr lang="en-US" sz="1800" dirty="0"/>
              <a:t>(</a:t>
            </a:r>
            <a:r>
              <a:rPr lang="en-US" sz="1800" b="1" dirty="0"/>
              <a:t>z</a:t>
            </a:r>
            <a:r>
              <a:rPr lang="en-US" sz="1800" dirty="0"/>
              <a:t> | Φ). However, there are some DGMs do not specify explicitly the density function </a:t>
            </a:r>
            <a:r>
              <a:rPr lang="en-US" sz="1800" i="1" dirty="0"/>
              <a:t>P</a:t>
            </a:r>
            <a:r>
              <a:rPr lang="en-US" sz="1800" dirty="0"/>
              <a:t>(</a:t>
            </a:r>
            <a:r>
              <a:rPr lang="en-US" sz="1800" b="1" i="1" dirty="0"/>
              <a:t>x</a:t>
            </a:r>
            <a:r>
              <a:rPr lang="en-US" sz="1800" dirty="0"/>
              <a:t> | Φ, </a:t>
            </a:r>
            <a:r>
              <a:rPr lang="en-US" sz="1800" b="1" dirty="0"/>
              <a:t>z</a:t>
            </a:r>
            <a:r>
              <a:rPr lang="en-US" sz="1800" dirty="0"/>
              <a:t>), which is cause of the fact that there are two DGM approaches: 1) DGM specifies explicitly generator PDF </a:t>
            </a:r>
            <a:r>
              <a:rPr lang="en-US" sz="1800" i="1" dirty="0"/>
              <a:t>P</a:t>
            </a:r>
            <a:r>
              <a:rPr lang="en-US" sz="1800" dirty="0"/>
              <a:t>(</a:t>
            </a:r>
            <a:r>
              <a:rPr lang="en-US" sz="1800" b="1" i="1" dirty="0"/>
              <a:t>x</a:t>
            </a:r>
            <a:r>
              <a:rPr lang="en-US" sz="1800" dirty="0"/>
              <a:t> | Φ, </a:t>
            </a:r>
            <a:r>
              <a:rPr lang="en-US" sz="1800" b="1" dirty="0"/>
              <a:t>z</a:t>
            </a:r>
            <a:r>
              <a:rPr lang="en-US" sz="1800" dirty="0"/>
              <a:t>) and 2) vice versa. In group of explicit PDF approach, there are two built-in approaches: 1) tractable density DGM specifies explicitly well-known distributions for generator likelihood and 2) approximate density DGM tries to estimate approximately generator PDF </a:t>
            </a:r>
            <a:r>
              <a:rPr lang="en-US" sz="1800" i="1" dirty="0"/>
              <a:t>P</a:t>
            </a:r>
            <a:r>
              <a:rPr lang="en-US" sz="1800" dirty="0"/>
              <a:t>(</a:t>
            </a:r>
            <a:r>
              <a:rPr lang="en-US" sz="1800" b="1" i="1" dirty="0"/>
              <a:t>x</a:t>
            </a:r>
            <a:r>
              <a:rPr lang="en-US" sz="1800" dirty="0"/>
              <a:t> | Φ, </a:t>
            </a:r>
            <a:r>
              <a:rPr lang="en-US" sz="1800" b="1" dirty="0"/>
              <a:t>z</a:t>
            </a:r>
            <a:r>
              <a:rPr lang="en-US" sz="1800" dirty="0"/>
              <a:t>) or derive other PDF that is similar to </a:t>
            </a:r>
            <a:r>
              <a:rPr lang="en-US" sz="1800" i="1" dirty="0"/>
              <a:t>P</a:t>
            </a:r>
            <a:r>
              <a:rPr lang="en-US" sz="1800" dirty="0"/>
              <a:t>(</a:t>
            </a:r>
            <a:r>
              <a:rPr lang="en-US" sz="1800" b="1" i="1" dirty="0"/>
              <a:t>x</a:t>
            </a:r>
            <a:r>
              <a:rPr lang="en-US" sz="1800" dirty="0"/>
              <a:t> | Φ, </a:t>
            </a:r>
            <a:r>
              <a:rPr lang="en-US" sz="1800" b="1" dirty="0"/>
              <a:t>z</a:t>
            </a:r>
            <a:r>
              <a:rPr lang="en-US" sz="1800" dirty="0"/>
              <a:t>). In general, there are three main approaches for constructing DGM such as tractable density DGM, approximate density DGM, and implicit density DGM which are mentioned in next sections. Following figure depicts taxonomy of DGM (</a:t>
            </a:r>
            <a:r>
              <a:rPr lang="en-US" sz="1800" dirty="0" err="1"/>
              <a:t>Oussidi</a:t>
            </a:r>
            <a:r>
              <a:rPr lang="en-US" sz="1800" dirty="0"/>
              <a:t> &amp; </a:t>
            </a:r>
            <a:r>
              <a:rPr lang="en-US" sz="1800" dirty="0" err="1"/>
              <a:t>Elhassouny</a:t>
            </a:r>
            <a:r>
              <a:rPr lang="en-US" sz="1800" dirty="0"/>
              <a:t>, 2018, p. 7) by </a:t>
            </a:r>
            <a:r>
              <a:rPr lang="en-US" sz="1800" dirty="0" err="1"/>
              <a:t>Goodfellow</a:t>
            </a:r>
            <a:r>
              <a:rPr lang="en-US" sz="1800" dirty="0"/>
              <a:t>.</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860" y="3684214"/>
            <a:ext cx="8487960" cy="2672136"/>
          </a:xfrm>
          <a:prstGeom prst="rect">
            <a:avLst/>
          </a:prstGeom>
        </p:spPr>
      </p:pic>
      <p:sp>
        <p:nvSpPr>
          <p:cNvPr id="8" name="Rectangle 7"/>
          <p:cNvSpPr/>
          <p:nvPr/>
        </p:nvSpPr>
        <p:spPr>
          <a:xfrm>
            <a:off x="132892" y="4006334"/>
            <a:ext cx="3448508" cy="400110"/>
          </a:xfrm>
          <a:prstGeom prst="rect">
            <a:avLst/>
          </a:prstGeom>
        </p:spPr>
        <p:txBody>
          <a:bodyPr wrap="none">
            <a:spAutoFit/>
          </a:bodyPr>
          <a:lstStyle/>
          <a:p>
            <a:r>
              <a:rPr lang="en-US" sz="2000" b="1" dirty="0">
                <a:latin typeface="Times New Roman" panose="02020603050405020304" pitchFamily="18" charset="0"/>
                <a:ea typeface="SimSun" panose="02010600030101010101" pitchFamily="2" charset="-122"/>
              </a:rPr>
              <a:t>Figure 1.1.</a:t>
            </a:r>
            <a:r>
              <a:rPr lang="en-US" sz="2000" dirty="0">
                <a:latin typeface="Times New Roman" panose="02020603050405020304" pitchFamily="18" charset="0"/>
                <a:ea typeface="SimSun" panose="02010600030101010101" pitchFamily="2" charset="-122"/>
              </a:rPr>
              <a:t> Taxonomy of DGM</a:t>
            </a:r>
            <a:endParaRPr lang="en-US" sz="2000" dirty="0"/>
          </a:p>
        </p:txBody>
      </p:sp>
    </p:spTree>
    <p:extLst>
      <p:ext uri="{BB962C8B-B14F-4D97-AF65-F5344CB8AC3E}">
        <p14:creationId xmlns:p14="http://schemas.microsoft.com/office/powerpoint/2010/main" val="696800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p:sp>
        <p:nvSpPr>
          <p:cNvPr id="3" name="Content Placeholder 2"/>
          <p:cNvSpPr>
            <a:spLocks noGrp="1"/>
          </p:cNvSpPr>
          <p:nvPr>
            <p:ph idx="1"/>
          </p:nvPr>
        </p:nvSpPr>
        <p:spPr/>
        <p:txBody>
          <a:bodyPr>
            <a:normAutofit/>
          </a:bodyPr>
          <a:lstStyle/>
          <a:p>
            <a:pPr marL="0" indent="0">
              <a:buNone/>
            </a:pPr>
            <a:r>
              <a:rPr lang="en-US" sz="3000" dirty="0"/>
              <a:t>Especially, if data is image, there is another categorization way that there are two main approaches: 1) pixel density approach tries to model pixel distribution and 2) block density approach tries to model entire image distribution as any data distribution. In other words, likelihood </a:t>
            </a:r>
            <a:r>
              <a:rPr lang="en-US" sz="3000" i="1" dirty="0"/>
              <a:t>P</a:t>
            </a:r>
            <a:r>
              <a:rPr lang="en-US" sz="3000" dirty="0"/>
              <a:t>(</a:t>
            </a:r>
            <a:r>
              <a:rPr lang="en-US" sz="3000" b="1" i="1" dirty="0"/>
              <a:t>x</a:t>
            </a:r>
            <a:r>
              <a:rPr lang="en-US" sz="3000" dirty="0"/>
              <a:t> | Φ, </a:t>
            </a:r>
            <a:r>
              <a:rPr lang="en-US" sz="3000" b="1" dirty="0"/>
              <a:t>z</a:t>
            </a:r>
            <a:r>
              <a:rPr lang="en-US" sz="3000" dirty="0"/>
              <a:t>) is defined based on probabilistic distribution of pixels where </a:t>
            </a:r>
            <a:r>
              <a:rPr lang="en-US" sz="3000" b="1" i="1" dirty="0"/>
              <a:t>x</a:t>
            </a:r>
            <a:r>
              <a:rPr lang="en-US" sz="3000" dirty="0"/>
              <a:t> is considered as set of pixels according to pixel density approach. On the other hand, block density approach considers likelihood </a:t>
            </a:r>
            <a:r>
              <a:rPr lang="en-US" sz="3000" i="1" dirty="0"/>
              <a:t>P</a:t>
            </a:r>
            <a:r>
              <a:rPr lang="en-US" sz="3000" dirty="0"/>
              <a:t>(</a:t>
            </a:r>
            <a:r>
              <a:rPr lang="en-US" sz="3000" b="1" i="1" dirty="0"/>
              <a:t>x</a:t>
            </a:r>
            <a:r>
              <a:rPr lang="en-US" sz="3000" dirty="0"/>
              <a:t> | Φ, </a:t>
            </a:r>
            <a:r>
              <a:rPr lang="en-US" sz="3000" b="1" dirty="0"/>
              <a:t>z</a:t>
            </a:r>
            <a:r>
              <a:rPr lang="en-US" sz="3000" dirty="0"/>
              <a:t>) is PDF of a block or entire image (unified big block) where </a:t>
            </a:r>
            <a:r>
              <a:rPr lang="en-US" sz="3000" b="1" i="1" dirty="0"/>
              <a:t>x</a:t>
            </a:r>
            <a:r>
              <a:rPr lang="en-US" sz="3000" dirty="0"/>
              <a:t> is considered as any arbitrary data. </a:t>
            </a:r>
            <a:r>
              <a:rPr lang="en-US" sz="3000" dirty="0" smtClean="0"/>
              <a:t>As </a:t>
            </a:r>
            <a:r>
              <a:rPr lang="en-US" sz="3000" dirty="0"/>
              <a:t>usual, pixel density approach belongs to tractable density approach of the first categorization.</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2580939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 y="914399"/>
                <a:ext cx="11958320" cy="5176066"/>
              </a:xfrm>
            </p:spPr>
            <p:txBody>
              <a:bodyPr>
                <a:noAutofit/>
              </a:bodyPr>
              <a:lstStyle/>
              <a:p>
                <a:pPr marL="0" indent="0">
                  <a:buNone/>
                </a:pPr>
                <a:r>
                  <a:rPr lang="en-US" sz="1900" dirty="0" smtClean="0"/>
                  <a:t>According to tractable density approach, DGMs specify explicitly generator PDF </a:t>
                </a:r>
                <a:r>
                  <a:rPr lang="en-US" sz="1900" i="1" dirty="0"/>
                  <a:t>P</a:t>
                </a:r>
                <a:r>
                  <a:rPr lang="en-US" sz="1900" dirty="0"/>
                  <a:t>(</a:t>
                </a:r>
                <a:r>
                  <a:rPr lang="en-US" sz="1900" b="1" i="1" dirty="0"/>
                  <a:t>x</a:t>
                </a:r>
                <a:r>
                  <a:rPr lang="en-US" sz="1900" dirty="0"/>
                  <a:t> | Φ, </a:t>
                </a:r>
                <a:r>
                  <a:rPr lang="en-US" sz="1900" b="1" dirty="0"/>
                  <a:t>z</a:t>
                </a:r>
                <a:r>
                  <a:rPr lang="en-US" sz="1900" dirty="0"/>
                  <a:t>) with note that PDF is abbreviation of probability density function. Recall that the two problems of constructing DGM are 1) how to train generator DNN </a:t>
                </a:r>
                <a:r>
                  <a:rPr lang="en-US" sz="1900" i="1" dirty="0"/>
                  <a:t>g</a:t>
                </a:r>
                <a:r>
                  <a:rPr lang="en-US" sz="1900" dirty="0"/>
                  <a:t>(</a:t>
                </a:r>
                <a:r>
                  <a:rPr lang="en-US" sz="1900" b="1" dirty="0"/>
                  <a:t>z</a:t>
                </a:r>
                <a:r>
                  <a:rPr lang="en-US" sz="1900" dirty="0"/>
                  <a:t> | Φ) and 2) how to qualify such training task which often relates to another optimization task or another training task. However, the two problems are merged into the first problem which is to train </a:t>
                </a:r>
                <a:r>
                  <a:rPr lang="en-US" sz="1900" i="1" dirty="0"/>
                  <a:t>g</a:t>
                </a:r>
                <a:r>
                  <a:rPr lang="en-US" sz="1900" dirty="0"/>
                  <a:t>(</a:t>
                </a:r>
                <a:r>
                  <a:rPr lang="en-US" sz="1900" b="1" dirty="0"/>
                  <a:t>z</a:t>
                </a:r>
                <a:r>
                  <a:rPr lang="en-US" sz="1900" dirty="0"/>
                  <a:t> | Φ) according to normalizing flow technique in which </a:t>
                </a:r>
                <a:r>
                  <a:rPr lang="en-US" sz="1900" i="1" dirty="0"/>
                  <a:t>g</a:t>
                </a:r>
                <a:r>
                  <a:rPr lang="en-US" sz="1900" dirty="0"/>
                  <a:t>(</a:t>
                </a:r>
                <a:r>
                  <a:rPr lang="en-US" sz="1900" b="1" dirty="0"/>
                  <a:t>z</a:t>
                </a:r>
                <a:r>
                  <a:rPr lang="en-US" sz="1900" dirty="0"/>
                  <a:t> | Φ) is invertible given tractable data </a:t>
                </a:r>
                <a:r>
                  <a:rPr lang="en-US" sz="1900" b="1" dirty="0"/>
                  <a:t>z</a:t>
                </a:r>
                <a:r>
                  <a:rPr lang="en-US" sz="1900" dirty="0"/>
                  <a:t> and intractable data </a:t>
                </a:r>
                <a:r>
                  <a:rPr lang="en-US" sz="1900" b="1" i="1" dirty="0"/>
                  <a:t>x</a:t>
                </a:r>
                <a:r>
                  <a:rPr lang="en-US" sz="1900" dirty="0"/>
                  <a:t> have the same dimension </a:t>
                </a:r>
                <a:r>
                  <a:rPr lang="en-US" sz="1900" i="1" dirty="0"/>
                  <a:t>n</a:t>
                </a:r>
                <a:r>
                  <a:rPr lang="en-US" sz="1900" dirty="0"/>
                  <a:t>. Therefore, latent space </a:t>
                </a:r>
                <a:r>
                  <a:rPr lang="en-US" sz="1900" i="1" dirty="0"/>
                  <a:t>Z</a:t>
                </a:r>
                <a:r>
                  <a:rPr lang="en-US" sz="1900" dirty="0"/>
                  <a:t> and sample space </a:t>
                </a:r>
                <a:r>
                  <a:rPr lang="en-US" sz="1900" i="1" dirty="0"/>
                  <a:t>X</a:t>
                </a:r>
                <a:r>
                  <a:rPr lang="en-US" sz="1900" dirty="0"/>
                  <a:t> are the same with dimension </a:t>
                </a:r>
                <a:r>
                  <a:rPr lang="en-US" sz="1900" i="1" dirty="0"/>
                  <a:t>n</a:t>
                </a:r>
                <a:r>
                  <a:rPr lang="en-US" sz="1900" dirty="0"/>
                  <a:t>. As a convention, </a:t>
                </a:r>
                <a:r>
                  <a:rPr lang="en-US" sz="1900" i="1" dirty="0"/>
                  <a:t>g</a:t>
                </a:r>
                <a:r>
                  <a:rPr lang="en-US" sz="1900" baseline="30000" dirty="0"/>
                  <a:t>–1</a:t>
                </a:r>
                <a:r>
                  <a:rPr lang="en-US" sz="1900" dirty="0"/>
                  <a:t>(</a:t>
                </a:r>
                <a:r>
                  <a:rPr lang="en-US" sz="1900" b="1" i="1" dirty="0"/>
                  <a:t>x</a:t>
                </a:r>
                <a:r>
                  <a:rPr lang="en-US" sz="1900" dirty="0"/>
                  <a:t> | Φ) is called inversed generator</a:t>
                </a:r>
                <a:r>
                  <a:rPr lang="en-US" sz="19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b="1" i="1">
                                <a:latin typeface="Cambria Math" panose="02040503050406030204" pitchFamily="18" charset="0"/>
                              </a:rPr>
                              <m:t>𝒙</m:t>
                            </m:r>
                            <m:r>
                              <m:rPr>
                                <m:aln/>
                              </m:rPr>
                              <a:rPr lang="en-US" sz="1900" i="1">
                                <a:latin typeface="Cambria Math" panose="02040503050406030204" pitchFamily="18" charset="0"/>
                              </a:rPr>
                              <m:t>=</m:t>
                            </m:r>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e>
                        </m:mr>
                        <m:mr>
                          <m:e>
                            <m:r>
                              <a:rPr lang="en-US" sz="1900" b="1" i="1">
                                <a:latin typeface="Cambria Math" panose="02040503050406030204" pitchFamily="18" charset="0"/>
                              </a:rPr>
                              <m:t>𝒛</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𝑔</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2.1</m:t>
                          </m:r>
                        </m:e>
                      </m:d>
                    </m:oMath>
                  </m:oMathPara>
                </a14:m>
                <a:endParaRPr lang="en-US" sz="1900" dirty="0" smtClean="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r>
                        <a:rPr lang="en-US" sz="1900" b="1" i="1">
                          <a:latin typeface="Cambria Math" panose="02040503050406030204" pitchFamily="18" charset="0"/>
                        </a:rPr>
                        <m:t>𝒛</m:t>
                      </m:r>
                      <m:r>
                        <m:rPr>
                          <m:aln/>
                        </m:rP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𝑧</m:t>
                                  </m:r>
                                </m:e>
                                <m:sub>
                                  <m:r>
                                    <a:rPr lang="en-US" sz="1900" i="1">
                                      <a:latin typeface="Cambria Math" panose="02040503050406030204" pitchFamily="18" charset="0"/>
                                    </a:rPr>
                                    <m:t>𝑛</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b="1" i="1">
                          <a:latin typeface="Cambria Math" panose="02040503050406030204" pitchFamily="18" charset="0"/>
                        </a:rPr>
                        <m:t>𝒙</m:t>
                      </m:r>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𝑛</m:t>
                                  </m:r>
                                </m:sub>
                              </m:sSub>
                            </m:e>
                          </m:d>
                        </m:e>
                        <m:sup>
                          <m:r>
                            <a:rPr lang="en-US" sz="1900" i="1">
                              <a:latin typeface="Cambria Math" panose="02040503050406030204" pitchFamily="18" charset="0"/>
                            </a:rPr>
                            <m:t>𝑇</m:t>
                          </m:r>
                        </m:sup>
                      </m:sSup>
                    </m:oMath>
                    <m:oMath xmlns:m="http://schemas.openxmlformats.org/officeDocument/2006/math">
                      <m:r>
                        <a:rPr lang="en-US" sz="1900" b="1" i="1">
                          <a:latin typeface="Cambria Math" panose="02040503050406030204" pitchFamily="18" charset="0"/>
                        </a:rPr>
                        <m:t>𝒛</m:t>
                      </m:r>
                      <m:r>
                        <m:rPr>
                          <m:aln/>
                        </m:rPr>
                        <a:rPr lang="en-US" sz="1900" i="1">
                          <a:latin typeface="Cambria Math" panose="02040503050406030204" pitchFamily="18" charset="0"/>
                        </a:rPr>
                        <m:t>∈</m:t>
                      </m:r>
                      <m:r>
                        <a:rPr lang="en-US" sz="1900" i="1">
                          <a:latin typeface="Cambria Math" panose="02040503050406030204" pitchFamily="18" charset="0"/>
                        </a:rPr>
                        <m:t>𝑍</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𝑅</m:t>
                          </m:r>
                        </m:e>
                        <m:sup>
                          <m:r>
                            <a:rPr lang="en-US" sz="1900" i="1">
                              <a:latin typeface="Cambria Math" panose="02040503050406030204" pitchFamily="18" charset="0"/>
                            </a:rPr>
                            <m:t>𝑛</m:t>
                          </m:r>
                        </m:sup>
                      </m:sSup>
                      <m:r>
                        <a:rPr lang="en-US" sz="1900" b="0" i="1" smtClean="0">
                          <a:latin typeface="Cambria Math" panose="02040503050406030204" pitchFamily="18" charset="0"/>
                        </a:rPr>
                        <m:t>,</m:t>
                      </m:r>
                      <m:r>
                        <a:rPr lang="en-US" sz="1900" b="1" i="1">
                          <a:latin typeface="Cambria Math" panose="02040503050406030204" pitchFamily="18" charset="0"/>
                        </a:rPr>
                        <m:t>𝒙</m:t>
                      </m:r>
                      <m:r>
                        <m:rPr>
                          <m:aln/>
                        </m:rPr>
                        <a:rPr lang="en-US" sz="1900" i="1">
                          <a:latin typeface="Cambria Math" panose="02040503050406030204" pitchFamily="18" charset="0"/>
                        </a:rPr>
                        <m:t>∈</m:t>
                      </m:r>
                      <m:r>
                        <a:rPr lang="en-US" sz="1900" i="1">
                          <a:latin typeface="Cambria Math" panose="02040503050406030204" pitchFamily="18" charset="0"/>
                        </a:rPr>
                        <m:t>𝑋</m:t>
                      </m:r>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𝑅</m:t>
                          </m:r>
                        </m:e>
                        <m:sup>
                          <m:r>
                            <a:rPr lang="en-US" sz="1900" i="1">
                              <a:latin typeface="Cambria Math" panose="02040503050406030204" pitchFamily="18" charset="0"/>
                            </a:rPr>
                            <m:t>𝑛</m:t>
                          </m:r>
                        </m:sup>
                      </m:sSup>
                      <m:r>
                        <a:rPr lang="en-US" sz="1900" b="0" i="1" smtClean="0">
                          <a:latin typeface="Cambria Math" panose="02040503050406030204" pitchFamily="18" charset="0"/>
                        </a:rPr>
                        <m:t>,</m:t>
                      </m:r>
                      <m:r>
                        <a:rPr lang="en-US" sz="1900" i="1">
                          <a:latin typeface="Cambria Math" panose="02040503050406030204" pitchFamily="18" charset="0"/>
                        </a:rPr>
                        <m:t>𝑋</m:t>
                      </m:r>
                      <m:r>
                        <m:rPr>
                          <m:aln/>
                        </m:rPr>
                        <a:rPr lang="en-US" sz="1900" i="1">
                          <a:latin typeface="Cambria Math" panose="02040503050406030204" pitchFamily="18" charset="0"/>
                        </a:rPr>
                        <m:t>=</m:t>
                      </m:r>
                      <m:r>
                        <a:rPr lang="en-US" sz="1900" i="1">
                          <a:latin typeface="Cambria Math" panose="02040503050406030204" pitchFamily="18" charset="0"/>
                        </a:rPr>
                        <m:t>𝑍</m:t>
                      </m:r>
                    </m:oMath>
                  </m:oMathPara>
                </a14:m>
                <a:endParaRPr lang="en-US" sz="1900" dirty="0" smtClean="0"/>
              </a:p>
              <a:p>
                <a:pPr marL="0" indent="0">
                  <a:buNone/>
                </a:pPr>
                <a:r>
                  <a:rPr lang="en-US" sz="1900" dirty="0" smtClean="0"/>
                  <a:t>which </a:t>
                </a:r>
                <a:r>
                  <a:rPr lang="en-US" sz="1900" dirty="0"/>
                  <a:t>row vector becomes column vector and vice versa. Because </a:t>
                </a:r>
                <a:r>
                  <a:rPr lang="en-US" sz="1900" i="1" dirty="0"/>
                  <a:t>g</a:t>
                </a:r>
                <a:r>
                  <a:rPr lang="en-US" sz="1900" dirty="0"/>
                  <a:t>(</a:t>
                </a:r>
                <a:r>
                  <a:rPr lang="en-US" sz="1900" b="1" dirty="0"/>
                  <a:t>z</a:t>
                </a:r>
                <a:r>
                  <a:rPr lang="en-US" sz="1900" dirty="0"/>
                  <a:t> | Φ) is essentially vector-by-vector function whose input and output are vectors, it should have denoted as </a:t>
                </a:r>
                <a:r>
                  <a:rPr lang="en-US" sz="1900" b="1" i="1" dirty="0"/>
                  <a:t>g</a:t>
                </a:r>
                <a:r>
                  <a:rPr lang="en-US" sz="1900" dirty="0"/>
                  <a:t>(</a:t>
                </a:r>
                <a:r>
                  <a:rPr lang="en-US" sz="1900" b="1" dirty="0"/>
                  <a:t>z</a:t>
                </a:r>
                <a:r>
                  <a:rPr lang="en-US" sz="1900" dirty="0"/>
                  <a:t> | Φ), especially, when </a:t>
                </a:r>
                <a:r>
                  <a:rPr lang="en-US" sz="1900" b="1" i="1" dirty="0"/>
                  <a:t>g</a:t>
                </a:r>
                <a:r>
                  <a:rPr lang="en-US" sz="1900" dirty="0"/>
                  <a:t>(</a:t>
                </a:r>
                <a:r>
                  <a:rPr lang="en-US" sz="1900" b="1" dirty="0"/>
                  <a:t>z</a:t>
                </a:r>
                <a:r>
                  <a:rPr lang="en-US" sz="1900" dirty="0"/>
                  <a:t> | Φ) here is bijection. However, it is still denoted </a:t>
                </a:r>
                <a:r>
                  <a:rPr lang="en-US" sz="1900" i="1" dirty="0"/>
                  <a:t>g</a:t>
                </a:r>
                <a:r>
                  <a:rPr lang="en-US" sz="1900" dirty="0"/>
                  <a:t>(</a:t>
                </a:r>
                <a:r>
                  <a:rPr lang="en-US" sz="1900" b="1" dirty="0"/>
                  <a:t>z</a:t>
                </a:r>
                <a:r>
                  <a:rPr lang="en-US" sz="1900" dirty="0"/>
                  <a:t> | Φ) for convenience. Therefore, the first-order derivative of vector-by-vector function </a:t>
                </a:r>
                <a:r>
                  <a:rPr lang="en-US" sz="1900" i="1" dirty="0"/>
                  <a:t>g</a:t>
                </a:r>
                <a:r>
                  <a:rPr lang="en-US" sz="1900" dirty="0"/>
                  <a:t>(</a:t>
                </a:r>
                <a:r>
                  <a:rPr lang="en-US" sz="1900" b="1" dirty="0"/>
                  <a:t>z</a:t>
                </a:r>
                <a:r>
                  <a:rPr lang="en-US" sz="1900" dirty="0"/>
                  <a:t> | Φ) here is Jacobian matrix but is stilled called gradient. Note, in mathematical, the first-order derivative of scalar-by-vector function is called gradient vector and the first-order derivative of vector-by-vector function is called Jacobian matrix.</a:t>
                </a:r>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 y="914399"/>
                <a:ext cx="11958320" cy="5176066"/>
              </a:xfrm>
              <a:blipFill>
                <a:blip r:embed="rId3"/>
                <a:stretch>
                  <a:fillRect l="-459" t="-589" r="-4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1047971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38000" cy="5176066"/>
              </a:xfrm>
            </p:spPr>
            <p:txBody>
              <a:bodyPr>
                <a:noAutofit/>
              </a:bodyPr>
              <a:lstStyle/>
              <a:p>
                <a:pPr marL="0" indent="0">
                  <a:buNone/>
                </a:pPr>
                <a:r>
                  <a:rPr lang="en-US" sz="2150" dirty="0" smtClean="0"/>
                  <a:t>As a result, </a:t>
                </a:r>
                <a:r>
                  <a:rPr lang="en-US" sz="2150" b="1" dirty="0"/>
                  <a:t>normalizing flow</a:t>
                </a:r>
                <a:r>
                  <a:rPr lang="en-US" sz="2150" dirty="0"/>
                  <a:t> (</a:t>
                </a:r>
                <a:r>
                  <a:rPr lang="en-US" sz="2150" b="1" dirty="0"/>
                  <a:t>NL</a:t>
                </a:r>
                <a:r>
                  <a:rPr lang="en-US" sz="2150" dirty="0"/>
                  <a:t>) technique focuses on maximizing intractable PDF </a:t>
                </a:r>
                <a:r>
                  <a:rPr lang="en-US" sz="2150" i="1" dirty="0"/>
                  <a:t>P</a:t>
                </a:r>
                <a:r>
                  <a:rPr lang="en-US" sz="2150" dirty="0"/>
                  <a:t>(</a:t>
                </a:r>
                <a:r>
                  <a:rPr lang="en-US" sz="2150" b="1" i="1" dirty="0"/>
                  <a:t>x</a:t>
                </a:r>
                <a:r>
                  <a:rPr lang="en-US" sz="2150" dirty="0"/>
                  <a:t>) now called sample PDF or sample likelihood rather than maximizing generator likelihood </a:t>
                </a:r>
                <a:r>
                  <a:rPr lang="en-US" sz="2150" i="1" dirty="0"/>
                  <a:t>P</a:t>
                </a:r>
                <a:r>
                  <a:rPr lang="en-US" sz="2150" dirty="0"/>
                  <a:t>(</a:t>
                </a:r>
                <a:r>
                  <a:rPr lang="en-US" sz="2150" b="1" i="1" dirty="0"/>
                  <a:t>x</a:t>
                </a:r>
                <a:r>
                  <a:rPr lang="en-US" sz="2150" dirty="0"/>
                  <a:t> | Φ, </a:t>
                </a:r>
                <a:r>
                  <a:rPr lang="en-US" sz="2150" b="1" dirty="0"/>
                  <a:t>z</a:t>
                </a:r>
                <a:r>
                  <a:rPr lang="en-US" sz="2150" dirty="0"/>
                  <a:t>) because </a:t>
                </a:r>
                <a:r>
                  <a:rPr lang="en-US" sz="2150" i="1" dirty="0"/>
                  <a:t>P</a:t>
                </a:r>
                <a:r>
                  <a:rPr lang="en-US" sz="2150" dirty="0"/>
                  <a:t>(</a:t>
                </a:r>
                <a:r>
                  <a:rPr lang="en-US" sz="2150" b="1" i="1" dirty="0"/>
                  <a:t>x</a:t>
                </a:r>
                <a:r>
                  <a:rPr lang="en-US" sz="2150" dirty="0"/>
                  <a:t>) is now proportional to tractable PDF </a:t>
                </a:r>
                <a:r>
                  <a:rPr lang="en-US" sz="2150" i="1" dirty="0"/>
                  <a:t>P</a:t>
                </a:r>
                <a:r>
                  <a:rPr lang="en-US" sz="2150" dirty="0"/>
                  <a:t>(</a:t>
                </a:r>
                <a:r>
                  <a:rPr lang="en-US" sz="2150" b="1" dirty="0"/>
                  <a:t>z</a:t>
                </a:r>
                <a:r>
                  <a:rPr lang="en-US" sz="2150" dirty="0"/>
                  <a:t>) and </a:t>
                </a:r>
                <a:r>
                  <a:rPr lang="en-US" sz="2150" i="1" dirty="0"/>
                  <a:t>P</a:t>
                </a:r>
                <a:r>
                  <a:rPr lang="en-US" sz="2150" dirty="0"/>
                  <a:t>(</a:t>
                </a:r>
                <a:r>
                  <a:rPr lang="en-US" sz="2150" b="1" i="1" dirty="0"/>
                  <a:t>x</a:t>
                </a:r>
                <a:r>
                  <a:rPr lang="en-US" sz="2150" dirty="0"/>
                  <a:t>) is stronger than </a:t>
                </a:r>
                <a:r>
                  <a:rPr lang="en-US" sz="2150" i="1" dirty="0"/>
                  <a:t>P</a:t>
                </a:r>
                <a:r>
                  <a:rPr lang="en-US" sz="2150" dirty="0"/>
                  <a:t>(</a:t>
                </a:r>
                <a:r>
                  <a:rPr lang="en-US" sz="2150" b="1" i="1" dirty="0"/>
                  <a:t>x</a:t>
                </a:r>
                <a:r>
                  <a:rPr lang="en-US" sz="2150" dirty="0"/>
                  <a:t> | Φ, </a:t>
                </a:r>
                <a:r>
                  <a:rPr lang="en-US" sz="2150" b="1" dirty="0"/>
                  <a:t>z</a:t>
                </a:r>
                <a:r>
                  <a:rPr lang="en-US" sz="2150" dirty="0"/>
                  <a:t>). When </a:t>
                </a:r>
                <a:r>
                  <a:rPr lang="en-US" sz="2150" i="1" dirty="0"/>
                  <a:t>P</a:t>
                </a:r>
                <a:r>
                  <a:rPr lang="en-US" sz="2150" dirty="0"/>
                  <a:t>(</a:t>
                </a:r>
                <a:r>
                  <a:rPr lang="en-US" sz="2150" b="1" i="1" dirty="0"/>
                  <a:t>x</a:t>
                </a:r>
                <a:r>
                  <a:rPr lang="en-US" sz="2150" dirty="0"/>
                  <a:t>) has generator parameter Φ, it is denoted as </a:t>
                </a:r>
                <a:r>
                  <a:rPr lang="en-US" sz="2150" i="1" dirty="0"/>
                  <a:t>P</a:t>
                </a:r>
                <a:r>
                  <a:rPr lang="en-US" sz="2150" dirty="0"/>
                  <a:t>(</a:t>
                </a:r>
                <a:r>
                  <a:rPr lang="en-US" sz="2150" b="1" i="1" dirty="0"/>
                  <a:t>x</a:t>
                </a:r>
                <a:r>
                  <a:rPr lang="en-US" sz="2150" dirty="0"/>
                  <a:t> |  Φ). According to applied statistics literature, sample likelihood </a:t>
                </a:r>
                <a:r>
                  <a:rPr lang="en-US" sz="2150" i="1" dirty="0"/>
                  <a:t>P</a:t>
                </a:r>
                <a:r>
                  <a:rPr lang="en-US" sz="2150" dirty="0"/>
                  <a:t>(</a:t>
                </a:r>
                <a:r>
                  <a:rPr lang="en-US" sz="2150" b="1" i="1" dirty="0"/>
                  <a:t>x</a:t>
                </a:r>
                <a:r>
                  <a:rPr lang="en-US" sz="2150" dirty="0"/>
                  <a:t> |  Φ) is determined based on tractable PDF </a:t>
                </a:r>
                <a:r>
                  <a:rPr lang="en-US" sz="2150" i="1" dirty="0"/>
                  <a:t>P</a:t>
                </a:r>
                <a:r>
                  <a:rPr lang="en-US" sz="2150" dirty="0"/>
                  <a:t>(</a:t>
                </a:r>
                <a:r>
                  <a:rPr lang="en-US" sz="2150" b="1" dirty="0"/>
                  <a:t>z</a:t>
                </a:r>
                <a:r>
                  <a:rPr lang="en-US" sz="2150" dirty="0"/>
                  <a:t>) and generator </a:t>
                </a:r>
                <a:r>
                  <a:rPr lang="en-US" sz="2150" i="1" dirty="0"/>
                  <a:t>g</a:t>
                </a:r>
                <a:r>
                  <a:rPr lang="en-US" sz="2150" dirty="0"/>
                  <a:t>(</a:t>
                </a:r>
                <a:r>
                  <a:rPr lang="en-US" sz="2150" b="1" dirty="0"/>
                  <a:t>z</a:t>
                </a:r>
                <a:r>
                  <a:rPr lang="en-US" sz="2150" dirty="0"/>
                  <a:t> | Φ) as follows (</a:t>
                </a:r>
                <a:r>
                  <a:rPr lang="en-US" sz="2150" dirty="0" err="1"/>
                  <a:t>Ruthotto</a:t>
                </a:r>
                <a:r>
                  <a:rPr lang="en-US" sz="2150" dirty="0"/>
                  <a:t> &amp; Haber, 2021, p. 7</a:t>
                </a:r>
                <a:r>
                  <a:rPr lang="en-US" sz="2150" dirty="0" smtClean="0"/>
                  <a:t>):</a:t>
                </a:r>
              </a:p>
              <a:p>
                <a:pPr marL="0" indent="0">
                  <a:buNone/>
                </a:pPr>
                <a14:m>
                  <m:oMathPara xmlns:m="http://schemas.openxmlformats.org/officeDocument/2006/math">
                    <m:oMathParaPr>
                      <m:jc m:val="right"/>
                    </m:oMathParaPr>
                    <m:oMath xmlns:m="http://schemas.openxmlformats.org/officeDocument/2006/math">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e>
                      </m:d>
                      <m:r>
                        <a:rPr lang="en-US" sz="2150" i="1">
                          <a:latin typeface="Cambria Math" panose="02040503050406030204" pitchFamily="18" charset="0"/>
                        </a:rPr>
                        <m:t>=</m:t>
                      </m:r>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b="1" i="1">
                              <a:latin typeface="Cambria Math" panose="02040503050406030204" pitchFamily="18" charset="0"/>
                            </a:rPr>
                            <m:t>𝒛</m:t>
                          </m:r>
                        </m:e>
                      </m:d>
                      <m:d>
                        <m:dPr>
                          <m:begChr m:val="|"/>
                          <m:endChr m:val="|"/>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a:latin typeface="Cambria Math" panose="02040503050406030204" pitchFamily="18" charset="0"/>
                                </a:rPr>
                                <m:t>𝛻</m:t>
                              </m:r>
                            </m:e>
                            <m:sub>
                              <m:r>
                                <a:rPr lang="en-US" sz="2150" b="1" i="1">
                                  <a:latin typeface="Cambria Math" panose="02040503050406030204" pitchFamily="18" charset="0"/>
                                </a:rPr>
                                <m:t>𝒙</m:t>
                              </m:r>
                            </m:sub>
                          </m:sSub>
                          <m:sSup>
                            <m:sSupPr>
                              <m:ctrlPr>
                                <a:rPr lang="en-US" sz="2150" i="1">
                                  <a:latin typeface="Cambria Math" panose="02040503050406030204" pitchFamily="18" charset="0"/>
                                </a:rPr>
                              </m:ctrlPr>
                            </m:sSupPr>
                            <m:e>
                              <m:r>
                                <a:rPr lang="en-US" sz="2150" i="1">
                                  <a:latin typeface="Cambria Math" panose="02040503050406030204" pitchFamily="18" charset="0"/>
                                </a:rPr>
                                <m:t>𝑔</m:t>
                              </m:r>
                            </m:e>
                            <m:sup>
                              <m:r>
                                <a:rPr lang="en-US" sz="2150" i="1">
                                  <a:latin typeface="Cambria Math" panose="02040503050406030204" pitchFamily="18" charset="0"/>
                                </a:rPr>
                                <m:t>−1</m:t>
                              </m:r>
                            </m:sup>
                          </m:sSup>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e>
                          </m:d>
                        </m:e>
                      </m:d>
                      <m:r>
                        <a:rPr lang="en-US" sz="2150" i="1">
                          <a:latin typeface="Cambria Math" panose="02040503050406030204" pitchFamily="18" charset="0"/>
                        </a:rPr>
                        <m:t>=</m:t>
                      </m:r>
                      <m:r>
                        <a:rPr lang="en-US" sz="2150" i="1">
                          <a:latin typeface="Cambria Math" panose="02040503050406030204" pitchFamily="18" charset="0"/>
                        </a:rPr>
                        <m:t>𝑃</m:t>
                      </m:r>
                      <m:d>
                        <m:dPr>
                          <m:ctrlPr>
                            <a:rPr lang="en-US" sz="2150" i="1">
                              <a:latin typeface="Cambria Math" panose="02040503050406030204" pitchFamily="18" charset="0"/>
                            </a:rPr>
                          </m:ctrlPr>
                        </m:dPr>
                        <m:e>
                          <m:sSup>
                            <m:sSupPr>
                              <m:ctrlPr>
                                <a:rPr lang="en-US" sz="2150" i="1">
                                  <a:latin typeface="Cambria Math" panose="02040503050406030204" pitchFamily="18" charset="0"/>
                                </a:rPr>
                              </m:ctrlPr>
                            </m:sSupPr>
                            <m:e>
                              <m:r>
                                <a:rPr lang="en-US" sz="2150" i="1">
                                  <a:latin typeface="Cambria Math" panose="02040503050406030204" pitchFamily="18" charset="0"/>
                                </a:rPr>
                                <m:t>𝑔</m:t>
                              </m:r>
                            </m:e>
                            <m:sup>
                              <m:r>
                                <a:rPr lang="en-US" sz="2150" i="1">
                                  <a:latin typeface="Cambria Math" panose="02040503050406030204" pitchFamily="18" charset="0"/>
                                </a:rPr>
                                <m:t>−1</m:t>
                              </m:r>
                            </m:sup>
                          </m:sSup>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e>
                          </m:d>
                        </m:e>
                      </m:d>
                      <m:d>
                        <m:dPr>
                          <m:begChr m:val="|"/>
                          <m:endChr m:val="|"/>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a:latin typeface="Cambria Math" panose="02040503050406030204" pitchFamily="18" charset="0"/>
                                </a:rPr>
                                <m:t>𝛻</m:t>
                              </m:r>
                            </m:e>
                            <m:sub>
                              <m:r>
                                <a:rPr lang="en-US" sz="2150" b="1" i="1">
                                  <a:latin typeface="Cambria Math" panose="02040503050406030204" pitchFamily="18" charset="0"/>
                                </a:rPr>
                                <m:t>𝒙</m:t>
                              </m:r>
                            </m:sub>
                          </m:sSub>
                          <m:sSup>
                            <m:sSupPr>
                              <m:ctrlPr>
                                <a:rPr lang="en-US" sz="2150" i="1">
                                  <a:latin typeface="Cambria Math" panose="02040503050406030204" pitchFamily="18" charset="0"/>
                                </a:rPr>
                              </m:ctrlPr>
                            </m:sSupPr>
                            <m:e>
                              <m:r>
                                <a:rPr lang="en-US" sz="2150" i="1">
                                  <a:latin typeface="Cambria Math" panose="02040503050406030204" pitchFamily="18" charset="0"/>
                                </a:rPr>
                                <m:t>𝑔</m:t>
                              </m:r>
                            </m:e>
                            <m:sup>
                              <m:r>
                                <a:rPr lang="en-US" sz="2150" i="1">
                                  <a:latin typeface="Cambria Math" panose="02040503050406030204" pitchFamily="18" charset="0"/>
                                </a:rPr>
                                <m:t>−1</m:t>
                              </m:r>
                            </m:sup>
                          </m:sSup>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e>
                          </m:d>
                        </m:e>
                      </m:d>
                      <m:r>
                        <a:rPr lang="en-US" sz="2150" b="0" i="1" smtClean="0">
                          <a:latin typeface="Cambria Math" panose="02040503050406030204" pitchFamily="18" charset="0"/>
                        </a:rPr>
                        <m:t>    </m:t>
                      </m:r>
                      <m:d>
                        <m:dPr>
                          <m:ctrlPr>
                            <a:rPr lang="en-US" sz="2150" b="0" i="1" smtClean="0">
                              <a:latin typeface="Cambria Math" panose="02040503050406030204" pitchFamily="18" charset="0"/>
                            </a:rPr>
                          </m:ctrlPr>
                        </m:dPr>
                        <m:e>
                          <m:r>
                            <a:rPr lang="en-US" sz="2150" b="0" i="1" smtClean="0">
                              <a:latin typeface="Cambria Math" panose="02040503050406030204" pitchFamily="18" charset="0"/>
                            </a:rPr>
                            <m:t>2.2</m:t>
                          </m:r>
                        </m:e>
                      </m:d>
                    </m:oMath>
                  </m:oMathPara>
                </a14:m>
                <a:endParaRPr lang="en-US" sz="2150" dirty="0" smtClean="0"/>
              </a:p>
              <a:p>
                <a:pPr marL="0" indent="0">
                  <a:buNone/>
                </a:pPr>
                <a:r>
                  <a:rPr lang="en-US" sz="2150" dirty="0"/>
                  <a:t>Where |.| or </a:t>
                </a:r>
                <a:r>
                  <a:rPr lang="en-US" sz="2150" dirty="0" err="1"/>
                  <a:t>det</a:t>
                </a:r>
                <a:r>
                  <a:rPr lang="en-US" sz="2150" dirty="0"/>
                  <a:t>(.) denotes determinant of square matrix with note that the gradient ∇</a:t>
                </a:r>
                <a:r>
                  <a:rPr lang="en-US" sz="2150" b="1" i="1" baseline="-25000" dirty="0" err="1"/>
                  <a:t>x</a:t>
                </a:r>
                <a:r>
                  <a:rPr lang="en-US" sz="2150" i="1" dirty="0" err="1"/>
                  <a:t>g</a:t>
                </a:r>
                <a:r>
                  <a:rPr lang="en-US" sz="2150" baseline="30000" dirty="0"/>
                  <a:t>–1</a:t>
                </a:r>
                <a:r>
                  <a:rPr lang="en-US" sz="2150" dirty="0"/>
                  <a:t>(</a:t>
                </a:r>
                <a:r>
                  <a:rPr lang="en-US" sz="2150" b="1" i="1" dirty="0"/>
                  <a:t>x</a:t>
                </a:r>
                <a:r>
                  <a:rPr lang="en-US" sz="2150" dirty="0"/>
                  <a:t> | Φ) of the inverse </a:t>
                </a:r>
                <a:r>
                  <a:rPr lang="en-US" sz="2150" i="1" dirty="0"/>
                  <a:t>g</a:t>
                </a:r>
                <a:r>
                  <a:rPr lang="en-US" sz="2150" baseline="30000" dirty="0"/>
                  <a:t>–1</a:t>
                </a:r>
                <a:r>
                  <a:rPr lang="en-US" sz="2150" dirty="0"/>
                  <a:t>(</a:t>
                </a:r>
                <a:r>
                  <a:rPr lang="en-US" sz="2150" b="1" i="1" dirty="0"/>
                  <a:t>x</a:t>
                </a:r>
                <a:r>
                  <a:rPr lang="en-US" sz="2150" dirty="0"/>
                  <a:t> | Φ) is Jacobian matrix which is the first-order derivative of </a:t>
                </a:r>
                <a:r>
                  <a:rPr lang="en-US" sz="2150" i="1" dirty="0"/>
                  <a:t>g</a:t>
                </a:r>
                <a:r>
                  <a:rPr lang="en-US" sz="2150" baseline="30000" dirty="0"/>
                  <a:t>–1</a:t>
                </a:r>
                <a:r>
                  <a:rPr lang="en-US" sz="2150" dirty="0"/>
                  <a:t>(</a:t>
                </a:r>
                <a:r>
                  <a:rPr lang="en-US" sz="2150" b="1" i="1" dirty="0"/>
                  <a:t>x</a:t>
                </a:r>
                <a:r>
                  <a:rPr lang="en-US" sz="2150" dirty="0"/>
                  <a:t> | Φ) with regard to </a:t>
                </a:r>
                <a:r>
                  <a:rPr lang="en-US" sz="2150" b="1" i="1" dirty="0"/>
                  <a:t>x</a:t>
                </a:r>
                <a:r>
                  <a:rPr lang="en-US" sz="2150" dirty="0"/>
                  <a:t>. As a convention, ∇</a:t>
                </a:r>
                <a:r>
                  <a:rPr lang="en-US" sz="2150" b="1" i="1" baseline="-25000" dirty="0" err="1"/>
                  <a:t>x</a:t>
                </a:r>
                <a:r>
                  <a:rPr lang="en-US" sz="2150" i="1" dirty="0" err="1"/>
                  <a:t>g</a:t>
                </a:r>
                <a:r>
                  <a:rPr lang="en-US" sz="2150" baseline="30000" dirty="0"/>
                  <a:t>–1</a:t>
                </a:r>
                <a:r>
                  <a:rPr lang="en-US" sz="2150" dirty="0"/>
                  <a:t>(</a:t>
                </a:r>
                <a:r>
                  <a:rPr lang="en-US" sz="2150" b="1" i="1" dirty="0"/>
                  <a:t>x</a:t>
                </a:r>
                <a:r>
                  <a:rPr lang="en-US" sz="2150" dirty="0"/>
                  <a:t> | Φ) is called inversed gradient because ∇</a:t>
                </a:r>
                <a:r>
                  <a:rPr lang="en-US" sz="2150" b="1" i="1" baseline="-25000" dirty="0" err="1"/>
                  <a:t>x</a:t>
                </a:r>
                <a:r>
                  <a:rPr lang="en-US" sz="2150" i="1" dirty="0" err="1"/>
                  <a:t>g</a:t>
                </a:r>
                <a:r>
                  <a:rPr lang="en-US" sz="2150" baseline="30000" dirty="0"/>
                  <a:t>–1</a:t>
                </a:r>
                <a:r>
                  <a:rPr lang="en-US" sz="2150" dirty="0"/>
                  <a:t>(</a:t>
                </a:r>
                <a:r>
                  <a:rPr lang="en-US" sz="2150" b="1" i="1" dirty="0"/>
                  <a:t>x</a:t>
                </a:r>
                <a:r>
                  <a:rPr lang="en-US" sz="2150" dirty="0"/>
                  <a:t> | Φ) is the first-order derivative of inversed generator </a:t>
                </a:r>
                <a:r>
                  <a:rPr lang="en-US" sz="2150" i="1" dirty="0"/>
                  <a:t>g</a:t>
                </a:r>
                <a:r>
                  <a:rPr lang="en-US" sz="2150" baseline="30000" dirty="0"/>
                  <a:t>–1</a:t>
                </a:r>
                <a:r>
                  <a:rPr lang="en-US" sz="2150" dirty="0"/>
                  <a:t>(</a:t>
                </a:r>
                <a:r>
                  <a:rPr lang="en-US" sz="2150" b="1" i="1" dirty="0"/>
                  <a:t>x</a:t>
                </a:r>
                <a:r>
                  <a:rPr lang="en-US" sz="2150" dirty="0"/>
                  <a:t> | Φ) with regard to </a:t>
                </a:r>
                <a:r>
                  <a:rPr lang="en-US" sz="2150" b="1" i="1" dirty="0"/>
                  <a:t>x</a:t>
                </a:r>
                <a:r>
                  <a:rPr lang="en-US" sz="2150" dirty="0"/>
                  <a:t>.</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a:latin typeface="Cambria Math" panose="02040503050406030204" pitchFamily="18" charset="0"/>
                            </a:rPr>
                            <m:t>𝛻</m:t>
                          </m:r>
                        </m:e>
                        <m:sub>
                          <m:r>
                            <a:rPr lang="en-US" sz="2150" b="1" i="1">
                              <a:latin typeface="Cambria Math" panose="02040503050406030204" pitchFamily="18" charset="0"/>
                            </a:rPr>
                            <m:t>𝒙</m:t>
                          </m:r>
                        </m:sub>
                      </m:sSub>
                      <m:sSup>
                        <m:sSupPr>
                          <m:ctrlPr>
                            <a:rPr lang="en-US" sz="2150" i="1">
                              <a:latin typeface="Cambria Math" panose="02040503050406030204" pitchFamily="18" charset="0"/>
                            </a:rPr>
                          </m:ctrlPr>
                        </m:sSupPr>
                        <m:e>
                          <m:r>
                            <a:rPr lang="en-US" sz="2150" i="1">
                              <a:latin typeface="Cambria Math" panose="02040503050406030204" pitchFamily="18" charset="0"/>
                            </a:rPr>
                            <m:t>𝑔</m:t>
                          </m:r>
                        </m:e>
                        <m:sup>
                          <m:r>
                            <a:rPr lang="en-US" sz="2150" i="1">
                              <a:latin typeface="Cambria Math" panose="02040503050406030204" pitchFamily="18" charset="0"/>
                            </a:rPr>
                            <m:t>−1</m:t>
                          </m:r>
                        </m:sup>
                      </m:sSup>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e>
                      </m:d>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𝑑</m:t>
                          </m:r>
                          <m:sSup>
                            <m:sSupPr>
                              <m:ctrlPr>
                                <a:rPr lang="en-US" sz="2150" i="1">
                                  <a:latin typeface="Cambria Math" panose="02040503050406030204" pitchFamily="18" charset="0"/>
                                </a:rPr>
                              </m:ctrlPr>
                            </m:sSupPr>
                            <m:e>
                              <m:r>
                                <a:rPr lang="en-US" sz="2150" i="1">
                                  <a:latin typeface="Cambria Math" panose="02040503050406030204" pitchFamily="18" charset="0"/>
                                </a:rPr>
                                <m:t>𝑔</m:t>
                              </m:r>
                            </m:e>
                            <m:sup>
                              <m:r>
                                <a:rPr lang="en-US" sz="2150" i="1">
                                  <a:latin typeface="Cambria Math" panose="02040503050406030204" pitchFamily="18" charset="0"/>
                                </a:rPr>
                                <m:t>−1</m:t>
                              </m:r>
                            </m:sup>
                          </m:sSup>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e>
                          </m:d>
                        </m:num>
                        <m:den>
                          <m:r>
                            <a:rPr lang="en-US" sz="2150" i="1">
                              <a:latin typeface="Cambria Math" panose="02040503050406030204" pitchFamily="18" charset="0"/>
                            </a:rPr>
                            <m:t>𝑑</m:t>
                          </m:r>
                          <m:r>
                            <a:rPr lang="en-US" sz="2150" b="1" i="1">
                              <a:latin typeface="Cambria Math" panose="02040503050406030204" pitchFamily="18" charset="0"/>
                            </a:rPr>
                            <m:t>𝒙</m:t>
                          </m:r>
                        </m:den>
                      </m:f>
                    </m:oMath>
                  </m:oMathPara>
                </a14:m>
                <a:endParaRPr lang="en-US" sz="2150" dirty="0" smtClean="0"/>
              </a:p>
              <a:p>
                <a:pPr marL="0" indent="0">
                  <a:buNone/>
                </a:pPr>
                <a:r>
                  <a:rPr lang="en-US" sz="2150" dirty="0"/>
                  <a:t>The equation of sample likelihood</a:t>
                </a:r>
                <a:r>
                  <a:rPr lang="en-US" sz="2150" i="1" dirty="0"/>
                  <a:t> P</a:t>
                </a:r>
                <a:r>
                  <a:rPr lang="en-US" sz="2150" dirty="0"/>
                  <a:t>(</a:t>
                </a:r>
                <a:r>
                  <a:rPr lang="en-US" sz="2150" b="1" i="1" dirty="0"/>
                  <a:t>x</a:t>
                </a:r>
                <a:r>
                  <a:rPr lang="en-US" sz="2150" dirty="0"/>
                  <a:t> |  Φ) is much more definite than the integral formulation of </a:t>
                </a:r>
                <a:r>
                  <a:rPr lang="en-US" sz="2150" i="1" dirty="0"/>
                  <a:t>P</a:t>
                </a:r>
                <a:r>
                  <a:rPr lang="en-US" sz="2150" dirty="0"/>
                  <a:t>(</a:t>
                </a:r>
                <a:r>
                  <a:rPr lang="en-US" sz="2150" b="1" i="1" dirty="0"/>
                  <a:t>x</a:t>
                </a:r>
                <a:r>
                  <a:rPr lang="en-US" sz="2150" dirty="0"/>
                  <a:t>) as aforementioned</a:t>
                </a:r>
                <a:r>
                  <a:rPr lang="en-US" sz="2150" dirty="0" smtClean="0"/>
                  <a:t> </a:t>
                </a:r>
                <a14:m>
                  <m:oMath xmlns:m="http://schemas.openxmlformats.org/officeDocument/2006/math">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b="1" i="1">
                            <a:latin typeface="Cambria Math" panose="02040503050406030204" pitchFamily="18" charset="0"/>
                          </a:rPr>
                          <m:t>𝒙</m:t>
                        </m:r>
                      </m:e>
                    </m:d>
                    <m:r>
                      <a:rPr lang="en-US" sz="2150" i="1">
                        <a:latin typeface="Cambria Math" panose="02040503050406030204" pitchFamily="18" charset="0"/>
                      </a:rPr>
                      <m:t>=</m:t>
                    </m:r>
                    <m:nary>
                      <m:naryPr>
                        <m:limLoc m:val="undOvr"/>
                        <m:supHide m:val="on"/>
                        <m:ctrlPr>
                          <a:rPr lang="en-US" sz="2150" i="1">
                            <a:latin typeface="Cambria Math" panose="02040503050406030204" pitchFamily="18" charset="0"/>
                          </a:rPr>
                        </m:ctrlPr>
                      </m:naryPr>
                      <m:sub>
                        <m:r>
                          <a:rPr lang="en-US" sz="2150" b="1" i="1">
                            <a:latin typeface="Cambria Math" panose="02040503050406030204" pitchFamily="18" charset="0"/>
                          </a:rPr>
                          <m:t>𝒛</m:t>
                        </m:r>
                      </m:sub>
                      <m:sup/>
                      <m:e>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b="1" i="1">
                                <a:latin typeface="Cambria Math" panose="02040503050406030204" pitchFamily="18" charset="0"/>
                              </a:rPr>
                              <m:t>𝒙</m:t>
                            </m:r>
                          </m:e>
                          <m:e>
                            <m:r>
                              <m:rPr>
                                <m:sty m:val="p"/>
                              </m:rPr>
                              <a:rPr lang="en-US" sz="2150">
                                <a:latin typeface="Cambria Math" panose="02040503050406030204" pitchFamily="18" charset="0"/>
                              </a:rPr>
                              <m:t>Φ</m:t>
                            </m:r>
                            <m:r>
                              <a:rPr lang="en-US" sz="2150" i="1">
                                <a:latin typeface="Cambria Math" panose="02040503050406030204" pitchFamily="18" charset="0"/>
                              </a:rPr>
                              <m:t>,</m:t>
                            </m:r>
                            <m:r>
                              <a:rPr lang="en-US" sz="2150" b="1" i="1">
                                <a:latin typeface="Cambria Math" panose="02040503050406030204" pitchFamily="18" charset="0"/>
                              </a:rPr>
                              <m:t>𝒛</m:t>
                            </m:r>
                          </m:e>
                        </m:d>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b="1" i="1">
                                <a:latin typeface="Cambria Math" panose="02040503050406030204" pitchFamily="18" charset="0"/>
                              </a:rPr>
                              <m:t>𝒛</m:t>
                            </m:r>
                          </m:e>
                        </m:d>
                      </m:e>
                    </m:nary>
                    <m:r>
                      <a:rPr lang="en-US" sz="2150" i="1">
                        <a:latin typeface="Cambria Math" panose="02040503050406030204" pitchFamily="18" charset="0"/>
                      </a:rPr>
                      <m:t>𝑑</m:t>
                    </m:r>
                    <m:r>
                      <a:rPr lang="en-US" sz="2150" b="1" i="1">
                        <a:latin typeface="Cambria Math" panose="02040503050406030204" pitchFamily="18" charset="0"/>
                      </a:rPr>
                      <m:t>𝒛</m:t>
                    </m:r>
                  </m:oMath>
                </a14:m>
                <a:r>
                  <a:rPr lang="en-US" sz="2150" dirty="0" smtClean="0"/>
                  <a:t>.</a:t>
                </a:r>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38000" cy="5176066"/>
              </a:xfrm>
              <a:blipFill>
                <a:blip r:embed="rId2"/>
                <a:stretch>
                  <a:fillRect l="-664" t="-707" r="-613" b="-1919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3022160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lnSpc>
                    <a:spcPct val="120000"/>
                  </a:lnSpc>
                  <a:buNone/>
                </a:pPr>
                <a:r>
                  <a:rPr lang="en-US" sz="1950" dirty="0"/>
                  <a:t>It is explained from the equation of sample likelihood</a:t>
                </a:r>
                <a:r>
                  <a:rPr lang="en-US" sz="1950" i="1" dirty="0"/>
                  <a:t> P</a:t>
                </a:r>
                <a:r>
                  <a:rPr lang="en-US" sz="1950" dirty="0"/>
                  <a:t>(</a:t>
                </a:r>
                <a:r>
                  <a:rPr lang="en-US" sz="1950" b="1" i="1" dirty="0"/>
                  <a:t>x</a:t>
                </a:r>
                <a:r>
                  <a:rPr lang="en-US" sz="1950" dirty="0"/>
                  <a:t> |  Φ) that given source and target with a function from source to target, target distribution is calculated by multiplying source distribution with determinant of gradient of inversed function</a:t>
                </a:r>
                <a:r>
                  <a:rPr lang="en-US" sz="195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r>
                        <a:rPr lang="en-US" sz="1950" i="1">
                          <a:latin typeface="Cambria Math" panose="02040503050406030204" pitchFamily="18" charset="0"/>
                        </a:rPr>
                        <m:t>=</m:t>
                      </m:r>
                      <m:r>
                        <a:rPr lang="en-US" sz="1950" i="1">
                          <a:latin typeface="Cambria Math" panose="02040503050406030204" pitchFamily="18" charset="0"/>
                        </a:rPr>
                        <m:t>𝑃</m:t>
                      </m:r>
                      <m:d>
                        <m:dPr>
                          <m:ctrlPr>
                            <a:rPr lang="en-US" sz="1950" i="1">
                              <a:latin typeface="Cambria Math" panose="02040503050406030204" pitchFamily="18" charset="0"/>
                            </a:rPr>
                          </m:ctrlPr>
                        </m:dPr>
                        <m:e>
                          <m:sSup>
                            <m:sSupPr>
                              <m:ctrlPr>
                                <a:rPr lang="en-US" sz="1950" i="1">
                                  <a:latin typeface="Cambria Math" panose="02040503050406030204" pitchFamily="18" charset="0"/>
                                </a:rPr>
                              </m:ctrlPr>
                            </m:sSupPr>
                            <m:e>
                              <m:r>
                                <a:rPr lang="en-US" sz="1950" i="1">
                                  <a:latin typeface="Cambria Math" panose="02040503050406030204" pitchFamily="18" charset="0"/>
                                </a:rPr>
                                <m:t>𝑔</m:t>
                              </m:r>
                            </m:e>
                            <m:sup>
                              <m:r>
                                <a:rPr lang="en-US" sz="1950" i="1">
                                  <a:latin typeface="Cambria Math" panose="02040503050406030204" pitchFamily="18" charset="0"/>
                                </a:rPr>
                                <m:t>−1</m:t>
                              </m:r>
                            </m:sup>
                          </m:sSup>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d>
                      <m:d>
                        <m:dPr>
                          <m:begChr m:val="|"/>
                          <m:endChr m:val="|"/>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a:latin typeface="Cambria Math" panose="02040503050406030204" pitchFamily="18" charset="0"/>
                                </a:rPr>
                                <m:t>𝛻</m:t>
                              </m:r>
                            </m:e>
                            <m:sub>
                              <m:r>
                                <a:rPr lang="en-US" sz="1950" b="1" i="1">
                                  <a:latin typeface="Cambria Math" panose="02040503050406030204" pitchFamily="18" charset="0"/>
                                </a:rPr>
                                <m:t>𝒙</m:t>
                              </m:r>
                            </m:sub>
                          </m:sSub>
                          <m:sSup>
                            <m:sSupPr>
                              <m:ctrlPr>
                                <a:rPr lang="en-US" sz="1950" i="1">
                                  <a:latin typeface="Cambria Math" panose="02040503050406030204" pitchFamily="18" charset="0"/>
                                </a:rPr>
                              </m:ctrlPr>
                            </m:sSupPr>
                            <m:e>
                              <m:r>
                                <a:rPr lang="en-US" sz="1950" i="1">
                                  <a:latin typeface="Cambria Math" panose="02040503050406030204" pitchFamily="18" charset="0"/>
                                </a:rPr>
                                <m:t>𝑔</m:t>
                              </m:r>
                            </m:e>
                            <m:sup>
                              <m:r>
                                <a:rPr lang="en-US" sz="1950" i="1">
                                  <a:latin typeface="Cambria Math" panose="02040503050406030204" pitchFamily="18" charset="0"/>
                                </a:rPr>
                                <m:t>−1</m:t>
                              </m:r>
                            </m:sup>
                          </m:sSup>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d>
                    </m:oMath>
                  </m:oMathPara>
                </a14:m>
                <a:endParaRPr lang="en-US" sz="1950" dirty="0"/>
              </a:p>
              <a:p>
                <a:pPr marL="0" indent="0">
                  <a:lnSpc>
                    <a:spcPct val="120000"/>
                  </a:lnSpc>
                  <a:buNone/>
                </a:pPr>
                <a:r>
                  <a:rPr lang="en-US" sz="1950" dirty="0"/>
                  <a:t>For optimization, </a:t>
                </a:r>
                <a:r>
                  <a:rPr lang="en-US" sz="1950" i="1" dirty="0"/>
                  <a:t>P</a:t>
                </a:r>
                <a:r>
                  <a:rPr lang="en-US" sz="1950" dirty="0"/>
                  <a:t>(</a:t>
                </a:r>
                <a:r>
                  <a:rPr lang="en-US" sz="1950" b="1" dirty="0"/>
                  <a:t>z</a:t>
                </a:r>
                <a:r>
                  <a:rPr lang="en-US" sz="1950" dirty="0"/>
                  <a:t>) is assumed to follow standard normal distribution with mean 0 and variance 1:</a:t>
                </a:r>
              </a:p>
              <a:p>
                <a:pPr marL="0" indent="0">
                  <a:lnSpc>
                    <a:spcPct val="120000"/>
                  </a:lnSpc>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r>
                        <a:rPr lang="en-US" sz="1950" i="1">
                          <a:latin typeface="Cambria Math" panose="02040503050406030204" pitchFamily="18" charset="0"/>
                        </a:rPr>
                        <m:t>=</m:t>
                      </m:r>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a:rPr lang="en-US" sz="1950" i="1">
                                  <a:latin typeface="Cambria Math" panose="02040503050406030204" pitchFamily="18" charset="0"/>
                                </a:rPr>
                                <m:t>2</m:t>
                              </m:r>
                              <m:r>
                                <a:rPr lang="en-US" sz="1950" i="1">
                                  <a:latin typeface="Cambria Math" panose="02040503050406030204" pitchFamily="18" charset="0"/>
                                </a:rPr>
                                <m:t>𝜋</m:t>
                              </m:r>
                            </m:e>
                          </m:d>
                        </m:e>
                        <m:sup>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𝑛</m:t>
                              </m:r>
                            </m:num>
                            <m:den>
                              <m:r>
                                <a:rPr lang="en-US" sz="1950" i="1">
                                  <a:latin typeface="Cambria Math" panose="02040503050406030204" pitchFamily="18" charset="0"/>
                                </a:rPr>
                                <m:t>2</m:t>
                              </m:r>
                            </m:den>
                          </m:f>
                        </m:sup>
                      </m:sSup>
                      <m:r>
                        <m:rPr>
                          <m:sty m:val="p"/>
                        </m:rPr>
                        <a:rPr lang="en-US" sz="1950">
                          <a:latin typeface="Cambria Math" panose="02040503050406030204" pitchFamily="18" charset="0"/>
                        </a:rPr>
                        <m:t>exp</m:t>
                      </m:r>
                      <m:d>
                        <m:dPr>
                          <m:ctrlPr>
                            <a:rPr lang="en-US" sz="1950" i="1">
                              <a:latin typeface="Cambria Math" panose="02040503050406030204" pitchFamily="18" charset="0"/>
                            </a:rPr>
                          </m:ctrlPr>
                        </m:dPr>
                        <m:e>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1</m:t>
                              </m:r>
                            </m:num>
                            <m:den>
                              <m:r>
                                <a:rPr lang="en-US" sz="1950" i="1">
                                  <a:latin typeface="Cambria Math" panose="02040503050406030204" pitchFamily="18" charset="0"/>
                                </a:rPr>
                                <m:t>2</m:t>
                              </m:r>
                            </m:den>
                          </m:f>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r>
                                    <a:rPr lang="en-US" sz="1950" b="1" i="1">
                                      <a:latin typeface="Cambria Math" panose="02040503050406030204" pitchFamily="18" charset="0"/>
                                    </a:rPr>
                                    <m:t>𝒛</m:t>
                                  </m:r>
                                </m:e>
                              </m:d>
                            </m:e>
                            <m:sup>
                              <m:r>
                                <a:rPr lang="en-US" sz="1950" i="1">
                                  <a:latin typeface="Cambria Math" panose="02040503050406030204" pitchFamily="18" charset="0"/>
                                </a:rPr>
                                <m:t>2</m:t>
                              </m:r>
                            </m:sup>
                          </m:sSup>
                        </m:e>
                      </m:d>
                    </m:oMath>
                  </m:oMathPara>
                </a14:m>
                <a:endParaRPr lang="en-US" sz="1950" dirty="0"/>
              </a:p>
              <a:p>
                <a:pPr marL="0" indent="0">
                  <a:lnSpc>
                    <a:spcPct val="120000"/>
                  </a:lnSpc>
                  <a:buNone/>
                </a:pPr>
                <a:r>
                  <a:rPr lang="en-US" sz="1950" dirty="0"/>
                  <a:t>Such that: </a:t>
                </a:r>
              </a:p>
              <a:p>
                <a:pPr marL="0" indent="0">
                  <a:lnSpc>
                    <a:spcPct val="120000"/>
                  </a:lnSpc>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r>
                        <a:rPr lang="en-US" sz="1950" i="1">
                          <a:latin typeface="Cambria Math" panose="02040503050406030204" pitchFamily="18" charset="0"/>
                        </a:rPr>
                        <m:t>=</m:t>
                      </m:r>
                      <m:sSup>
                        <m:sSupPr>
                          <m:ctrlPr>
                            <a:rPr lang="en-US" sz="1950" i="1">
                              <a:latin typeface="Cambria Math" panose="02040503050406030204" pitchFamily="18" charset="0"/>
                            </a:rPr>
                          </m:ctrlPr>
                        </m:sSupPr>
                        <m:e>
                          <m:d>
                            <m:dPr>
                              <m:ctrlPr>
                                <a:rPr lang="en-US" sz="1950" i="1">
                                  <a:latin typeface="Cambria Math" panose="02040503050406030204" pitchFamily="18" charset="0"/>
                                </a:rPr>
                              </m:ctrlPr>
                            </m:dPr>
                            <m:e>
                              <m:r>
                                <a:rPr lang="en-US" sz="1950" i="1">
                                  <a:latin typeface="Cambria Math" panose="02040503050406030204" pitchFamily="18" charset="0"/>
                                </a:rPr>
                                <m:t>2</m:t>
                              </m:r>
                              <m:r>
                                <a:rPr lang="en-US" sz="1950" i="1">
                                  <a:latin typeface="Cambria Math" panose="02040503050406030204" pitchFamily="18" charset="0"/>
                                </a:rPr>
                                <m:t>𝜋</m:t>
                              </m:r>
                            </m:e>
                          </m:d>
                        </m:e>
                        <m:sup>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𝑛</m:t>
                              </m:r>
                            </m:num>
                            <m:den>
                              <m:r>
                                <a:rPr lang="en-US" sz="1950" i="1">
                                  <a:latin typeface="Cambria Math" panose="02040503050406030204" pitchFamily="18" charset="0"/>
                                </a:rPr>
                                <m:t>2</m:t>
                              </m:r>
                            </m:den>
                          </m:f>
                        </m:sup>
                      </m:sSup>
                      <m:r>
                        <m:rPr>
                          <m:sty m:val="p"/>
                        </m:rPr>
                        <a:rPr lang="en-US" sz="1950">
                          <a:latin typeface="Cambria Math" panose="02040503050406030204" pitchFamily="18" charset="0"/>
                        </a:rPr>
                        <m:t>exp</m:t>
                      </m:r>
                      <m:d>
                        <m:dPr>
                          <m:ctrlPr>
                            <a:rPr lang="en-US" sz="1950" i="1">
                              <a:latin typeface="Cambria Math" panose="02040503050406030204" pitchFamily="18" charset="0"/>
                            </a:rPr>
                          </m:ctrlPr>
                        </m:dPr>
                        <m:e>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1</m:t>
                              </m:r>
                            </m:num>
                            <m:den>
                              <m:r>
                                <a:rPr lang="en-US" sz="1950" i="1">
                                  <a:latin typeface="Cambria Math" panose="02040503050406030204" pitchFamily="18" charset="0"/>
                                </a:rPr>
                                <m:t>2</m:t>
                              </m:r>
                            </m:den>
                          </m:f>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sSup>
                                    <m:sSupPr>
                                      <m:ctrlPr>
                                        <a:rPr lang="en-US" sz="1950" i="1">
                                          <a:latin typeface="Cambria Math" panose="02040503050406030204" pitchFamily="18" charset="0"/>
                                        </a:rPr>
                                      </m:ctrlPr>
                                    </m:sSupPr>
                                    <m:e>
                                      <m:r>
                                        <a:rPr lang="en-US" sz="1950" i="1">
                                          <a:latin typeface="Cambria Math" panose="02040503050406030204" pitchFamily="18" charset="0"/>
                                        </a:rPr>
                                        <m:t>𝑔</m:t>
                                      </m:r>
                                    </m:e>
                                    <m:sup>
                                      <m:r>
                                        <a:rPr lang="en-US" sz="1950" i="1">
                                          <a:latin typeface="Cambria Math" panose="02040503050406030204" pitchFamily="18" charset="0"/>
                                        </a:rPr>
                                        <m:t>−1</m:t>
                                      </m:r>
                                    </m:sup>
                                  </m:sSup>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d>
                            </m:e>
                            <m:sup>
                              <m:r>
                                <a:rPr lang="en-US" sz="1950" i="1">
                                  <a:latin typeface="Cambria Math" panose="02040503050406030204" pitchFamily="18" charset="0"/>
                                </a:rPr>
                                <m:t>2</m:t>
                              </m:r>
                            </m:sup>
                          </m:sSup>
                        </m:e>
                      </m:d>
                      <m:d>
                        <m:dPr>
                          <m:begChr m:val="|"/>
                          <m:endChr m:val="|"/>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a:latin typeface="Cambria Math" panose="02040503050406030204" pitchFamily="18" charset="0"/>
                                </a:rPr>
                                <m:t>𝛻</m:t>
                              </m:r>
                            </m:e>
                            <m:sub>
                              <m:r>
                                <a:rPr lang="en-US" sz="1950" b="1" i="1">
                                  <a:latin typeface="Cambria Math" panose="02040503050406030204" pitchFamily="18" charset="0"/>
                                </a:rPr>
                                <m:t>𝒙</m:t>
                              </m:r>
                            </m:sub>
                          </m:sSub>
                          <m:sSup>
                            <m:sSupPr>
                              <m:ctrlPr>
                                <a:rPr lang="en-US" sz="1950" i="1">
                                  <a:latin typeface="Cambria Math" panose="02040503050406030204" pitchFamily="18" charset="0"/>
                                </a:rPr>
                              </m:ctrlPr>
                            </m:sSupPr>
                            <m:e>
                              <m:r>
                                <a:rPr lang="en-US" sz="1950" i="1">
                                  <a:latin typeface="Cambria Math" panose="02040503050406030204" pitchFamily="18" charset="0"/>
                                </a:rPr>
                                <m:t>𝑔</m:t>
                              </m:r>
                            </m:e>
                            <m:sup>
                              <m:r>
                                <a:rPr lang="en-US" sz="1950" i="1">
                                  <a:latin typeface="Cambria Math" panose="02040503050406030204" pitchFamily="18" charset="0"/>
                                </a:rPr>
                                <m:t>−1</m:t>
                              </m:r>
                            </m:sup>
                          </m:sSup>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d>
                    </m:oMath>
                  </m:oMathPara>
                </a14:m>
                <a:endParaRPr lang="en-US" sz="1950" dirty="0"/>
              </a:p>
              <a:p>
                <a:pPr marL="0" indent="0">
                  <a:lnSpc>
                    <a:spcPct val="120000"/>
                  </a:lnSpc>
                  <a:buNone/>
                </a:pPr>
                <a:r>
                  <a:rPr lang="en-US" sz="1950" dirty="0"/>
                  <a:t>Where notation ||.|| denotes norm of vector. Exactly, </a:t>
                </a:r>
                <a:r>
                  <a:rPr lang="en-US" sz="1950" i="1" dirty="0"/>
                  <a:t>P</a:t>
                </a:r>
                <a:r>
                  <a:rPr lang="en-US" sz="1950" dirty="0"/>
                  <a:t>(</a:t>
                </a:r>
                <a:r>
                  <a:rPr lang="en-US" sz="1950" b="1" dirty="0"/>
                  <a:t>z</a:t>
                </a:r>
                <a:r>
                  <a:rPr lang="en-US" sz="1950" dirty="0"/>
                  <a:t>) follows standard normal distribution with mean vector </a:t>
                </a:r>
                <a:r>
                  <a:rPr lang="en-US" sz="1950" b="1" dirty="0"/>
                  <a:t>0</a:t>
                </a:r>
                <a:r>
                  <a:rPr lang="en-US" sz="1950" dirty="0"/>
                  <a:t> and identity covariance matrix </a:t>
                </a:r>
                <a:r>
                  <a:rPr lang="en-US" sz="1950" i="1" dirty="0"/>
                  <a:t>I</a:t>
                </a:r>
                <a:r>
                  <a:rPr lang="en-US" sz="1950" dirty="0"/>
                  <a:t>. Sample log-likelihood is derived by taking natural logarithm of sample likelihood:</a:t>
                </a:r>
              </a:p>
              <a:p>
                <a:pPr marL="0" indent="0">
                  <a:lnSpc>
                    <a:spcPct val="120000"/>
                  </a:lnSpc>
                  <a:buNone/>
                </a:pPr>
                <a14:m>
                  <m:oMathPara xmlns:m="http://schemas.openxmlformats.org/officeDocument/2006/math">
                    <m:oMathParaPr>
                      <m:jc m:val="centerGroup"/>
                    </m:oMathParaPr>
                    <m:oMath xmlns:m="http://schemas.openxmlformats.org/officeDocument/2006/math">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func>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𝑛</m:t>
                          </m:r>
                        </m:num>
                        <m:den>
                          <m:r>
                            <a:rPr lang="en-US" sz="1950" i="1">
                              <a:latin typeface="Cambria Math" panose="02040503050406030204" pitchFamily="18" charset="0"/>
                            </a:rPr>
                            <m:t>2</m:t>
                          </m:r>
                        </m:den>
                      </m:f>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r>
                            <a:rPr lang="en-US" sz="1950" i="1">
                              <a:latin typeface="Cambria Math" panose="02040503050406030204" pitchFamily="18" charset="0"/>
                            </a:rPr>
                            <m:t>2</m:t>
                          </m:r>
                          <m:r>
                            <a:rPr lang="en-US" sz="1950" i="1">
                              <a:latin typeface="Cambria Math" panose="02040503050406030204" pitchFamily="18" charset="0"/>
                            </a:rPr>
                            <m:t>𝜋</m:t>
                          </m:r>
                        </m:e>
                      </m:func>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1</m:t>
                          </m:r>
                        </m:num>
                        <m:den>
                          <m:r>
                            <a:rPr lang="en-US" sz="1950" i="1">
                              <a:latin typeface="Cambria Math" panose="02040503050406030204" pitchFamily="18" charset="0"/>
                            </a:rPr>
                            <m:t>2</m:t>
                          </m:r>
                        </m:den>
                      </m:f>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sSup>
                                <m:sSupPr>
                                  <m:ctrlPr>
                                    <a:rPr lang="en-US" sz="1950" i="1">
                                      <a:latin typeface="Cambria Math" panose="02040503050406030204" pitchFamily="18" charset="0"/>
                                    </a:rPr>
                                  </m:ctrlPr>
                                </m:sSupPr>
                                <m:e>
                                  <m:r>
                                    <a:rPr lang="en-US" sz="1950" i="1">
                                      <a:latin typeface="Cambria Math" panose="02040503050406030204" pitchFamily="18" charset="0"/>
                                    </a:rPr>
                                    <m:t>𝑔</m:t>
                                  </m:r>
                                </m:e>
                                <m:sup>
                                  <m:r>
                                    <a:rPr lang="en-US" sz="1950" i="1">
                                      <a:latin typeface="Cambria Math" panose="02040503050406030204" pitchFamily="18" charset="0"/>
                                    </a:rPr>
                                    <m:t>−1</m:t>
                                  </m:r>
                                </m:sup>
                              </m:sSup>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d>
                        </m:e>
                        <m:sup>
                          <m:r>
                            <a:rPr lang="en-US" sz="1950" i="1">
                              <a:latin typeface="Cambria Math" panose="02040503050406030204" pitchFamily="18" charset="0"/>
                            </a:rPr>
                            <m:t>2</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d>
                            <m:dPr>
                              <m:begChr m:val="|"/>
                              <m:endChr m:val="|"/>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a:latin typeface="Cambria Math" panose="02040503050406030204" pitchFamily="18" charset="0"/>
                                    </a:rPr>
                                    <m:t>𝛻</m:t>
                                  </m:r>
                                </m:e>
                                <m:sub>
                                  <m:r>
                                    <a:rPr lang="en-US" sz="1950" b="1" i="1">
                                      <a:latin typeface="Cambria Math" panose="02040503050406030204" pitchFamily="18" charset="0"/>
                                    </a:rPr>
                                    <m:t>𝒙</m:t>
                                  </m:r>
                                </m:sub>
                              </m:sSub>
                              <m:sSup>
                                <m:sSupPr>
                                  <m:ctrlPr>
                                    <a:rPr lang="en-US" sz="1950" i="1">
                                      <a:latin typeface="Cambria Math" panose="02040503050406030204" pitchFamily="18" charset="0"/>
                                    </a:rPr>
                                  </m:ctrlPr>
                                </m:sSupPr>
                                <m:e>
                                  <m:r>
                                    <a:rPr lang="en-US" sz="1950" i="1">
                                      <a:latin typeface="Cambria Math" panose="02040503050406030204" pitchFamily="18" charset="0"/>
                                    </a:rPr>
                                    <m:t>𝑔</m:t>
                                  </m:r>
                                </m:e>
                                <m:sup>
                                  <m:r>
                                    <a:rPr lang="en-US" sz="1950" i="1">
                                      <a:latin typeface="Cambria Math" panose="02040503050406030204" pitchFamily="18" charset="0"/>
                                    </a:rPr>
                                    <m:t>−1</m:t>
                                  </m:r>
                                </m:sup>
                              </m:sSup>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d>
                        </m:e>
                      </m:func>
                    </m:oMath>
                  </m:oMathPara>
                </a14:m>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510" r="-510" b="-28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367293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a:xfrm>
            <a:off x="162560" y="914399"/>
            <a:ext cx="11887200" cy="5176066"/>
          </a:xfrm>
        </p:spPr>
        <p:txBody>
          <a:bodyPr>
            <a:normAutofit/>
          </a:bodyPr>
          <a:lstStyle/>
          <a:p>
            <a:pPr marL="0" indent="0">
              <a:buNone/>
            </a:pPr>
            <a:r>
              <a:rPr lang="en-US" sz="3000" dirty="0" smtClean="0"/>
              <a:t>Anyhow </a:t>
            </a:r>
            <a:r>
              <a:rPr lang="en-US" sz="3000" dirty="0"/>
              <a:t>AI generation is a current important subject in AI and there are two main generative models in computer science: 1) generative model that applies large language model into generating natural language texts understandable by human and 2) generative model that applies deep neural network into generating digital content such as sound, image, and video. This technical report focuses on deep generative model (DGM) for digital content generation, which is a short summary of approaches to implement DGMs. Researchers can read this work as an introduction to DGM with easily understandable explanations.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Date Placeholder 5"/>
          <p:cNvSpPr>
            <a:spLocks noGrp="1"/>
          </p:cNvSpPr>
          <p:nvPr>
            <p:ph type="dt" sz="half" idx="10"/>
          </p:nvPr>
        </p:nvSpPr>
        <p:spPr/>
        <p:txBody>
          <a:bodyPr/>
          <a:lstStyle/>
          <a:p>
            <a:r>
              <a:rPr lang="en-US" smtClean="0"/>
              <a:t>5/15/2024</a:t>
            </a:r>
            <a:endParaRPr lang="en-US"/>
          </a:p>
        </p:txBody>
      </p:sp>
    </p:spTree>
    <p:extLst>
      <p:ext uri="{BB962C8B-B14F-4D97-AF65-F5344CB8AC3E}">
        <p14:creationId xmlns:p14="http://schemas.microsoft.com/office/powerpoint/2010/main" val="3256219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smtClean="0"/>
                  <a:t>Exactly</a:t>
                </a:r>
                <a:r>
                  <a:rPr lang="en-US" sz="1900" dirty="0"/>
                  <a:t>, </a:t>
                </a:r>
                <a:r>
                  <a:rPr lang="en-US" sz="1900" i="1" dirty="0"/>
                  <a:t>P</a:t>
                </a:r>
                <a:r>
                  <a:rPr lang="en-US" sz="1900" dirty="0"/>
                  <a:t>(</a:t>
                </a:r>
                <a:r>
                  <a:rPr lang="en-US" sz="1900" b="1" dirty="0"/>
                  <a:t>z</a:t>
                </a:r>
                <a:r>
                  <a:rPr lang="en-US" sz="1900" dirty="0"/>
                  <a:t>) follows standard normal distribution with mean vector </a:t>
                </a:r>
                <a:r>
                  <a:rPr lang="en-US" sz="1900" b="1" dirty="0"/>
                  <a:t>0</a:t>
                </a:r>
                <a:r>
                  <a:rPr lang="en-US" sz="1900" dirty="0"/>
                  <a:t> and identity covariance matrix </a:t>
                </a:r>
                <a:r>
                  <a:rPr lang="en-US" sz="1900" i="1" dirty="0"/>
                  <a:t>I</a:t>
                </a:r>
                <a:r>
                  <a:rPr lang="en-US" sz="1900" dirty="0"/>
                  <a:t>. Sample log-likelihood is derived by taking natural logarithm of sample likelihood:</a:t>
                </a:r>
              </a:p>
              <a:p>
                <a:pPr marL="0" indent="0">
                  <a:buNone/>
                </a:pPr>
                <a14:m>
                  <m:oMathPara xmlns:m="http://schemas.openxmlformats.org/officeDocument/2006/math">
                    <m:oMathParaPr>
                      <m:jc m:val="centerGroup"/>
                    </m:oMathParaPr>
                    <m:oMath xmlns:m="http://schemas.openxmlformats.org/officeDocument/2006/math">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func>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𝑛</m:t>
                          </m:r>
                        </m:num>
                        <m:den>
                          <m:r>
                            <a:rPr lang="en-US" sz="1900" i="1">
                              <a:latin typeface="Cambria Math" panose="02040503050406030204" pitchFamily="18" charset="0"/>
                            </a:rPr>
                            <m:t>2</m:t>
                          </m:r>
                        </m:den>
                      </m:f>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2</m:t>
                          </m:r>
                          <m:r>
                            <a:rPr lang="en-US" sz="1900" i="1">
                              <a:latin typeface="Cambria Math" panose="02040503050406030204" pitchFamily="18" charset="0"/>
                            </a:rPr>
                            <m:t>𝜋</m:t>
                          </m:r>
                        </m:e>
                      </m:func>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2</m:t>
                          </m:r>
                        </m:den>
                      </m:f>
                      <m:sSup>
                        <m:sSupPr>
                          <m:ctrlPr>
                            <a:rPr lang="en-US" sz="1900" i="1">
                              <a:latin typeface="Cambria Math" panose="02040503050406030204" pitchFamily="18" charset="0"/>
                            </a:rPr>
                          </m:ctrlPr>
                        </m:sSupPr>
                        <m:e>
                          <m:d>
                            <m:dPr>
                              <m:begChr m:val="‖"/>
                              <m:endChr m:val="‖"/>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i="1">
                                      <a:latin typeface="Cambria Math" panose="02040503050406030204" pitchFamily="18" charset="0"/>
                                    </a:rPr>
                                    <m:t>𝑔</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d>
                        </m:e>
                        <m:sup>
                          <m:r>
                            <a:rPr lang="en-US" sz="1900" i="1">
                              <a:latin typeface="Cambria Math" panose="02040503050406030204" pitchFamily="18" charset="0"/>
                            </a:rPr>
                            <m:t>2</m:t>
                          </m:r>
                        </m:sup>
                      </m:sSup>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begChr m:val="|"/>
                              <m:endChr m:val="|"/>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a:latin typeface="Cambria Math" panose="02040503050406030204" pitchFamily="18" charset="0"/>
                                    </a:rPr>
                                    <m:t>𝛻</m:t>
                                  </m:r>
                                </m:e>
                                <m:sub>
                                  <m:r>
                                    <a:rPr lang="en-US" sz="1900" b="1" i="1">
                                      <a:latin typeface="Cambria Math" panose="02040503050406030204" pitchFamily="18" charset="0"/>
                                    </a:rPr>
                                    <m:t>𝒙</m:t>
                                  </m:r>
                                </m:sub>
                              </m:sSub>
                              <m:sSup>
                                <m:sSupPr>
                                  <m:ctrlPr>
                                    <a:rPr lang="en-US" sz="1900" i="1">
                                      <a:latin typeface="Cambria Math" panose="02040503050406030204" pitchFamily="18" charset="0"/>
                                    </a:rPr>
                                  </m:ctrlPr>
                                </m:sSupPr>
                                <m:e>
                                  <m:r>
                                    <a:rPr lang="en-US" sz="1900" i="1">
                                      <a:latin typeface="Cambria Math" panose="02040503050406030204" pitchFamily="18" charset="0"/>
                                    </a:rPr>
                                    <m:t>𝑔</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d>
                        </m:e>
                      </m:func>
                    </m:oMath>
                  </m:oMathPara>
                </a14:m>
                <a:endParaRPr lang="en-US" sz="1900" dirty="0"/>
              </a:p>
              <a:p>
                <a:pPr marL="0" indent="0">
                  <a:buNone/>
                </a:pPr>
                <a:r>
                  <a:rPr lang="en-US" sz="1900" dirty="0"/>
                  <a:t>NL aims to maximize sample log-likelihood so as to estimate generator parameter Φ:</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r>
                            <a:rPr lang="en-US" sz="1900" i="1">
                              <a:latin typeface="Cambria Math" panose="02040503050406030204" pitchFamily="18" charset="0"/>
                            </a:rPr>
                            <m:t>∗</m:t>
                          </m:r>
                        </m:sup>
                      </m:sSup>
                      <m:r>
                        <a:rPr lang="en-US" sz="1900" i="1">
                          <a:latin typeface="Cambria Math" panose="02040503050406030204" pitchFamily="18" charset="0"/>
                        </a:rPr>
                        <m:t>=</m:t>
                      </m:r>
                      <m:func>
                        <m:funcPr>
                          <m:ctrlPr>
                            <a:rPr lang="en-US" sz="1900" i="1">
                              <a:latin typeface="Cambria Math" panose="02040503050406030204" pitchFamily="18" charset="0"/>
                            </a:rPr>
                          </m:ctrlPr>
                        </m:funcPr>
                        <m:fName>
                          <m:limLow>
                            <m:limLowPr>
                              <m:ctrlPr>
                                <a:rPr lang="en-US" sz="1900" i="1">
                                  <a:latin typeface="Cambria Math" panose="02040503050406030204" pitchFamily="18" charset="0"/>
                                </a:rPr>
                              </m:ctrlPr>
                            </m:limLowPr>
                            <m:e>
                              <m:r>
                                <m:rPr>
                                  <m:sty m:val="p"/>
                                </m:rPr>
                                <a:rPr lang="en-US" sz="1900">
                                  <a:latin typeface="Cambria Math" panose="02040503050406030204" pitchFamily="18" charset="0"/>
                                </a:rPr>
                                <m:t>armax</m:t>
                              </m:r>
                            </m:e>
                            <m:lim>
                              <m:r>
                                <m:rPr>
                                  <m:sty m:val="p"/>
                                </m:rPr>
                                <a:rPr lang="en-US" sz="1900">
                                  <a:latin typeface="Cambria Math" panose="02040503050406030204" pitchFamily="18" charset="0"/>
                                </a:rPr>
                                <m:t>Φ</m:t>
                              </m:r>
                            </m:lim>
                          </m:limLow>
                        </m:fName>
                        <m:e>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func>
                        </m:e>
                      </m:func>
                    </m:oMath>
                  </m:oMathPara>
                </a14:m>
                <a:endParaRPr lang="en-US" sz="1900" dirty="0"/>
              </a:p>
              <a:p>
                <a:pPr marL="0" indent="0">
                  <a:buNone/>
                </a:pPr>
                <a:r>
                  <a:rPr lang="en-US" sz="1900" dirty="0"/>
                  <a:t>Stochastic gradient descent (SGD) method is used to estimate Φ by iterative process to update successively Φ at every iteration as follows:</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Φ</m:t>
                      </m:r>
                      <m:r>
                        <a:rPr lang="en-US" sz="1900">
                          <a:latin typeface="Cambria Math" panose="02040503050406030204" pitchFamily="18" charset="0"/>
                        </a:rPr>
                        <m:t>=</m:t>
                      </m:r>
                      <m:r>
                        <m:rPr>
                          <m:sty m:val="p"/>
                        </m:rPr>
                        <a:rPr lang="en-US" sz="1900">
                          <a:latin typeface="Cambria Math" panose="02040503050406030204" pitchFamily="18" charset="0"/>
                        </a:rPr>
                        <m:t>Φ</m:t>
                      </m:r>
                      <m:r>
                        <a:rPr lang="en-US" sz="1900">
                          <a:latin typeface="Cambria Math" panose="02040503050406030204" pitchFamily="18" charset="0"/>
                        </a:rPr>
                        <m:t>+</m:t>
                      </m:r>
                      <m:r>
                        <a:rPr lang="en-US" sz="1900" i="1">
                          <a:latin typeface="Cambria Math" panose="02040503050406030204" pitchFamily="18" charset="0"/>
                        </a:rPr>
                        <m:t>𝛾</m:t>
                      </m:r>
                      <m:r>
                        <a:rPr lang="en-US" sz="1900">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func>
                    </m:oMath>
                  </m:oMathPara>
                </a14:m>
                <a:endParaRPr lang="en-US" sz="1900" dirty="0"/>
              </a:p>
              <a:p>
                <a:pPr marL="0" indent="0">
                  <a:buNone/>
                </a:pPr>
                <a:r>
                  <a:rPr lang="en-US" sz="1900" dirty="0"/>
                  <a:t>Where ∇</a:t>
                </a:r>
                <a:r>
                  <a:rPr lang="en-US" sz="1900" dirty="0" err="1"/>
                  <a:t>log</a:t>
                </a:r>
                <a:r>
                  <a:rPr lang="en-US" sz="1900" i="1" dirty="0" err="1"/>
                  <a:t>P</a:t>
                </a:r>
                <a:r>
                  <a:rPr lang="en-US" sz="1900" dirty="0"/>
                  <a:t>(</a:t>
                </a:r>
                <a:r>
                  <a:rPr lang="en-US" sz="1900" b="1" i="1" dirty="0"/>
                  <a:t>x</a:t>
                </a:r>
                <a:r>
                  <a:rPr lang="en-US" sz="1900" dirty="0"/>
                  <a:t> | Φ) which is called sample log-likelihood gradient is gradient of sample log-likelihood </a:t>
                </a:r>
                <a:r>
                  <a:rPr lang="en-US" sz="1900" dirty="0" err="1"/>
                  <a:t>log</a:t>
                </a:r>
                <a:r>
                  <a:rPr lang="en-US" sz="1900" i="1" dirty="0" err="1"/>
                  <a:t>P</a:t>
                </a:r>
                <a:r>
                  <a:rPr lang="en-US" sz="1900" dirty="0"/>
                  <a:t>(</a:t>
                </a:r>
                <a:r>
                  <a:rPr lang="en-US" sz="1900" b="1" i="1" dirty="0"/>
                  <a:t>x</a:t>
                </a:r>
                <a:r>
                  <a:rPr lang="en-US" sz="1900" dirty="0"/>
                  <a:t> |  Φ) and </a:t>
                </a:r>
                <a:r>
                  <a:rPr lang="en-US" sz="1900" i="1" dirty="0"/>
                  <a:t>γ</a:t>
                </a:r>
                <a:r>
                  <a:rPr lang="en-US" sz="1900" dirty="0"/>
                  <a:t> (0 &lt; </a:t>
                </a:r>
                <a:r>
                  <a:rPr lang="en-US" sz="1900" i="1" dirty="0"/>
                  <a:t>γ</a:t>
                </a:r>
                <a:r>
                  <a:rPr lang="en-US" sz="1900" dirty="0"/>
                  <a:t> ≤ 1) is learning rate. Note that SGD, which is an iterative process, pushes candidate solution at each iteration along the direction which is opposite to gradient of target function for minimization or has the same direction to gradient of target function for maximization with note that the step length is represented by learning rate. Given epoch of size </a:t>
                </a:r>
                <a:r>
                  <a:rPr lang="en-US" sz="1900" i="1" dirty="0"/>
                  <a:t>N</a:t>
                </a:r>
                <a:r>
                  <a:rPr lang="en-US" sz="1900" dirty="0"/>
                  <a:t> is denoted as </a:t>
                </a:r>
                <a:r>
                  <a:rPr lang="en-US" sz="1900" b="1" i="1" dirty="0"/>
                  <a:t>D</a:t>
                </a:r>
                <a:r>
                  <a:rPr lang="en-US" sz="1900" dirty="0"/>
                  <a:t> = (</a:t>
                </a:r>
                <a:r>
                  <a:rPr lang="en-US" sz="1900" b="1" i="1" dirty="0"/>
                  <a:t>x</a:t>
                </a:r>
                <a:r>
                  <a:rPr lang="en-US" sz="1900" baseline="30000" dirty="0"/>
                  <a:t>(1)</a:t>
                </a:r>
                <a:r>
                  <a:rPr lang="en-US" sz="1900" dirty="0"/>
                  <a:t>, </a:t>
                </a:r>
                <a:r>
                  <a:rPr lang="en-US" sz="1900" b="1" i="1" dirty="0"/>
                  <a:t>x</a:t>
                </a:r>
                <a:r>
                  <a:rPr lang="en-US" sz="1900" baseline="30000" dirty="0"/>
                  <a:t>(2)</a:t>
                </a:r>
                <a:r>
                  <a:rPr lang="en-US" sz="1900" dirty="0"/>
                  <a:t>,…, </a:t>
                </a:r>
                <a:r>
                  <a:rPr lang="en-US" sz="1900" b="1" i="1" dirty="0"/>
                  <a:t>x</a:t>
                </a:r>
                <a:r>
                  <a:rPr lang="en-US" sz="1900" baseline="30000" dirty="0"/>
                  <a:t>(</a:t>
                </a:r>
                <a:r>
                  <a:rPr lang="en-US" sz="1900" i="1" baseline="30000" dirty="0"/>
                  <a:t>N</a:t>
                </a:r>
                <a:r>
                  <a:rPr lang="en-US" sz="1900" baseline="30000" dirty="0"/>
                  <a:t>)</a:t>
                </a:r>
                <a:r>
                  <a:rPr lang="en-US" sz="1900" dirty="0"/>
                  <a:t>), the estimation equation of Φ is extended exactly as epoch estimation at every iteration of SGD:</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d>
                            <m:dPr>
                              <m:ctrlPr>
                                <a:rPr lang="en-US" sz="1900" i="1">
                                  <a:latin typeface="Cambria Math" panose="02040503050406030204" pitchFamily="18" charset="0"/>
                                </a:rPr>
                              </m:ctrlPr>
                            </m:dPr>
                            <m:e>
                              <m:r>
                                <a:rPr lang="en-US" sz="1900" i="1">
                                  <a:latin typeface="Cambria Math" panose="02040503050406030204" pitchFamily="18" charset="0"/>
                                </a:rPr>
                                <m:t>𝑘</m:t>
                              </m:r>
                              <m:r>
                                <a:rPr lang="en-US" sz="1900" i="1">
                                  <a:latin typeface="Cambria Math" panose="02040503050406030204" pitchFamily="18" charset="0"/>
                                </a:rPr>
                                <m:t>+1</m:t>
                              </m:r>
                            </m:e>
                          </m:d>
                        </m:sup>
                      </m:sSup>
                      <m:r>
                        <a:rPr lang="en-US" sz="1900" i="1">
                          <a:latin typeface="Cambria Math" panose="02040503050406030204" pitchFamily="18" charset="0"/>
                        </a:rPr>
                        <m:t>=</m:t>
                      </m:r>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r>
                        <a:rPr lang="en-US" sz="1900">
                          <a:latin typeface="Cambria Math" panose="02040503050406030204" pitchFamily="18" charset="0"/>
                        </a:rPr>
                        <m:t>+</m:t>
                      </m:r>
                      <m:r>
                        <a:rPr lang="en-US" sz="1900" i="1">
                          <a:latin typeface="Cambria Math" panose="02040503050406030204" pitchFamily="18" charset="0"/>
                        </a:rPr>
                        <m:t>𝛾</m:t>
                      </m:r>
                      <m:r>
                        <a:rPr lang="en-US" sz="1900">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𝑁</m:t>
                          </m:r>
                        </m:den>
                      </m:f>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𝑖</m:t>
                          </m:r>
                          <m:r>
                            <a:rPr lang="en-US" sz="1900" i="1">
                              <a:latin typeface="Cambria Math" panose="02040503050406030204" pitchFamily="18" charset="0"/>
                            </a:rPr>
                            <m:t>=1</m:t>
                          </m:r>
                        </m:sub>
                        <m:sup>
                          <m:r>
                            <a:rPr lang="en-US" sz="1900" i="1">
                              <a:latin typeface="Cambria Math" panose="02040503050406030204" pitchFamily="18" charset="0"/>
                            </a:rPr>
                            <m:t>𝑁</m:t>
                          </m:r>
                        </m:sup>
                        <m:e>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𝑃</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𝒙</m:t>
                                      </m:r>
                                    </m:e>
                                    <m:sup>
                                      <m:d>
                                        <m:dPr>
                                          <m:ctrlPr>
                                            <a:rPr lang="en-US" sz="1900" i="1">
                                              <a:latin typeface="Cambria Math" panose="02040503050406030204" pitchFamily="18" charset="0"/>
                                            </a:rPr>
                                          </m:ctrlPr>
                                        </m:dPr>
                                        <m:e>
                                          <m:r>
                                            <a:rPr lang="en-US" sz="1900" i="1">
                                              <a:latin typeface="Cambria Math" panose="02040503050406030204" pitchFamily="18" charset="0"/>
                                            </a:rPr>
                                            <m:t>𝑖</m:t>
                                          </m:r>
                                        </m:e>
                                      </m:d>
                                    </m:sup>
                                  </m:sSup>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e>
                              </m:d>
                            </m:e>
                          </m:func>
                        </m:e>
                      </m:nary>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57" t="-589" r="-457"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1018064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050" dirty="0"/>
                  <a:t>It is necessary to determine sample log-likelihood gradient ∇</a:t>
                </a:r>
                <a:r>
                  <a:rPr lang="en-US" sz="2050" dirty="0" err="1"/>
                  <a:t>log</a:t>
                </a:r>
                <a:r>
                  <a:rPr lang="en-US" sz="2050" i="1" dirty="0" err="1"/>
                  <a:t>P</a:t>
                </a:r>
                <a:r>
                  <a:rPr lang="en-US" sz="2050" dirty="0"/>
                  <a:t>(</a:t>
                </a:r>
                <a:r>
                  <a:rPr lang="en-US" sz="2050" b="1" i="1" dirty="0"/>
                  <a:t>x</a:t>
                </a:r>
                <a:r>
                  <a:rPr lang="en-US" sz="2050" dirty="0"/>
                  <a:t> | Φ) with regard to parameter Φ. Due to (Nguyen, Matrix Analysis and Calculus, 2015, pp. 45-46):</a:t>
                </a:r>
              </a:p>
              <a:p>
                <a:pPr marL="0" indent="0">
                  <a:buNone/>
                </a:pPr>
                <a14:m>
                  <m:oMathPara xmlns:m="http://schemas.openxmlformats.org/officeDocument/2006/math">
                    <m:oMathParaPr>
                      <m:jc m:val="centerGroup"/>
                    </m:oMathParaPr>
                    <m:oMath xmlns:m="http://schemas.openxmlformats.org/officeDocument/2006/math">
                      <m:f>
                        <m:fPr>
                          <m:ctrlPr>
                            <a:rPr lang="en-US" sz="2050" i="1">
                              <a:latin typeface="Cambria Math" panose="02040503050406030204" pitchFamily="18" charset="0"/>
                            </a:rPr>
                          </m:ctrlPr>
                        </m:fPr>
                        <m:num>
                          <m:r>
                            <a:rPr lang="en-US" sz="2050" i="1">
                              <a:latin typeface="Cambria Math" panose="02040503050406030204" pitchFamily="18" charset="0"/>
                            </a:rPr>
                            <m:t>𝑑</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d>
                                <m:dPr>
                                  <m:ctrlPr>
                                    <a:rPr lang="en-US" sz="2050" i="1">
                                      <a:latin typeface="Cambria Math" panose="02040503050406030204" pitchFamily="18" charset="0"/>
                                    </a:rPr>
                                  </m:ctrlPr>
                                </m:dPr>
                                <m:e>
                                  <m:d>
                                    <m:dPr>
                                      <m:begChr m:val="|"/>
                                      <m:endChr m:val="|"/>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e>
                              </m:d>
                            </m:e>
                          </m:func>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𝑑</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d>
                                <m:dPr>
                                  <m:ctrlPr>
                                    <a:rPr lang="en-US" sz="2050" i="1">
                                      <a:latin typeface="Cambria Math" panose="02040503050406030204" pitchFamily="18" charset="0"/>
                                    </a:rPr>
                                  </m:ctrlPr>
                                </m:dPr>
                                <m:e>
                                  <m:d>
                                    <m:dPr>
                                      <m:begChr m:val="|"/>
                                      <m:endChr m:val="|"/>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e>
                              </m:d>
                            </m:e>
                          </m:func>
                        </m:num>
                        <m:den>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den>
                      </m:f>
                      <m:f>
                        <m:fPr>
                          <m:ctrlPr>
                            <a:rPr lang="en-US" sz="2050" i="1">
                              <a:latin typeface="Cambria Math" panose="02040503050406030204" pitchFamily="18" charset="0"/>
                            </a:rPr>
                          </m:ctrlPr>
                        </m:fPr>
                        <m:num>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𝑑</m:t>
                          </m:r>
                          <m:d>
                            <m:dPr>
                              <m:begChr m:val="|"/>
                              <m:endChr m:val="|"/>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num>
                        <m:den>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den>
                      </m:f>
                      <m:f>
                        <m:fPr>
                          <m:ctrlPr>
                            <a:rPr lang="en-US" sz="2050" i="1">
                              <a:latin typeface="Cambria Math" panose="02040503050406030204" pitchFamily="18" charset="0"/>
                            </a:rPr>
                          </m:ctrlPr>
                        </m:fPr>
                        <m:num>
                          <m:r>
                            <a:rPr lang="en-US" sz="2050" i="1">
                              <a:latin typeface="Cambria Math" panose="02040503050406030204" pitchFamily="18" charset="0"/>
                            </a:rPr>
                            <m:t>1</m:t>
                          </m:r>
                        </m:num>
                        <m:den>
                          <m:d>
                            <m:dPr>
                              <m:begChr m:val="|"/>
                              <m:endChr m:val="|"/>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den>
                      </m:f>
                      <m:f>
                        <m:fPr>
                          <m:ctrlPr>
                            <a:rPr lang="en-US" sz="2050" i="1">
                              <a:latin typeface="Cambria Math" panose="02040503050406030204" pitchFamily="18" charset="0"/>
                            </a:rPr>
                          </m:ctrlPr>
                        </m:fPr>
                        <m:num>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f>
                        <m:fPr>
                          <m:ctrlPr>
                            <a:rPr lang="en-US" sz="2050" i="1">
                              <a:latin typeface="Cambria Math" panose="02040503050406030204" pitchFamily="18" charset="0"/>
                            </a:rPr>
                          </m:ctrlPr>
                        </m:fPr>
                        <m:num>
                          <m:d>
                            <m:dPr>
                              <m:begChr m:val="|"/>
                              <m:endChr m:val="|"/>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e>
                            <m:sup>
                              <m:r>
                                <a:rPr lang="en-US" sz="2050" i="1">
                                  <a:latin typeface="Cambria Math" panose="02040503050406030204" pitchFamily="18" charset="0"/>
                                </a:rPr>
                                <m:t>−1</m:t>
                              </m:r>
                            </m:sup>
                          </m:sSup>
                        </m:num>
                        <m:den>
                          <m:d>
                            <m:dPr>
                              <m:begChr m:val="|"/>
                              <m:endChr m:val="|"/>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den>
                      </m:f>
                      <m:f>
                        <m:fPr>
                          <m:ctrlPr>
                            <a:rPr lang="en-US" sz="2050" i="1">
                              <a:latin typeface="Cambria Math" panose="02040503050406030204" pitchFamily="18" charset="0"/>
                            </a:rPr>
                          </m:ctrlPr>
                        </m:fPr>
                        <m:num>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e>
                        <m:sup>
                          <m:r>
                            <a:rPr lang="en-US" sz="2050" i="1">
                              <a:latin typeface="Cambria Math" panose="02040503050406030204" pitchFamily="18" charset="0"/>
                            </a:rPr>
                            <m:t>−1</m:t>
                          </m:r>
                        </m:sup>
                      </m:sSup>
                      <m:f>
                        <m:fPr>
                          <m:ctrlPr>
                            <a:rPr lang="en-US" sz="2050" i="1">
                              <a:latin typeface="Cambria Math" panose="02040503050406030204" pitchFamily="18" charset="0"/>
                            </a:rPr>
                          </m:ctrlPr>
                        </m:fPr>
                        <m:num>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oMath>
                  </m:oMathPara>
                </a14:m>
                <a:endParaRPr lang="en-US" sz="2050" dirty="0" smtClean="0"/>
              </a:p>
              <a:p>
                <a:pPr marL="0" indent="0">
                  <a:buNone/>
                </a:pPr>
                <a:r>
                  <a:rPr lang="en-US" sz="2050" dirty="0"/>
                  <a:t>And</a:t>
                </a:r>
              </a:p>
              <a:p>
                <a:pPr marL="0" indent="0">
                  <a:buNone/>
                </a:pPr>
                <a14:m>
                  <m:oMathPara xmlns:m="http://schemas.openxmlformats.org/officeDocument/2006/math">
                    <m:oMathParaPr>
                      <m:jc m:val="centerGroup"/>
                    </m:oMathParaPr>
                    <m:oMath xmlns:m="http://schemas.openxmlformats.org/officeDocument/2006/math">
                      <m:f>
                        <m:fPr>
                          <m:ctrlPr>
                            <a:rPr lang="en-US" sz="2050" i="1">
                              <a:latin typeface="Cambria Math" panose="02040503050406030204" pitchFamily="18" charset="0"/>
                            </a:rPr>
                          </m:ctrlPr>
                        </m:fPr>
                        <m:num>
                          <m:r>
                            <a:rPr lang="en-US" sz="2050" i="1">
                              <a:latin typeface="Cambria Math" panose="02040503050406030204" pitchFamily="18" charset="0"/>
                            </a:rPr>
                            <m:t>𝑑</m:t>
                          </m:r>
                          <m:f>
                            <m:fPr>
                              <m:ctrlPr>
                                <a:rPr lang="en-US" sz="2050" i="1">
                                  <a:latin typeface="Cambria Math" panose="02040503050406030204" pitchFamily="18" charset="0"/>
                                </a:rPr>
                              </m:ctrlPr>
                            </m:fPr>
                            <m:num>
                              <m:r>
                                <a:rPr lang="en-US" sz="2050" i="1">
                                  <a:latin typeface="Cambria Math" panose="02040503050406030204" pitchFamily="18" charset="0"/>
                                </a:rPr>
                                <m:t>1</m:t>
                              </m:r>
                            </m:num>
                            <m:den>
                              <m:r>
                                <a:rPr lang="en-US" sz="2050" i="1">
                                  <a:latin typeface="Cambria Math" panose="02040503050406030204" pitchFamily="18" charset="0"/>
                                </a:rPr>
                                <m:t>2</m:t>
                              </m:r>
                            </m:den>
                          </m:f>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e>
                            <m:sup>
                              <m:r>
                                <a:rPr lang="en-US" sz="2050" i="1">
                                  <a:latin typeface="Cambria Math" panose="02040503050406030204" pitchFamily="18" charset="0"/>
                                </a:rPr>
                                <m:t>2</m:t>
                              </m:r>
                            </m:sup>
                          </m:sSup>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oMath>
                  </m:oMathPara>
                </a14:m>
                <a:endParaRPr lang="en-US" sz="2050" dirty="0" smtClean="0"/>
              </a:p>
              <a:p>
                <a:pPr marL="0" indent="0">
                  <a:buNone/>
                </a:pPr>
                <a:r>
                  <a:rPr lang="en-US" sz="2050" dirty="0"/>
                  <a:t>We have following equation to calculate log-likelihood gradient ∇</a:t>
                </a:r>
                <a:r>
                  <a:rPr lang="en-US" sz="2050" dirty="0" err="1"/>
                  <a:t>log</a:t>
                </a:r>
                <a:r>
                  <a:rPr lang="en-US" sz="2050" i="1" dirty="0" err="1"/>
                  <a:t>P</a:t>
                </a:r>
                <a:r>
                  <a:rPr lang="en-US" sz="2050" dirty="0"/>
                  <a:t>(</a:t>
                </a:r>
                <a:r>
                  <a:rPr lang="en-US" sz="2050" b="1" i="1" dirty="0"/>
                  <a:t>x</a:t>
                </a:r>
                <a:r>
                  <a:rPr lang="en-US" sz="2050" dirty="0"/>
                  <a:t> | Φ):</a:t>
                </a:r>
              </a:p>
              <a:p>
                <a:pPr marL="0" indent="0">
                  <a:buNone/>
                </a:pPr>
                <a14:m>
                  <m:oMathPara xmlns:m="http://schemas.openxmlformats.org/officeDocument/2006/math">
                    <m:oMathParaPr>
                      <m:jc m:val="centerGroup"/>
                    </m:oMathParaPr>
                    <m:oMath xmlns:m="http://schemas.openxmlformats.org/officeDocument/2006/math">
                      <m:r>
                        <a:rPr lang="en-US" sz="2050">
                          <a:latin typeface="Cambria Math" panose="02040503050406030204" pitchFamily="18" charset="0"/>
                        </a:rPr>
                        <m:t>𝛻</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func>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𝑑</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func>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e>
                          </m:d>
                        </m:e>
                        <m:sup>
                          <m:r>
                            <a:rPr lang="en-US" sz="2050" i="1">
                              <a:latin typeface="Cambria Math" panose="02040503050406030204" pitchFamily="18" charset="0"/>
                            </a:rPr>
                            <m:t>−1</m:t>
                          </m:r>
                        </m:sup>
                      </m:sSup>
                      <m:f>
                        <m:fPr>
                          <m:ctrlPr>
                            <a:rPr lang="en-US" sz="2050" i="1">
                              <a:latin typeface="Cambria Math" panose="02040503050406030204" pitchFamily="18" charset="0"/>
                            </a:rPr>
                          </m:ctrlPr>
                        </m:fPr>
                        <m:num>
                          <m:r>
                            <a:rPr lang="en-US" sz="2050" i="1">
                              <a:latin typeface="Cambria Math" panose="02040503050406030204" pitchFamily="18" charset="0"/>
                            </a:rPr>
                            <m:t>𝑑</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num>
                        <m:den>
                          <m:r>
                            <a:rPr lang="en-US" sz="2050" i="1">
                              <a:latin typeface="Cambria Math" panose="02040503050406030204" pitchFamily="18" charset="0"/>
                            </a:rPr>
                            <m:t>𝑑</m:t>
                          </m:r>
                          <m:r>
                            <m:rPr>
                              <m:sty m:val="p"/>
                            </m:rPr>
                            <a:rPr lang="en-US" sz="2050">
                              <a:latin typeface="Cambria Math" panose="02040503050406030204" pitchFamily="18" charset="0"/>
                            </a:rPr>
                            <m:t>Φ</m:t>
                          </m:r>
                        </m:den>
                      </m:f>
                      <m:r>
                        <a:rPr lang="en-US" sz="2050" i="1">
                          <a:latin typeface="Cambria Math" panose="02040503050406030204" pitchFamily="18" charset="0"/>
                        </a:rPr>
                        <m:t>−</m:t>
                      </m:r>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b="1" i="1">
                              <a:latin typeface="Cambria Math" panose="02040503050406030204" pitchFamily="18" charset="0"/>
                            </a:rPr>
                            <m:t>𝒙</m:t>
                          </m:r>
                        </m:sub>
                      </m:sSub>
                      <m:sSup>
                        <m:sSupPr>
                          <m:ctrlPr>
                            <a:rPr lang="en-US" sz="2050" i="1">
                              <a:latin typeface="Cambria Math" panose="02040503050406030204" pitchFamily="18" charset="0"/>
                            </a:rPr>
                          </m:ctrlPr>
                        </m:sSupPr>
                        <m:e>
                          <m:r>
                            <a:rPr lang="en-US" sz="2050" i="1">
                              <a:latin typeface="Cambria Math" panose="02040503050406030204" pitchFamily="18" charset="0"/>
                            </a:rPr>
                            <m:t>𝑔</m:t>
                          </m:r>
                        </m:e>
                        <m:sup>
                          <m:r>
                            <a:rPr lang="en-US" sz="2050" i="1">
                              <a:latin typeface="Cambria Math" panose="02040503050406030204" pitchFamily="18" charset="0"/>
                            </a:rPr>
                            <m:t>−1</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e>
                      </m:d>
                    </m:oMath>
                  </m:oMathPara>
                </a14:m>
                <a:endParaRPr lang="en-US" sz="2050" dirty="0"/>
              </a:p>
              <a:p>
                <a:pPr marL="0" indent="0">
                  <a:buNone/>
                </a:pPr>
                <a:r>
                  <a:rPr lang="en-US" sz="2050" dirty="0"/>
                  <a:t>The notation (∇</a:t>
                </a:r>
                <a:r>
                  <a:rPr lang="en-US" sz="2050" b="1" i="1" baseline="-25000" dirty="0" err="1"/>
                  <a:t>x</a:t>
                </a:r>
                <a:r>
                  <a:rPr lang="en-US" sz="2050" i="1" dirty="0" err="1"/>
                  <a:t>g</a:t>
                </a:r>
                <a:r>
                  <a:rPr lang="en-US" sz="2050" baseline="30000" dirty="0"/>
                  <a:t>–1</a:t>
                </a:r>
                <a:r>
                  <a:rPr lang="en-US" sz="2050" dirty="0"/>
                  <a:t>(</a:t>
                </a:r>
                <a:r>
                  <a:rPr lang="en-US" sz="2050" b="1" i="1" dirty="0"/>
                  <a:t>x</a:t>
                </a:r>
                <a:r>
                  <a:rPr lang="en-US" sz="2050" dirty="0"/>
                  <a:t> | Φ))</a:t>
                </a:r>
                <a:r>
                  <a:rPr lang="en-US" sz="2050" baseline="30000" dirty="0"/>
                  <a:t>–1</a:t>
                </a:r>
                <a:r>
                  <a:rPr lang="en-US" sz="2050" dirty="0"/>
                  <a:t> denotes inverse of matrix ∇</a:t>
                </a:r>
                <a:r>
                  <a:rPr lang="en-US" sz="2050" b="1" i="1" baseline="-25000" dirty="0" err="1"/>
                  <a:t>x</a:t>
                </a:r>
                <a:r>
                  <a:rPr lang="en-US" sz="2050" i="1" dirty="0" err="1"/>
                  <a:t>g</a:t>
                </a:r>
                <a:r>
                  <a:rPr lang="en-US" sz="2050" baseline="30000" dirty="0"/>
                  <a:t>–1</a:t>
                </a:r>
                <a:r>
                  <a:rPr lang="en-US" sz="2050" dirty="0"/>
                  <a:t>(</a:t>
                </a:r>
                <a:r>
                  <a:rPr lang="en-US" sz="2050" b="1" i="1" dirty="0"/>
                  <a:t>x</a:t>
                </a:r>
                <a:r>
                  <a:rPr lang="en-US" sz="2050" dirty="0"/>
                  <a:t> | Φ).</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559" t="-824"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176883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smtClean="0"/>
                  <a:t>Because ∇</a:t>
                </a:r>
                <a:r>
                  <a:rPr lang="en-US" sz="2300" b="1" i="1" baseline="-25000" dirty="0" err="1"/>
                  <a:t>x</a:t>
                </a:r>
                <a:r>
                  <a:rPr lang="en-US" sz="2300" i="1" dirty="0" err="1"/>
                  <a:t>g</a:t>
                </a:r>
                <a:r>
                  <a:rPr lang="en-US" sz="2300" baseline="30000" dirty="0"/>
                  <a:t>–1</a:t>
                </a:r>
                <a:r>
                  <a:rPr lang="en-US" sz="2300" dirty="0"/>
                  <a:t>(</a:t>
                </a:r>
                <a:r>
                  <a:rPr lang="en-US" sz="2300" b="1" i="1" dirty="0"/>
                  <a:t>x</a:t>
                </a:r>
                <a:r>
                  <a:rPr lang="en-US" sz="2300" dirty="0"/>
                  <a:t> | Φ) called Jacobian matrix is a square matrix, the derivative </a:t>
                </a:r>
                <a:r>
                  <a:rPr lang="en-US" sz="2300" i="1" dirty="0" err="1"/>
                  <a:t>d</a:t>
                </a:r>
                <a:r>
                  <a:rPr lang="en-US" sz="2300" dirty="0" err="1"/>
                  <a:t>∇</a:t>
                </a:r>
                <a:r>
                  <a:rPr lang="en-US" sz="2300" b="1" i="1" baseline="-25000" dirty="0" err="1"/>
                  <a:t>x</a:t>
                </a:r>
                <a:r>
                  <a:rPr lang="en-US" sz="2300" i="1" dirty="0" err="1"/>
                  <a:t>g</a:t>
                </a:r>
                <a:r>
                  <a:rPr lang="en-US" sz="2300" baseline="30000" dirty="0"/>
                  <a:t>–1</a:t>
                </a:r>
                <a:r>
                  <a:rPr lang="en-US" sz="2300" dirty="0"/>
                  <a:t>(</a:t>
                </a:r>
                <a:r>
                  <a:rPr lang="en-US" sz="2300" b="1" i="1" dirty="0"/>
                  <a:t>x</a:t>
                </a:r>
                <a:r>
                  <a:rPr lang="en-US" sz="2300" dirty="0"/>
                  <a:t> | Φ) / </a:t>
                </a:r>
                <a:r>
                  <a:rPr lang="en-US" sz="2300" i="1" dirty="0" err="1"/>
                  <a:t>d</a:t>
                </a:r>
                <a:r>
                  <a:rPr lang="en-US" sz="2300" dirty="0" err="1"/>
                  <a:t>Φ</a:t>
                </a:r>
                <a:r>
                  <a:rPr lang="en-US" sz="2300" dirty="0"/>
                  <a:t> is determined by taking first-order derivative for every element of ∇</a:t>
                </a:r>
                <a:r>
                  <a:rPr lang="en-US" sz="2300" b="1" i="1" baseline="-25000" dirty="0" err="1"/>
                  <a:t>x</a:t>
                </a:r>
                <a:r>
                  <a:rPr lang="en-US" sz="2300" i="1" dirty="0" err="1"/>
                  <a:t>g</a:t>
                </a:r>
                <a:r>
                  <a:rPr lang="en-US" sz="2300" baseline="30000" dirty="0"/>
                  <a:t>–1</a:t>
                </a:r>
                <a:r>
                  <a:rPr lang="en-US" sz="2300" dirty="0"/>
                  <a:t>(</a:t>
                </a:r>
                <a:r>
                  <a:rPr lang="en-US" sz="2300" b="1" i="1" dirty="0"/>
                  <a:t>x</a:t>
                </a:r>
                <a:r>
                  <a:rPr lang="en-US" sz="2300" dirty="0"/>
                  <a:t> | Φ) with regard to Φ, which produces a tensor. Therefore, </a:t>
                </a:r>
                <a:r>
                  <a:rPr lang="en-US" sz="2300" i="1" dirty="0" err="1"/>
                  <a:t>d</a:t>
                </a:r>
                <a:r>
                  <a:rPr lang="en-US" sz="2300" dirty="0" err="1"/>
                  <a:t>∇</a:t>
                </a:r>
                <a:r>
                  <a:rPr lang="en-US" sz="2300" b="1" i="1" baseline="-25000" dirty="0" err="1"/>
                  <a:t>x</a:t>
                </a:r>
                <a:r>
                  <a:rPr lang="en-US" sz="2300" i="1" dirty="0" err="1"/>
                  <a:t>g</a:t>
                </a:r>
                <a:r>
                  <a:rPr lang="en-US" sz="2300" baseline="30000" dirty="0"/>
                  <a:t>–1</a:t>
                </a:r>
                <a:r>
                  <a:rPr lang="en-US" sz="2300" dirty="0"/>
                  <a:t>(</a:t>
                </a:r>
                <a:r>
                  <a:rPr lang="en-US" sz="2300" b="1" i="1" dirty="0"/>
                  <a:t>x</a:t>
                </a:r>
                <a:r>
                  <a:rPr lang="en-US" sz="2300" dirty="0"/>
                  <a:t> | Φ) / </a:t>
                </a:r>
                <a:r>
                  <a:rPr lang="en-US" sz="2300" i="1" dirty="0" err="1"/>
                  <a:t>d</a:t>
                </a:r>
                <a:r>
                  <a:rPr lang="en-US" sz="2300" dirty="0" err="1"/>
                  <a:t>Φ</a:t>
                </a:r>
                <a:r>
                  <a:rPr lang="en-US" sz="2300" dirty="0"/>
                  <a:t> is the second-order derivative of inversed generator </a:t>
                </a:r>
                <a:r>
                  <a:rPr lang="en-US" sz="2300" i="1" dirty="0"/>
                  <a:t>g</a:t>
                </a:r>
                <a:r>
                  <a:rPr lang="en-US" sz="2300" baseline="30000" dirty="0"/>
                  <a:t>–1</a:t>
                </a:r>
                <a:r>
                  <a:rPr lang="en-US" sz="2300" dirty="0"/>
                  <a:t>(</a:t>
                </a:r>
                <a:r>
                  <a:rPr lang="en-US" sz="2300" b="1" i="1" dirty="0"/>
                  <a:t>x</a:t>
                </a:r>
                <a:r>
                  <a:rPr lang="en-US" sz="2300" dirty="0"/>
                  <a:t> | Φ) with regard to </a:t>
                </a:r>
                <a:r>
                  <a:rPr lang="en-US" sz="2300" b="1" i="1" dirty="0"/>
                  <a:t>x</a:t>
                </a:r>
                <a:r>
                  <a:rPr lang="en-US" sz="2300" dirty="0"/>
                  <a:t> and Φ. Let</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a:latin typeface="Cambria Math" panose="02040503050406030204" pitchFamily="18" charset="0"/>
                            </a:rPr>
                            <m:t>𝛻</m:t>
                          </m:r>
                        </m:e>
                        <m:sub>
                          <m:r>
                            <m:rPr>
                              <m:sty m:val="p"/>
                            </m:rPr>
                            <a:rPr lang="en-US" sz="2300">
                              <a:latin typeface="Cambria Math" panose="02040503050406030204" pitchFamily="18" charset="0"/>
                            </a:rPr>
                            <m:t>Φ</m:t>
                          </m:r>
                        </m:sub>
                      </m:sSub>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m:t>
                          </m:r>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num>
                        <m:den>
                          <m:r>
                            <a:rPr lang="en-US" sz="2300" i="1">
                              <a:latin typeface="Cambria Math" panose="02040503050406030204" pitchFamily="18" charset="0"/>
                            </a:rPr>
                            <m:t>𝑑</m:t>
                          </m:r>
                          <m:r>
                            <m:rPr>
                              <m:sty m:val="p"/>
                            </m:rPr>
                            <a:rPr lang="en-US" sz="2300">
                              <a:latin typeface="Cambria Math" panose="02040503050406030204" pitchFamily="18" charset="0"/>
                            </a:rPr>
                            <m:t>Φ</m:t>
                          </m:r>
                        </m:den>
                      </m:f>
                    </m:oMath>
                  </m:oMathPara>
                </a14:m>
                <a:endParaRPr lang="en-US" sz="2300" dirty="0"/>
              </a:p>
              <a:p>
                <a:pPr marL="0" indent="0">
                  <a:buNone/>
                </a:pPr>
                <a:r>
                  <a:rPr lang="en-US" sz="2300" dirty="0"/>
                  <a:t>It is possible to calculate this second-order derivative if inversed gradient ∇</a:t>
                </a:r>
                <a:r>
                  <a:rPr lang="en-US" sz="2300" b="1" i="1" baseline="-25000" dirty="0" err="1"/>
                  <a:t>x</a:t>
                </a:r>
                <a:r>
                  <a:rPr lang="en-US" sz="2300" i="1" dirty="0" err="1"/>
                  <a:t>g</a:t>
                </a:r>
                <a:r>
                  <a:rPr lang="en-US" sz="2300" baseline="30000" dirty="0"/>
                  <a:t>–1</a:t>
                </a:r>
                <a:r>
                  <a:rPr lang="en-US" sz="2300" dirty="0"/>
                  <a:t>(</a:t>
                </a:r>
                <a:r>
                  <a:rPr lang="en-US" sz="2300" b="1" i="1" dirty="0"/>
                  <a:t>x</a:t>
                </a:r>
                <a:r>
                  <a:rPr lang="en-US" sz="2300" dirty="0"/>
                  <a:t> | Φ) is determined. Log-likelihood gradient ∇</a:t>
                </a:r>
                <a:r>
                  <a:rPr lang="en-US" sz="2300" dirty="0" err="1"/>
                  <a:t>log</a:t>
                </a:r>
                <a:r>
                  <a:rPr lang="en-US" sz="2300" i="1" dirty="0" err="1"/>
                  <a:t>P</a:t>
                </a:r>
                <a:r>
                  <a:rPr lang="en-US" sz="2300" dirty="0"/>
                  <a:t>(</a:t>
                </a:r>
                <a:r>
                  <a:rPr lang="en-US" sz="2300" b="1" i="1" dirty="0"/>
                  <a:t>x</a:t>
                </a:r>
                <a:r>
                  <a:rPr lang="en-US" sz="2300" dirty="0"/>
                  <a:t> | Φ) is rewritten</a:t>
                </a:r>
                <a:r>
                  <a:rPr lang="en-US" sz="2300" dirty="0" smtClean="0"/>
                  <a:t>:</a:t>
                </a:r>
              </a:p>
              <a:p>
                <a:pPr marL="0" indent="0">
                  <a:buNone/>
                </a:pPr>
                <a14:m>
                  <m:oMathPara xmlns:m="http://schemas.openxmlformats.org/officeDocument/2006/math">
                    <m:oMathParaPr>
                      <m:jc m:val="right"/>
                    </m:oMathParaPr>
                    <m:oMath xmlns:m="http://schemas.openxmlformats.org/officeDocument/2006/math">
                      <m:r>
                        <a:rPr lang="en-US" sz="2300">
                          <a:latin typeface="Cambria Math" panose="02040503050406030204" pitchFamily="18" charset="0"/>
                        </a:rPr>
                        <m:t>𝛻</m:t>
                      </m:r>
                      <m:func>
                        <m:funcPr>
                          <m:ctrlPr>
                            <a:rPr lang="en-US" sz="2300" i="1">
                              <a:latin typeface="Cambria Math" panose="02040503050406030204" pitchFamily="18" charset="0"/>
                            </a:rPr>
                          </m:ctrlPr>
                        </m:funcPr>
                        <m:fName>
                          <m:r>
                            <m:rPr>
                              <m:sty m:val="p"/>
                            </m:rPr>
                            <a:rPr lang="en-US" sz="2300">
                              <a:latin typeface="Cambria Math" panose="02040503050406030204" pitchFamily="18" charset="0"/>
                            </a:rPr>
                            <m:t>log</m:t>
                          </m:r>
                        </m:fName>
                        <m:e>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e>
                      </m:func>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e>
                          </m:d>
                        </m:e>
                        <m:sup>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a:latin typeface="Cambria Math" panose="02040503050406030204" pitchFamily="18" charset="0"/>
                            </a:rPr>
                            <m:t>𝛻</m:t>
                          </m:r>
                        </m:e>
                        <m:sub>
                          <m:r>
                            <m:rPr>
                              <m:sty m:val="p"/>
                            </m:rPr>
                            <a:rPr lang="en-US" sz="2300">
                              <a:latin typeface="Cambria Math" panose="02040503050406030204" pitchFamily="18" charset="0"/>
                            </a:rPr>
                            <m:t>Φ</m:t>
                          </m:r>
                        </m:sub>
                      </m:sSub>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r>
                        <a:rPr lang="en-US" sz="2300" i="1">
                          <a:latin typeface="Cambria Math" panose="02040503050406030204" pitchFamily="18" charset="0"/>
                        </a:rPr>
                        <m:t>−</m:t>
                      </m:r>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2.3</m:t>
                          </m:r>
                        </m:e>
                      </m:d>
                    </m:oMath>
                  </m:oMathPara>
                </a14:m>
                <a:endParaRPr lang="en-US" sz="2300" dirty="0" smtClean="0"/>
              </a:p>
              <a:p>
                <a:pPr marL="0" indent="0">
                  <a:buNone/>
                </a:pPr>
                <a:r>
                  <a:rPr lang="en-US" sz="23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r>
                        <m:rPr>
                          <m:aln/>
                        </m:rP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m:t>
                          </m:r>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num>
                        <m:den>
                          <m:r>
                            <a:rPr lang="en-US" sz="2300" i="1">
                              <a:latin typeface="Cambria Math" panose="02040503050406030204" pitchFamily="18" charset="0"/>
                            </a:rPr>
                            <m:t>𝑑</m:t>
                          </m:r>
                          <m:r>
                            <a:rPr lang="en-US" sz="2300" b="1" i="1">
                              <a:latin typeface="Cambria Math" panose="02040503050406030204" pitchFamily="18" charset="0"/>
                            </a:rPr>
                            <m:t>𝒙</m:t>
                          </m:r>
                        </m:den>
                      </m:f>
                    </m:oMath>
                    <m:oMath xmlns:m="http://schemas.openxmlformats.org/officeDocument/2006/math">
                      <m:sSub>
                        <m:sSubPr>
                          <m:ctrlPr>
                            <a:rPr lang="en-US" sz="2300" i="1">
                              <a:latin typeface="Cambria Math" panose="02040503050406030204" pitchFamily="18" charset="0"/>
                            </a:rPr>
                          </m:ctrlPr>
                        </m:sSubPr>
                        <m:e>
                          <m:r>
                            <a:rPr lang="en-US" sz="2300">
                              <a:latin typeface="Cambria Math" panose="02040503050406030204" pitchFamily="18" charset="0"/>
                            </a:rPr>
                            <m:t>𝛻</m:t>
                          </m:r>
                        </m:e>
                        <m:sub>
                          <m:r>
                            <m:rPr>
                              <m:sty m:val="p"/>
                            </m:rPr>
                            <a:rPr lang="en-US" sz="2300">
                              <a:latin typeface="Cambria Math" panose="02040503050406030204" pitchFamily="18" charset="0"/>
                            </a:rPr>
                            <m:t>Φ</m:t>
                          </m:r>
                        </m:sub>
                      </m:sSub>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r>
                        <m:rPr>
                          <m:aln/>
                        </m:rP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m:t>
                          </m:r>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b="1" i="1">
                                  <a:latin typeface="Cambria Math" panose="02040503050406030204" pitchFamily="18" charset="0"/>
                                </a:rPr>
                                <m:t>𝒙</m:t>
                              </m:r>
                            </m:sub>
                          </m:sSub>
                          <m:sSup>
                            <m:sSupPr>
                              <m:ctrlPr>
                                <a:rPr lang="en-US" sz="2300" i="1">
                                  <a:latin typeface="Cambria Math" panose="02040503050406030204" pitchFamily="18" charset="0"/>
                                </a:rPr>
                              </m:ctrlPr>
                            </m:sSupPr>
                            <m:e>
                              <m:r>
                                <a:rPr lang="en-US" sz="2300" i="1">
                                  <a:latin typeface="Cambria Math" panose="02040503050406030204" pitchFamily="18" charset="0"/>
                                </a:rPr>
                                <m:t>𝑔</m:t>
                              </m:r>
                            </m:e>
                            <m:sup>
                              <m:r>
                                <a:rPr lang="en-US" sz="2300" i="1">
                                  <a:latin typeface="Cambria Math" panose="02040503050406030204" pitchFamily="18" charset="0"/>
                                </a:rPr>
                                <m:t>−1</m:t>
                              </m:r>
                            </m:sup>
                          </m:sSup>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e>
                          </m:d>
                        </m:num>
                        <m:den>
                          <m:r>
                            <a:rPr lang="en-US" sz="2300" i="1">
                              <a:latin typeface="Cambria Math" panose="02040503050406030204" pitchFamily="18" charset="0"/>
                            </a:rPr>
                            <m:t>𝑑</m:t>
                          </m:r>
                          <m:r>
                            <m:rPr>
                              <m:sty m:val="p"/>
                            </m:rPr>
                            <a:rPr lang="en-US" sz="2300">
                              <a:latin typeface="Cambria Math" panose="02040503050406030204" pitchFamily="18" charset="0"/>
                            </a:rPr>
                            <m:t>Φ</m:t>
                          </m:r>
                        </m:den>
                      </m:f>
                    </m:oMath>
                  </m:oMathPara>
                </a14:m>
                <a:endParaRPr lang="en-US" sz="2300" dirty="0"/>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11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1913298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 y="914398"/>
                <a:ext cx="11938000" cy="5441951"/>
              </a:xfrm>
            </p:spPr>
            <p:txBody>
              <a:bodyPr>
                <a:normAutofit/>
              </a:bodyPr>
              <a:lstStyle/>
              <a:p>
                <a:pPr marL="0" indent="0">
                  <a:buNone/>
                </a:pPr>
                <a:r>
                  <a:rPr lang="en-US" sz="2000" dirty="0"/>
                  <a:t>According to traditional neural network, let </a:t>
                </a:r>
                <a:r>
                  <a:rPr lang="en-US" sz="2000" i="1" dirty="0" err="1"/>
                  <a:t>φ</a:t>
                </a:r>
                <a:r>
                  <a:rPr lang="en-US" sz="2000" i="1" baseline="-25000" dirty="0" err="1"/>
                  <a:t>i</a:t>
                </a:r>
                <a:r>
                  <a:rPr lang="en-US" sz="2000" dirty="0"/>
                  <a:t> be the </a:t>
                </a:r>
                <a:r>
                  <a:rPr lang="en-US" sz="2000" i="1" dirty="0" err="1"/>
                  <a:t>i</a:t>
                </a:r>
                <a:r>
                  <a:rPr lang="en-US" sz="2000" baseline="30000" dirty="0" err="1"/>
                  <a:t>th</a:t>
                </a:r>
                <a:r>
                  <a:rPr lang="en-US" sz="2000" dirty="0"/>
                  <a:t> row vector of matrix Φ, then generator </a:t>
                </a:r>
                <a:r>
                  <a:rPr lang="en-US" sz="2000" i="1" dirty="0"/>
                  <a:t>g</a:t>
                </a:r>
                <a:r>
                  <a:rPr lang="en-US" sz="2000" dirty="0"/>
                  <a:t>(</a:t>
                </a:r>
                <a:r>
                  <a:rPr lang="en-US" sz="2000" b="1" i="1" dirty="0"/>
                  <a:t>x</a:t>
                </a:r>
                <a:r>
                  <a:rPr lang="en-US" sz="2000" dirty="0"/>
                  <a:t> | </a:t>
                </a:r>
                <a:r>
                  <a:rPr lang="en-US" sz="2000" i="1" dirty="0"/>
                  <a:t>φ</a:t>
                </a:r>
                <a:r>
                  <a:rPr lang="en-US" sz="2000" dirty="0"/>
                  <a:t>) is linear composition as follows:</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𝜑</m:t>
                          </m:r>
                        </m:e>
                      </m:d>
                      <m:r>
                        <a:rPr lang="en-US" sz="2000" i="1">
                          <a:latin typeface="Cambria Math" panose="02040503050406030204" pitchFamily="18" charset="0"/>
                        </a:rPr>
                        <m:t>=</m:t>
                      </m:r>
                      <m:r>
                        <a:rPr lang="en-US" sz="2000" i="1">
                          <a:latin typeface="Cambria Math" panose="02040503050406030204" pitchFamily="18" charset="0"/>
                        </a:rPr>
                        <m:t>𝑎</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sub>
                            <m:sup>
                              <m:r>
                                <a:rPr lang="en-US" sz="2000" i="1">
                                  <a:latin typeface="Cambria Math" panose="02040503050406030204" pitchFamily="18" charset="0"/>
                                </a:rPr>
                                <m:t>𝑇</m:t>
                              </m:r>
                            </m:sup>
                          </m:sSubSup>
                          <m:r>
                            <a:rPr lang="en-US" sz="2000" b="1" i="1">
                              <a:latin typeface="Cambria Math" panose="02040503050406030204" pitchFamily="18" charset="0"/>
                            </a:rPr>
                            <m:t>𝒛</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m:oMathPara>
                </a14:m>
                <a:endParaRPr lang="en-US" sz="2000" dirty="0"/>
              </a:p>
              <a:p>
                <a:pPr marL="0" indent="0">
                  <a:buNone/>
                </a:pPr>
                <a:r>
                  <a:rPr lang="en-US" sz="2000" dirty="0"/>
                  <a:t>Where </a:t>
                </a:r>
                <a:r>
                  <a:rPr lang="en-US" sz="2000" i="1" dirty="0" err="1"/>
                  <a:t>δ</a:t>
                </a:r>
                <a:r>
                  <a:rPr lang="en-US" sz="2000" i="1" baseline="-25000" dirty="0" err="1"/>
                  <a:t>i</a:t>
                </a:r>
                <a:r>
                  <a:rPr lang="en-US" sz="2000" dirty="0"/>
                  <a:t> is the </a:t>
                </a:r>
                <a:r>
                  <a:rPr lang="en-US" sz="2000" i="1" dirty="0" err="1"/>
                  <a:t>i</a:t>
                </a:r>
                <a:r>
                  <a:rPr lang="en-US" sz="2000" baseline="30000" dirty="0" err="1"/>
                  <a:t>th</a:t>
                </a:r>
                <a:r>
                  <a:rPr lang="en-US" sz="2000" dirty="0"/>
                  <a:t> bias parameter associated with each </a:t>
                </a:r>
                <a:r>
                  <a:rPr lang="en-US" sz="2000" i="1" dirty="0"/>
                  <a:t>x</a:t>
                </a:r>
                <a:r>
                  <a:rPr lang="en-US" sz="2000" i="1" baseline="-25000" dirty="0"/>
                  <a:t>i</a:t>
                </a:r>
                <a:r>
                  <a:rPr lang="en-US" sz="2000" dirty="0"/>
                  <a:t>. Note, </a:t>
                </a:r>
                <a:r>
                  <a:rPr lang="en-US" sz="2000" i="1" dirty="0"/>
                  <a:t>x</a:t>
                </a:r>
                <a:r>
                  <a:rPr lang="en-US" sz="2000" i="1" baseline="-25000" dirty="0"/>
                  <a:t>i</a:t>
                </a:r>
                <a:r>
                  <a:rPr lang="en-US" sz="2000" dirty="0"/>
                  <a:t> is the </a:t>
                </a:r>
                <a:r>
                  <a:rPr lang="en-US" sz="2000" i="1" dirty="0" err="1"/>
                  <a:t>i</a:t>
                </a:r>
                <a:r>
                  <a:rPr lang="en-US" sz="2000" baseline="30000" dirty="0" err="1"/>
                  <a:t>th</a:t>
                </a:r>
                <a:r>
                  <a:rPr lang="en-US" sz="2000" dirty="0"/>
                  <a:t> elemental variable in </a:t>
                </a:r>
                <a:r>
                  <a:rPr lang="en-US" sz="2000" b="1" i="1" dirty="0"/>
                  <a:t>x</a:t>
                </a:r>
                <a:r>
                  <a:rPr lang="en-US" sz="2000" dirty="0"/>
                  <a:t> whereas activation </a:t>
                </a:r>
                <a:r>
                  <a:rPr lang="en-US" sz="2000" i="1" dirty="0"/>
                  <a:t>a</a:t>
                </a:r>
                <a:r>
                  <a:rPr lang="en-US" sz="2000" dirty="0"/>
                  <a:t>(.) is invertible, whose inverse is </a:t>
                </a:r>
                <a:r>
                  <a:rPr lang="en-US" sz="2000" i="1" dirty="0"/>
                  <a:t>a</a:t>
                </a:r>
                <a:r>
                  <a:rPr lang="en-US" sz="2000" baseline="30000" dirty="0"/>
                  <a:t>–1</a:t>
                </a:r>
                <a:r>
                  <a:rPr lang="en-US" sz="2000" dirty="0"/>
                  <a:t>(.). In traditional neural network, </a:t>
                </a:r>
                <a:r>
                  <a:rPr lang="en-US" sz="2000" i="1" dirty="0"/>
                  <a:t>x</a:t>
                </a:r>
                <a:r>
                  <a:rPr lang="en-US" sz="2000" i="1" baseline="-25000" dirty="0"/>
                  <a:t>i</a:t>
                </a:r>
                <a:r>
                  <a:rPr lang="en-US" sz="2000" dirty="0"/>
                  <a:t> represents a neuron or unit. Due to:</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sub>
                        <m:sup>
                          <m:r>
                            <a:rPr lang="en-US" sz="2000" i="1">
                              <a:latin typeface="Cambria Math" panose="02040503050406030204" pitchFamily="18" charset="0"/>
                            </a:rPr>
                            <m:t>𝑇</m:t>
                          </m:r>
                        </m:sup>
                      </m:sSubSup>
                      <m:r>
                        <a:rPr lang="en-US" sz="2000" b="1" i="1">
                          <a:latin typeface="Cambria Math" panose="02040503050406030204" pitchFamily="18" charset="0"/>
                        </a:rPr>
                        <m:t>𝒛</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𝑡</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𝑖𝑡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𝑖𝑗</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𝑡</m:t>
                          </m:r>
                          <m:r>
                            <a:rPr lang="en-US" sz="2000" i="1">
                              <a:latin typeface="Cambria Math" panose="02040503050406030204" pitchFamily="18" charset="0"/>
                            </a:rPr>
                            <m:t>=1,</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𝑖𝑡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e>
                      </m:nary>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m:t>
                          </m:r>
                        </m:sub>
                      </m:sSub>
                    </m:oMath>
                  </m:oMathPara>
                </a14:m>
                <a:endParaRPr lang="en-US" sz="2000" dirty="0"/>
              </a:p>
              <a:p>
                <a:pPr marL="0" indent="0">
                  <a:buNone/>
                </a:pPr>
                <a:r>
                  <a:rPr lang="en-US" sz="2000" dirty="0"/>
                  <a:t>When </a:t>
                </a:r>
                <a:r>
                  <a:rPr lang="en-US" sz="2000" i="1" dirty="0" err="1"/>
                  <a:t>φ</a:t>
                </a:r>
                <a:r>
                  <a:rPr lang="en-US" sz="2000" i="1" baseline="-25000" dirty="0" err="1"/>
                  <a:t>i</a:t>
                </a:r>
                <a:r>
                  <a:rPr lang="en-US" sz="2000" dirty="0"/>
                  <a:t> = (</a:t>
                </a:r>
                <a:r>
                  <a:rPr lang="en-US" sz="2000" i="1" dirty="0"/>
                  <a:t>φ</a:t>
                </a:r>
                <a:r>
                  <a:rPr lang="en-US" sz="2000" i="1" baseline="-25000" dirty="0"/>
                  <a:t>i</a:t>
                </a:r>
                <a:r>
                  <a:rPr lang="en-US" sz="2000" baseline="-25000" dirty="0"/>
                  <a:t>1</a:t>
                </a:r>
                <a:r>
                  <a:rPr lang="en-US" sz="2000" dirty="0"/>
                  <a:t>, </a:t>
                </a:r>
                <a:r>
                  <a:rPr lang="en-US" sz="2000" i="1" dirty="0"/>
                  <a:t>φ</a:t>
                </a:r>
                <a:r>
                  <a:rPr lang="en-US" sz="2000" i="1" baseline="-25000" dirty="0"/>
                  <a:t>i</a:t>
                </a:r>
                <a:r>
                  <a:rPr lang="en-US" sz="2000" baseline="-25000" dirty="0"/>
                  <a:t>2</a:t>
                </a:r>
                <a:r>
                  <a:rPr lang="en-US" sz="2000" dirty="0"/>
                  <a:t>,…, </a:t>
                </a:r>
                <a:r>
                  <a:rPr lang="en-US" sz="2000" i="1" dirty="0" err="1"/>
                  <a:t>φ</a:t>
                </a:r>
                <a:r>
                  <a:rPr lang="en-US" sz="2000" i="1" baseline="-25000" dirty="0" err="1"/>
                  <a:t>in</a:t>
                </a:r>
                <a:r>
                  <a:rPr lang="en-US" sz="2000" dirty="0"/>
                  <a:t>)</a:t>
                </a:r>
                <a:r>
                  <a:rPr lang="en-US" sz="2000" i="1" baseline="30000" dirty="0"/>
                  <a:t>T</a:t>
                </a:r>
                <a:r>
                  <a:rPr lang="en-US" sz="2000" dirty="0"/>
                  <a:t> and </a:t>
                </a:r>
                <a:r>
                  <a:rPr lang="en-US" sz="2000" b="1" dirty="0"/>
                  <a:t>z</a:t>
                </a:r>
                <a:r>
                  <a:rPr lang="en-US" sz="2000" dirty="0"/>
                  <a:t> = (</a:t>
                </a:r>
                <a:r>
                  <a:rPr lang="en-US" sz="2000" i="1" dirty="0"/>
                  <a:t>z</a:t>
                </a:r>
                <a:r>
                  <a:rPr lang="en-US" sz="2000" baseline="-25000" dirty="0"/>
                  <a:t>1</a:t>
                </a:r>
                <a:r>
                  <a:rPr lang="en-US" sz="2000" dirty="0"/>
                  <a:t>, </a:t>
                </a:r>
                <a:r>
                  <a:rPr lang="en-US" sz="2000" i="1" dirty="0"/>
                  <a:t>z</a:t>
                </a:r>
                <a:r>
                  <a:rPr lang="en-US" sz="2000" baseline="-25000" dirty="0"/>
                  <a:t>2</a:t>
                </a:r>
                <a:r>
                  <a:rPr lang="en-US" sz="2000" dirty="0"/>
                  <a:t>,…, </a:t>
                </a:r>
                <a:r>
                  <a:rPr lang="en-US" sz="2000" i="1" dirty="0" err="1"/>
                  <a:t>z</a:t>
                </a:r>
                <a:r>
                  <a:rPr lang="en-US" sz="2000" i="1" baseline="-25000" dirty="0" err="1"/>
                  <a:t>n</a:t>
                </a:r>
                <a:r>
                  <a:rPr lang="en-US" sz="2000" dirty="0"/>
                  <a:t>)</a:t>
                </a:r>
                <a:r>
                  <a:rPr lang="en-US" sz="2000" i="1" baseline="30000" dirty="0"/>
                  <a:t>T</a:t>
                </a:r>
                <a:r>
                  <a:rPr lang="en-US" sz="2000" dirty="0"/>
                  <a:t>, without loss of generality, given </a:t>
                </a:r>
                <a:r>
                  <a:rPr lang="en-US" sz="2000" i="1" dirty="0" err="1"/>
                  <a:t>φ</a:t>
                </a:r>
                <a:r>
                  <a:rPr lang="en-US" sz="2000" i="1" baseline="-25000" dirty="0" err="1"/>
                  <a:t>ij</a:t>
                </a:r>
                <a:r>
                  <a:rPr lang="en-US" sz="2000" dirty="0"/>
                  <a:t> and </a:t>
                </a:r>
                <a:r>
                  <a:rPr lang="en-US" sz="2000" i="1" dirty="0" err="1"/>
                  <a:t>z</a:t>
                </a:r>
                <a:r>
                  <a:rPr lang="en-US" sz="2000" i="1" baseline="-25000" dirty="0" err="1"/>
                  <a:t>j</a:t>
                </a:r>
                <a:r>
                  <a:rPr lang="en-US" sz="2000" dirty="0"/>
                  <a:t> are the </a:t>
                </a:r>
                <a:r>
                  <a:rPr lang="en-US" sz="2000" i="1" dirty="0" err="1"/>
                  <a:t>j</a:t>
                </a:r>
                <a:r>
                  <a:rPr lang="en-US" sz="2000" baseline="30000" dirty="0" err="1"/>
                  <a:t>th</a:t>
                </a:r>
                <a:r>
                  <a:rPr lang="en-US" sz="2000" dirty="0"/>
                  <a:t> elements of </a:t>
                </a:r>
                <a:r>
                  <a:rPr lang="en-US" sz="2000" i="1" dirty="0" err="1"/>
                  <a:t>φ</a:t>
                </a:r>
                <a:r>
                  <a:rPr lang="en-US" sz="2000" i="1" baseline="-25000" dirty="0" err="1"/>
                  <a:t>i</a:t>
                </a:r>
                <a:r>
                  <a:rPr lang="en-US" sz="2000" dirty="0"/>
                  <a:t> and </a:t>
                </a:r>
                <a:r>
                  <a:rPr lang="en-US" sz="2000" b="1" dirty="0"/>
                  <a:t>z</a:t>
                </a:r>
                <a:r>
                  <a:rPr lang="en-US" sz="2000" dirty="0"/>
                  <a:t>, respectively we have fine-tuned inversed generator </a:t>
                </a:r>
                <a:r>
                  <a:rPr lang="en-US" sz="2000" i="1" dirty="0"/>
                  <a:t>g</a:t>
                </a:r>
                <a:r>
                  <a:rPr lang="en-US" sz="2000" baseline="30000" dirty="0"/>
                  <a:t>–1</a:t>
                </a:r>
                <a:r>
                  <a:rPr lang="en-US" sz="2000" dirty="0"/>
                  <a:t>(</a:t>
                </a:r>
                <a:r>
                  <a:rPr lang="en-US" sz="2000" i="1" dirty="0"/>
                  <a:t>x</a:t>
                </a:r>
                <a:r>
                  <a:rPr lang="en-US" sz="2000" i="1" baseline="-25000" dirty="0"/>
                  <a:t>i</a:t>
                </a:r>
                <a:r>
                  <a:rPr lang="en-US" sz="2000" dirty="0"/>
                  <a:t> | </a:t>
                </a:r>
                <a:r>
                  <a:rPr lang="en-US" sz="2000" i="1" dirty="0" err="1"/>
                  <a:t>φ</a:t>
                </a:r>
                <a:r>
                  <a:rPr lang="en-US" sz="2000" i="1" baseline="-25000" dirty="0" err="1"/>
                  <a:t>ij</a:t>
                </a:r>
                <a:r>
                  <a:rPr lang="en-US" sz="2000" dirty="0"/>
                  <a:t>):</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𝑔</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𝑖𝑗</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𝑖𝑗</m:t>
                              </m:r>
                            </m:sub>
                          </m:sSub>
                        </m:den>
                      </m:f>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𝑖𝑗</m:t>
                          </m:r>
                        </m:sub>
                      </m:sSub>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𝑡</m:t>
                          </m:r>
                          <m:r>
                            <a:rPr lang="en-US" sz="2000" i="1">
                              <a:latin typeface="Cambria Math" panose="02040503050406030204" pitchFamily="18" charset="0"/>
                            </a:rPr>
                            <m:t>=1,</m:t>
                          </m:r>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𝑗</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𝜑</m:t>
                              </m:r>
                            </m:e>
                            <m:sub>
                              <m:r>
                                <a:rPr lang="en-US" sz="2000" i="1">
                                  <a:latin typeface="Cambria Math" panose="02040503050406030204" pitchFamily="18" charset="0"/>
                                </a:rPr>
                                <m:t>𝑖𝑡</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e>
                      </m:nary>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 y="914398"/>
                <a:ext cx="11938000" cy="5441951"/>
              </a:xfrm>
              <a:blipFill>
                <a:blip r:embed="rId2"/>
                <a:stretch>
                  <a:fillRect l="-511" t="-560" r="-5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2673743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48160" cy="5176066"/>
              </a:xfrm>
            </p:spPr>
            <p:txBody>
              <a:bodyPr>
                <a:noAutofit/>
              </a:bodyPr>
              <a:lstStyle/>
              <a:p>
                <a:pPr marL="0" indent="0">
                  <a:buNone/>
                </a:pPr>
                <a:r>
                  <a:rPr lang="en-US" sz="2100" dirty="0"/>
                  <a:t>It is easy to calculate the inversed gradient:</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a:latin typeface="Cambria Math" panose="02040503050406030204" pitchFamily="18" charset="0"/>
                            </a:rPr>
                            <m:t>𝛻</m:t>
                          </m:r>
                        </m:e>
                        <m: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sub>
                      </m:sSub>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f>
                            <m:fPr>
                              <m:type m:val="lin"/>
                              <m:ctrlPr>
                                <a:rPr lang="en-US" sz="2100" i="1">
                                  <a:latin typeface="Cambria Math" panose="02040503050406030204" pitchFamily="18" charset="0"/>
                                </a:rPr>
                              </m:ctrlPr>
                            </m:fPr>
                            <m:num>
                              <m:r>
                                <a:rPr lang="en-US" sz="2100" i="1">
                                  <a:latin typeface="Cambria Math" panose="02040503050406030204" pitchFamily="18" charset="0"/>
                                </a:rPr>
                                <m:t>𝑑</m:t>
                              </m:r>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𝑖𝑗</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𝛿</m:t>
                                      </m:r>
                                    </m:e>
                                    <m:sub>
                                      <m:r>
                                        <a:rPr lang="en-US" sz="2100" i="1">
                                          <a:latin typeface="Cambria Math" panose="02040503050406030204" pitchFamily="18" charset="0"/>
                                        </a:rPr>
                                        <m:t>𝑖</m:t>
                                      </m:r>
                                    </m:sub>
                                  </m:sSub>
                                </m:e>
                              </m:d>
                            </m:num>
                            <m:den>
                              <m:r>
                                <a:rPr lang="en-US" sz="2100" i="1">
                                  <a:latin typeface="Cambria Math" panose="02040503050406030204" pitchFamily="18" charset="0"/>
                                </a:rPr>
                                <m:t>𝑑</m:t>
                              </m:r>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den>
                          </m:f>
                        </m:num>
                        <m:den>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den>
                      </m:f>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num>
                        <m:den>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den>
                      </m:f>
                    </m:oMath>
                  </m:oMathPara>
                </a14:m>
                <a:endParaRPr lang="en-US" sz="2100" dirty="0"/>
              </a:p>
              <a:p>
                <a:pPr marL="0" indent="0">
                  <a:buNone/>
                </a:pPr>
                <a:r>
                  <a:rPr lang="en-US" sz="2100" dirty="0"/>
                  <a:t>Where </a:t>
                </a:r>
                <a:r>
                  <a:rPr lang="en-US" sz="2100" i="1" dirty="0"/>
                  <a:t>a</a:t>
                </a:r>
                <a:r>
                  <a:rPr lang="en-US" sz="2100" baseline="30000" dirty="0"/>
                  <a:t>–1</a:t>
                </a:r>
                <a:r>
                  <a:rPr lang="en-US" sz="2100" dirty="0"/>
                  <a:t>(</a:t>
                </a:r>
                <a:r>
                  <a:rPr lang="en-US" sz="2100" i="1" dirty="0"/>
                  <a:t>x</a:t>
                </a:r>
                <a:r>
                  <a:rPr lang="en-US" sz="2100" i="1" baseline="-25000" dirty="0"/>
                  <a:t>i</a:t>
                </a:r>
                <a:r>
                  <a:rPr lang="en-US" sz="2100" dirty="0"/>
                  <a:t>) is the first-order derivative of </a:t>
                </a:r>
                <a:r>
                  <a:rPr lang="en-US" sz="2100" i="1" dirty="0"/>
                  <a:t>a</a:t>
                </a:r>
                <a:r>
                  <a:rPr lang="en-US" sz="2100" baseline="30000" dirty="0"/>
                  <a:t>–1</a:t>
                </a:r>
                <a:r>
                  <a:rPr lang="en-US" sz="2100" dirty="0"/>
                  <a:t>(.) at </a:t>
                </a:r>
                <a:r>
                  <a:rPr lang="en-US" sz="2100" i="1" dirty="0"/>
                  <a:t>x</a:t>
                </a:r>
                <a:r>
                  <a:rPr lang="en-US" sz="2100" i="1" baseline="-25000" dirty="0"/>
                  <a:t>i</a:t>
                </a:r>
                <a:r>
                  <a:rPr lang="en-US" sz="2100" dirty="0"/>
                  <a:t>. The second-order derivative </a:t>
                </a:r>
                <a14:m>
                  <m:oMath xmlns:m="http://schemas.openxmlformats.org/officeDocument/2006/math">
                    <m:sSub>
                      <m:sSubPr>
                        <m:ctrlPr>
                          <a:rPr lang="en-US" sz="2100" i="1">
                            <a:latin typeface="Cambria Math" panose="02040503050406030204" pitchFamily="18" charset="0"/>
                          </a:rPr>
                        </m:ctrlPr>
                      </m:sSubPr>
                      <m:e>
                        <m:r>
                          <a:rPr lang="en-US" sz="2100">
                            <a:latin typeface="Cambria Math" panose="02040503050406030204" pitchFamily="18" charset="0"/>
                          </a:rPr>
                          <m:t>𝛻</m:t>
                        </m:r>
                      </m:e>
                      <m:sub>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sub>
                    </m:sSub>
                    <m:sSub>
                      <m:sSubPr>
                        <m:ctrlPr>
                          <a:rPr lang="en-US" sz="2100" i="1">
                            <a:latin typeface="Cambria Math" panose="02040503050406030204" pitchFamily="18" charset="0"/>
                          </a:rPr>
                        </m:ctrlPr>
                      </m:sSubPr>
                      <m:e>
                        <m:r>
                          <a:rPr lang="en-US" sz="2100">
                            <a:latin typeface="Cambria Math" panose="02040503050406030204" pitchFamily="18" charset="0"/>
                          </a:rPr>
                          <m:t>𝛻</m:t>
                        </m:r>
                      </m:e>
                      <m: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sub>
                    </m:sSub>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e>
                    </m:d>
                  </m:oMath>
                </a14:m>
                <a:r>
                  <a:rPr lang="en-US" sz="2100" dirty="0"/>
                  <a:t> is determined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a:latin typeface="Cambria Math" panose="02040503050406030204" pitchFamily="18" charset="0"/>
                            </a:rPr>
                            <m:t>𝛻</m:t>
                          </m:r>
                        </m:e>
                        <m:sub>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sub>
                      </m:sSub>
                      <m:sSub>
                        <m:sSubPr>
                          <m:ctrlPr>
                            <a:rPr lang="en-US" sz="2100" i="1">
                              <a:latin typeface="Cambria Math" panose="02040503050406030204" pitchFamily="18" charset="0"/>
                            </a:rPr>
                          </m:ctrlPr>
                        </m:sSubPr>
                        <m:e>
                          <m:r>
                            <a:rPr lang="en-US" sz="2100">
                              <a:latin typeface="Cambria Math" panose="02040503050406030204" pitchFamily="18" charset="0"/>
                            </a:rPr>
                            <m:t>𝛻</m:t>
                          </m:r>
                        </m:e>
                        <m: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sub>
                      </m:sSub>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sSub>
                            <m:sSubPr>
                              <m:ctrlPr>
                                <a:rPr lang="en-US" sz="2100" i="1">
                                  <a:latin typeface="Cambria Math" panose="02040503050406030204" pitchFamily="18" charset="0"/>
                                </a:rPr>
                              </m:ctrlPr>
                            </m:sSubPr>
                            <m:e>
                              <m:r>
                                <a:rPr lang="en-US" sz="2100">
                                  <a:latin typeface="Cambria Math" panose="02040503050406030204" pitchFamily="18" charset="0"/>
                                </a:rPr>
                                <m:t>𝛻</m:t>
                              </m:r>
                            </m:e>
                            <m: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sub>
                          </m:sSub>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e>
                          </m:d>
                        </m:num>
                        <m:den>
                          <m:r>
                            <a:rPr lang="en-US" sz="2100" i="1">
                              <a:latin typeface="Cambria Math" panose="02040503050406030204" pitchFamily="18" charset="0"/>
                            </a:rPr>
                            <m:t>𝑑</m:t>
                          </m:r>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den>
                      </m:f>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𝜑</m:t>
                              </m:r>
                            </m:e>
                            <m:sub>
                              <m:r>
                                <a:rPr lang="en-US" sz="2100" i="1">
                                  <a:latin typeface="Cambria Math" panose="02040503050406030204" pitchFamily="18" charset="0"/>
                                </a:rPr>
                                <m:t>𝑖𝑗</m:t>
                              </m:r>
                            </m:sub>
                            <m:sup>
                              <m:r>
                                <a:rPr lang="en-US" sz="2100" i="1">
                                  <a:latin typeface="Cambria Math" panose="02040503050406030204" pitchFamily="18" charset="0"/>
                                </a:rPr>
                                <m:t>2</m:t>
                              </m:r>
                            </m:sup>
                          </m:sSubSup>
                        </m:den>
                      </m:f>
                    </m:oMath>
                  </m:oMathPara>
                </a14:m>
                <a:endParaRPr lang="en-US" sz="2100" dirty="0"/>
              </a:p>
              <a:p>
                <a:pPr marL="0" indent="0">
                  <a:buNone/>
                </a:pPr>
                <a:r>
                  <a:rPr lang="en-US" sz="2100" dirty="0"/>
                  <a:t>Log-likelihood gradient with regard to </a:t>
                </a:r>
                <a:r>
                  <a:rPr lang="en-US" sz="2100" i="1" dirty="0" err="1"/>
                  <a:t>φ</a:t>
                </a:r>
                <a:r>
                  <a:rPr lang="en-US" sz="2100" i="1" baseline="-25000" dirty="0" err="1"/>
                  <a:t>ij</a:t>
                </a:r>
                <a:r>
                  <a:rPr lang="en-US" sz="2100" dirty="0"/>
                  <a:t> is fine-tuned as ∇</a:t>
                </a:r>
                <a:r>
                  <a:rPr lang="en-US" sz="2100" dirty="0" err="1"/>
                  <a:t>log</a:t>
                </a:r>
                <a:r>
                  <a:rPr lang="en-US" sz="2100" i="1" dirty="0" err="1"/>
                  <a:t>P</a:t>
                </a:r>
                <a:r>
                  <a:rPr lang="en-US" sz="2100" dirty="0"/>
                  <a:t>(</a:t>
                </a:r>
                <a:r>
                  <a:rPr lang="en-US" sz="2100" i="1" dirty="0"/>
                  <a:t>x</a:t>
                </a:r>
                <a:r>
                  <a:rPr lang="en-US" sz="2100" i="1" baseline="-25000" dirty="0"/>
                  <a:t>i</a:t>
                </a:r>
                <a:r>
                  <a:rPr lang="en-US" sz="2100" dirty="0"/>
                  <a:t> | </a:t>
                </a:r>
                <a:r>
                  <a:rPr lang="en-US" sz="2100" i="1" dirty="0" err="1"/>
                  <a:t>φ</a:t>
                </a:r>
                <a:r>
                  <a:rPr lang="en-US" sz="2100" i="1" baseline="-25000" dirty="0" err="1"/>
                  <a:t>ij</a:t>
                </a:r>
                <a:r>
                  <a:rPr lang="en-US" sz="2100" dirty="0"/>
                  <a:t>) is expended again:</a:t>
                </a:r>
              </a:p>
              <a:p>
                <a:pPr marL="0" indent="0">
                  <a:buNone/>
                </a:pPr>
                <a14:m>
                  <m:oMathPara xmlns:m="http://schemas.openxmlformats.org/officeDocument/2006/math">
                    <m:oMathParaPr>
                      <m:jc m:val="centerGroup"/>
                    </m:oMathParaPr>
                    <m:oMath xmlns:m="http://schemas.openxmlformats.org/officeDocument/2006/math">
                      <m:r>
                        <a:rPr lang="en-US" sz="2100">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e>
                          </m:d>
                        </m:e>
                      </m:func>
                      <m:r>
                        <a:rPr lang="en-US" sz="2100" i="1">
                          <a:latin typeface="Cambria Math" panose="02040503050406030204" pitchFamily="18" charset="0"/>
                        </a:rPr>
                        <m:t>=−</m:t>
                      </m:r>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num>
                        <m:den>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den>
                      </m:f>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𝜑</m:t>
                              </m:r>
                            </m:e>
                            <m:sub>
                              <m:r>
                                <a:rPr lang="en-US" sz="2100" i="1">
                                  <a:latin typeface="Cambria Math" panose="02040503050406030204" pitchFamily="18" charset="0"/>
                                </a:rPr>
                                <m:t>𝑖𝑗</m:t>
                              </m:r>
                            </m:sub>
                            <m:sup>
                              <m:r>
                                <a:rPr lang="en-US" sz="2100" i="1">
                                  <a:latin typeface="Cambria Math" panose="02040503050406030204" pitchFamily="18" charset="0"/>
                                </a:rPr>
                                <m:t>2</m:t>
                              </m:r>
                            </m:sup>
                          </m:sSubSup>
                        </m:den>
                      </m:f>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num>
                        <m:den>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den>
                      </m:f>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num>
                        <m:den>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den>
                      </m:f>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den>
                      </m:f>
                      <m:r>
                        <a:rPr lang="en-US" sz="2100" i="1">
                          <a:latin typeface="Cambria Math" panose="02040503050406030204" pitchFamily="18" charset="0"/>
                        </a:rPr>
                        <m:t>−</m:t>
                      </m:r>
                      <m:f>
                        <m:fPr>
                          <m:ctrlPr>
                            <a:rPr lang="en-US" sz="2100" i="1">
                              <a:latin typeface="Cambria Math" panose="02040503050406030204" pitchFamily="18" charset="0"/>
                            </a:rPr>
                          </m:ctrlPr>
                        </m:fPr>
                        <m:num>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𝜑</m:t>
                              </m:r>
                            </m:e>
                            <m:sub>
                              <m:r>
                                <a:rPr lang="en-US" sz="2100" i="1">
                                  <a:latin typeface="Cambria Math" panose="02040503050406030204" pitchFamily="18" charset="0"/>
                                </a:rPr>
                                <m:t>𝑖𝑗</m:t>
                              </m:r>
                            </m:sub>
                            <m:sup>
                              <m:r>
                                <a:rPr lang="en-US" sz="2100" i="1">
                                  <a:latin typeface="Cambria Math" panose="02040503050406030204" pitchFamily="18" charset="0"/>
                                </a:rPr>
                                <m:t>2</m:t>
                              </m:r>
                            </m:sup>
                          </m:sSubSup>
                        </m:den>
                      </m:f>
                      <m:r>
                        <a:rPr lang="en-US" sz="2100" i="1">
                          <a:latin typeface="Cambria Math" panose="02040503050406030204" pitchFamily="18" charset="0"/>
                        </a:rPr>
                        <m:t>=−</m:t>
                      </m:r>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i="1">
                                  <a:latin typeface="Cambria Math" panose="02040503050406030204" pitchFamily="18" charset="0"/>
                                </a:rPr>
                                <m:t>𝜑</m:t>
                              </m:r>
                            </m:e>
                            <m:sub>
                              <m:r>
                                <a:rPr lang="en-US" sz="2100" i="1">
                                  <a:latin typeface="Cambria Math" panose="02040503050406030204" pitchFamily="18" charset="0"/>
                                </a:rPr>
                                <m:t>𝑖𝑗</m:t>
                              </m:r>
                            </m:sub>
                          </m:sSub>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−1</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d>
                                </m:e>
                              </m:d>
                            </m:e>
                            <m:sup>
                              <m:r>
                                <a:rPr lang="en-US" sz="2100" i="1">
                                  <a:latin typeface="Cambria Math" panose="02040503050406030204" pitchFamily="18" charset="0"/>
                                </a:rPr>
                                <m:t>′</m:t>
                              </m:r>
                            </m:sup>
                          </m:sSup>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𝜑</m:t>
                              </m:r>
                            </m:e>
                            <m:sub>
                              <m:r>
                                <a:rPr lang="en-US" sz="2100" i="1">
                                  <a:latin typeface="Cambria Math" panose="02040503050406030204" pitchFamily="18" charset="0"/>
                                </a:rPr>
                                <m:t>𝑖𝑗</m:t>
                              </m:r>
                            </m:sub>
                            <m:sup>
                              <m:r>
                                <a:rPr lang="en-US" sz="2100" i="1">
                                  <a:latin typeface="Cambria Math" panose="02040503050406030204" pitchFamily="18" charset="0"/>
                                </a:rPr>
                                <m:t>2</m:t>
                              </m:r>
                            </m:sup>
                          </m:sSubSup>
                        </m:den>
                      </m:f>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48160" cy="5176066"/>
              </a:xfrm>
              <a:blipFill>
                <a:blip r:embed="rId2"/>
                <a:stretch>
                  <a:fillRect l="-612" t="-707" r="-612" b="-51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1766564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rmAutofit/>
              </a:bodyPr>
              <a:lstStyle/>
              <a:p>
                <a:pPr marL="0" indent="0">
                  <a:buNone/>
                </a:pPr>
                <a:r>
                  <a:rPr lang="en-US" sz="2200" dirty="0"/>
                  <a:t>Because </a:t>
                </a:r>
                <a:r>
                  <a:rPr lang="en-US" sz="2200" i="1" dirty="0" err="1"/>
                  <a:t>δ</a:t>
                </a:r>
                <a:r>
                  <a:rPr lang="en-US" sz="2200" i="1" baseline="-25000" dirty="0" err="1"/>
                  <a:t>i</a:t>
                </a:r>
                <a:r>
                  <a:rPr lang="en-US" sz="2200" dirty="0"/>
                  <a:t> is the </a:t>
                </a:r>
                <a:r>
                  <a:rPr lang="en-US" sz="2200" i="1" dirty="0" err="1"/>
                  <a:t>i</a:t>
                </a:r>
                <a:r>
                  <a:rPr lang="en-US" sz="2200" baseline="30000" dirty="0" err="1"/>
                  <a:t>th</a:t>
                </a:r>
                <a:r>
                  <a:rPr lang="en-US" sz="2200" dirty="0"/>
                  <a:t> bias parameter, the second-order derivative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sub>
                    </m:sSub>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e>
                    </m:d>
                  </m:oMath>
                </a14:m>
                <a:r>
                  <a:rPr lang="en-US" sz="2200" dirty="0"/>
                  <a:t> is determined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sub>
                      </m:sSub>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e>
                      </m:d>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𝑑</m:t>
                          </m:r>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e>
                          </m:d>
                        </m:num>
                        <m:den>
                          <m:r>
                            <a:rPr lang="en-US" sz="2200" i="1">
                              <a:latin typeface="Cambria Math" panose="02040503050406030204" pitchFamily="18" charset="0"/>
                            </a:rPr>
                            <m:t>𝑑</m:t>
                          </m:r>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den>
                      </m:f>
                      <m:r>
                        <a:rPr lang="en-US" sz="2200" i="1">
                          <a:latin typeface="Cambria Math" panose="02040503050406030204" pitchFamily="18" charset="0"/>
                        </a:rPr>
                        <m:t>=0</m:t>
                      </m:r>
                    </m:oMath>
                  </m:oMathPara>
                </a14:m>
                <a:endParaRPr lang="en-US" sz="2200" dirty="0"/>
              </a:p>
              <a:p>
                <a:pPr marL="0" indent="0">
                  <a:buNone/>
                </a:pPr>
                <a:r>
                  <a:rPr lang="en-US" sz="22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e>
                      </m:d>
                      <m:r>
                        <a:rPr lang="en-US" sz="2200" i="1">
                          <a:latin typeface="Cambria Math" panose="02040503050406030204" pitchFamily="18" charset="0"/>
                        </a:rPr>
                        <m:t>=</m:t>
                      </m:r>
                      <m:f>
                        <m:fPr>
                          <m:ctrlPr>
                            <a:rPr lang="en-US" sz="2200" i="1">
                              <a:latin typeface="Cambria Math" panose="02040503050406030204" pitchFamily="18" charset="0"/>
                            </a:rPr>
                          </m:ctrlPr>
                        </m:fPr>
                        <m:num>
                          <m:f>
                            <m:fPr>
                              <m:type m:val="lin"/>
                              <m:ctrlPr>
                                <a:rPr lang="en-US" sz="2200" i="1">
                                  <a:latin typeface="Cambria Math" panose="02040503050406030204" pitchFamily="18" charset="0"/>
                                </a:rPr>
                              </m:ctrlPr>
                            </m:fPr>
                            <m:num>
                              <m:r>
                                <a:rPr lang="en-US" sz="2200" i="1">
                                  <a:latin typeface="Cambria Math" panose="02040503050406030204" pitchFamily="18" charset="0"/>
                                </a:rPr>
                                <m:t>𝑑</m:t>
                              </m:r>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𝑖𝑗</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e>
                              </m:d>
                            </m:num>
                            <m:den>
                              <m:r>
                                <a:rPr lang="en-US" sz="2200" i="1">
                                  <a:latin typeface="Cambria Math" panose="02040503050406030204" pitchFamily="18" charset="0"/>
                                </a:rPr>
                                <m:t>𝑑</m:t>
                              </m:r>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den>
                          </m:f>
                        </m:num>
                        <m:den>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e>
                              </m:d>
                            </m:e>
                            <m:sup>
                              <m:r>
                                <a:rPr lang="en-US" sz="2200" i="1">
                                  <a:latin typeface="Cambria Math" panose="02040503050406030204" pitchFamily="18" charset="0"/>
                                </a:rPr>
                                <m:t>′</m:t>
                              </m:r>
                            </m:sup>
                          </m:sSup>
                        </m:num>
                        <m:den>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𝑧</m:t>
                          </m:r>
                        </m:e>
                        <m:sub>
                          <m:r>
                            <a:rPr lang="en-US" sz="2200" i="1">
                              <a:latin typeface="Cambria Math" panose="02040503050406030204" pitchFamily="18" charset="0"/>
                            </a:rPr>
                            <m:t>𝑗</m:t>
                          </m:r>
                        </m:sub>
                      </m:sSub>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𝑖𝑗</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num>
                        <m:den>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den>
                      </m:f>
                    </m:oMath>
                  </m:oMathPara>
                </a14:m>
                <a:endParaRPr lang="en-US" sz="2200" dirty="0"/>
              </a:p>
              <a:p>
                <a:pPr marL="0" indent="0">
                  <a:buNone/>
                </a:pPr>
                <a:r>
                  <a:rPr lang="en-US" sz="2200" dirty="0"/>
                  <a:t>Log-likelihood gradient with regard to </a:t>
                </a:r>
                <a:r>
                  <a:rPr lang="en-US" sz="2200" i="1" dirty="0" err="1"/>
                  <a:t>δ</a:t>
                </a:r>
                <a:r>
                  <a:rPr lang="en-US" sz="2200" i="1" baseline="-25000" dirty="0" err="1"/>
                  <a:t>i</a:t>
                </a:r>
                <a:r>
                  <a:rPr lang="en-US" sz="2200" dirty="0"/>
                  <a:t> is fine-tuned as ∇</a:t>
                </a:r>
                <a:r>
                  <a:rPr lang="en-US" sz="2200" dirty="0" err="1"/>
                  <a:t>log</a:t>
                </a:r>
                <a:r>
                  <a:rPr lang="en-US" sz="2200" i="1" dirty="0" err="1"/>
                  <a:t>P</a:t>
                </a:r>
                <a:r>
                  <a:rPr lang="en-US" sz="2200" dirty="0"/>
                  <a:t>(</a:t>
                </a:r>
                <a:r>
                  <a:rPr lang="en-US" sz="2200" i="1" dirty="0"/>
                  <a:t>x</a:t>
                </a:r>
                <a:r>
                  <a:rPr lang="en-US" sz="2200" i="1" baseline="-25000" dirty="0"/>
                  <a:t>i</a:t>
                </a:r>
                <a:r>
                  <a:rPr lang="en-US" sz="2200" dirty="0"/>
                  <a:t> | </a:t>
                </a:r>
                <a:r>
                  <a:rPr lang="en-US" sz="2200" i="1" dirty="0" err="1"/>
                  <a:t>δ</a:t>
                </a:r>
                <a:r>
                  <a:rPr lang="en-US" sz="2200" i="1" baseline="-25000" dirty="0" err="1"/>
                  <a:t>i</a:t>
                </a:r>
                <a:r>
                  <a:rPr lang="en-US" sz="2200" dirty="0"/>
                  <a:t>) is expended again:</a:t>
                </a:r>
              </a:p>
              <a:p>
                <a:pPr marL="0" indent="0">
                  <a:buNone/>
                </a:pPr>
                <a14:m>
                  <m:oMathPara xmlns:m="http://schemas.openxmlformats.org/officeDocument/2006/math">
                    <m:oMathParaPr>
                      <m:jc m:val="centerGroup"/>
                    </m:oMathParaPr>
                    <m:oMath xmlns:m="http://schemas.openxmlformats.org/officeDocument/2006/math">
                      <m:r>
                        <a:rPr lang="en-US" sz="2200">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𝛿</m:t>
                                  </m:r>
                                </m:e>
                                <m:sub>
                                  <m:r>
                                    <a:rPr lang="en-US" sz="2200" i="1">
                                      <a:latin typeface="Cambria Math" panose="02040503050406030204" pitchFamily="18" charset="0"/>
                                    </a:rPr>
                                    <m:t>𝑖</m:t>
                                  </m:r>
                                </m:sub>
                              </m:sSub>
                            </m:e>
                          </m:d>
                        </m:e>
                      </m:func>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num>
                        <m:den>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e>
                              </m:d>
                            </m:e>
                            <m:sup>
                              <m:r>
                                <a:rPr lang="en-US" sz="2200" i="1">
                                  <a:latin typeface="Cambria Math" panose="02040503050406030204" pitchFamily="18" charset="0"/>
                                </a:rPr>
                                <m:t>′</m:t>
                              </m:r>
                            </m:sup>
                          </m:sSup>
                        </m:den>
                      </m:f>
                      <m:r>
                        <a:rPr lang="en-US" sz="2200" i="1">
                          <a:latin typeface="Cambria Math" panose="02040503050406030204" pitchFamily="18" charset="0"/>
                        </a:rPr>
                        <m:t>0−</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num>
                        <m:den>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den>
                      </m:f>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e>
                              </m:d>
                            </m:e>
                            <m:sup>
                              <m:r>
                                <a:rPr lang="en-US" sz="2200" i="1">
                                  <a:latin typeface="Cambria Math" panose="02040503050406030204" pitchFamily="18" charset="0"/>
                                </a:rPr>
                                <m:t>′</m:t>
                              </m:r>
                            </m:sup>
                          </m:sSup>
                        </m:num>
                        <m:den>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d>
                                </m:e>
                              </m:d>
                            </m:e>
                            <m:sup>
                              <m:r>
                                <a:rPr lang="en-US" sz="2200" i="1">
                                  <a:latin typeface="Cambria Math" panose="02040503050406030204" pitchFamily="18" charset="0"/>
                                </a:rPr>
                                <m:t>′</m:t>
                              </m:r>
                            </m:sup>
                          </m:sSup>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r>
                                <a:rPr lang="en-US" sz="2200" i="1">
                                  <a:latin typeface="Cambria Math" panose="02040503050406030204" pitchFamily="18" charset="0"/>
                                </a:rPr>
                                <m:t>2</m:t>
                              </m:r>
                            </m:sup>
                          </m:sSubSup>
                        </m:den>
                      </m:f>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663" t="-471" r="-6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3092711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914399"/>
                <a:ext cx="11877040" cy="5176066"/>
              </a:xfrm>
            </p:spPr>
            <p:txBody>
              <a:bodyPr>
                <a:noAutofit/>
              </a:bodyPr>
              <a:lstStyle/>
              <a:p>
                <a:pPr marL="0" indent="0">
                  <a:buNone/>
                </a:pPr>
                <a:r>
                  <a:rPr lang="en-US" sz="1850" dirty="0" smtClean="0"/>
                  <a:t>In general, log-likelihood gradient ∇</a:t>
                </a:r>
                <a:r>
                  <a:rPr lang="en-US" sz="1850" dirty="0" err="1"/>
                  <a:t>log</a:t>
                </a:r>
                <a:r>
                  <a:rPr lang="en-US" sz="1850" i="1" dirty="0" err="1"/>
                  <a:t>P</a:t>
                </a:r>
                <a:r>
                  <a:rPr lang="en-US" sz="1850" dirty="0"/>
                  <a:t>(</a:t>
                </a:r>
                <a:r>
                  <a:rPr lang="en-US" sz="1850" i="1" dirty="0"/>
                  <a:t>x</a:t>
                </a:r>
                <a:r>
                  <a:rPr lang="en-US" sz="1850" i="1" baseline="-25000" dirty="0"/>
                  <a:t>i</a:t>
                </a:r>
                <a:r>
                  <a:rPr lang="en-US" sz="1850" dirty="0"/>
                  <a:t> | </a:t>
                </a:r>
                <a:r>
                  <a:rPr lang="en-US" sz="1850" i="1" dirty="0" err="1"/>
                  <a:t>φ</a:t>
                </a:r>
                <a:r>
                  <a:rPr lang="en-US" sz="1850" i="1" baseline="-25000" dirty="0" err="1"/>
                  <a:t>ij</a:t>
                </a:r>
                <a:r>
                  <a:rPr lang="en-US" sz="1850" dirty="0"/>
                  <a:t>, </a:t>
                </a:r>
                <a:r>
                  <a:rPr lang="en-US" sz="1850" i="1" dirty="0" err="1"/>
                  <a:t>δ</a:t>
                </a:r>
                <a:r>
                  <a:rPr lang="en-US" sz="1850" i="1" baseline="-25000" dirty="0" err="1"/>
                  <a:t>i</a:t>
                </a:r>
                <a:r>
                  <a:rPr lang="en-US" sz="1850" dirty="0"/>
                  <a:t>) is specified as follows</a:t>
                </a:r>
                <a:r>
                  <a:rPr lang="en-US" sz="185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850" i="1" smtClean="0">
                              <a:latin typeface="Cambria Math" panose="02040503050406030204" pitchFamily="18" charset="0"/>
                            </a:rPr>
                          </m:ctrlPr>
                        </m:mPr>
                        <m:mr>
                          <m:e>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e>
                                </m:d>
                              </m:e>
                            </m:func>
                            <m:r>
                              <m:rPr>
                                <m:aln/>
                              </m:rPr>
                              <a:rPr lang="en-US" sz="1850" i="1">
                                <a:latin typeface="Cambria Math" panose="02040503050406030204" pitchFamily="18" charset="0"/>
                              </a:rPr>
                              <m:t>=</m:t>
                            </m:r>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den>
                            </m:f>
                            <m:d>
                              <m:dPr>
                                <m:ctrlPr>
                                  <a:rPr lang="en-US" sz="1850" i="1">
                                    <a:latin typeface="Cambria Math" panose="02040503050406030204" pitchFamily="18" charset="0"/>
                                  </a:rPr>
                                </m:ctrlPr>
                              </m:dPr>
                              <m:e>
                                <m:r>
                                  <a:rPr lang="en-US" sz="1850" i="1">
                                    <a:latin typeface="Cambria Math" panose="02040503050406030204" pitchFamily="18" charset="0"/>
                                  </a:rPr>
                                  <m:t>1+</m:t>
                                </m:r>
                                <m:f>
                                  <m:fPr>
                                    <m:ctrlPr>
                                      <a:rPr lang="en-US" sz="1850" i="1">
                                        <a:latin typeface="Cambria Math" panose="02040503050406030204" pitchFamily="18" charset="0"/>
                                      </a:rPr>
                                    </m:ctrlPr>
                                  </m:fPr>
                                  <m:num>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e>
                                        </m:d>
                                      </m:e>
                                      <m:sup>
                                        <m:r>
                                          <a:rPr lang="en-US" sz="1850" i="1">
                                            <a:latin typeface="Cambria Math" panose="02040503050406030204" pitchFamily="18" charset="0"/>
                                          </a:rPr>
                                          <m:t>′</m:t>
                                        </m:r>
                                      </m:sup>
                                    </m:sSup>
                                  </m:num>
                                  <m:den>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den>
                                </m:f>
                              </m:e>
                            </m:d>
                            <m:r>
                              <a:rPr lang="en-US" sz="1850" i="1">
                                <a:latin typeface="Cambria Math" panose="02040503050406030204" pitchFamily="18" charset="0"/>
                              </a:rPr>
                              <m:t>,∀</m:t>
                            </m:r>
                            <m:r>
                              <a:rPr lang="en-US" sz="1850" i="1">
                                <a:latin typeface="Cambria Math" panose="02040503050406030204" pitchFamily="18" charset="0"/>
                              </a:rPr>
                              <m:t>𝑖</m:t>
                            </m:r>
                            <m:r>
                              <a:rPr lang="en-US" sz="1850" i="1">
                                <a:latin typeface="Cambria Math" panose="02040503050406030204" pitchFamily="18" charset="0"/>
                              </a:rPr>
                              <m:t>,</m:t>
                            </m:r>
                            <m:r>
                              <a:rPr lang="en-US" sz="1850" i="1">
                                <a:latin typeface="Cambria Math" panose="02040503050406030204" pitchFamily="18" charset="0"/>
                              </a:rPr>
                              <m:t>𝑗</m:t>
                            </m:r>
                          </m:e>
                        </m:mr>
                        <m:mr>
                          <m:e>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m:t>
                                        </m:r>
                                      </m:sub>
                                    </m:sSub>
                                  </m:e>
                                </m:d>
                              </m:e>
                            </m:func>
                            <m:r>
                              <m:rPr>
                                <m:aln/>
                              </m:rPr>
                              <a:rPr lang="en-US" sz="1850" i="1">
                                <a:latin typeface="Cambria Math" panose="02040503050406030204" pitchFamily="18" charset="0"/>
                              </a:rPr>
                              <m:t>=</m:t>
                            </m:r>
                            <m:r>
                              <a:rPr lang="en-US" sz="1850" i="1">
                                <a:latin typeface="Cambria Math" panose="02040503050406030204" pitchFamily="18" charset="0"/>
                              </a:rPr>
                              <m:t>−</m:t>
                            </m:r>
                            <m:f>
                              <m:fPr>
                                <m:ctrlPr>
                                  <a:rPr lang="en-US" sz="1850" i="1">
                                    <a:latin typeface="Cambria Math" panose="02040503050406030204" pitchFamily="18" charset="0"/>
                                  </a:rPr>
                                </m:ctrlPr>
                              </m:fPr>
                              <m:num>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e>
                                    </m:d>
                                  </m:e>
                                  <m:sup>
                                    <m:r>
                                      <a:rPr lang="en-US" sz="1850" i="1">
                                        <a:latin typeface="Cambria Math" panose="02040503050406030204" pitchFamily="18" charset="0"/>
                                      </a:rPr>
                                      <m:t>′</m:t>
                                    </m:r>
                                  </m:sup>
                                </m:sSup>
                              </m:num>
                              <m:den>
                                <m:sSubSup>
                                  <m:sSubSupPr>
                                    <m:ctrlPr>
                                      <a:rPr lang="en-US" sz="1850" i="1">
                                        <a:latin typeface="Cambria Math" panose="02040503050406030204" pitchFamily="18" charset="0"/>
                                      </a:rPr>
                                    </m:ctrlPr>
                                  </m:sSubSupPr>
                                  <m:e>
                                    <m:r>
                                      <a:rPr lang="en-US" sz="1850" i="1">
                                        <a:latin typeface="Cambria Math" panose="02040503050406030204" pitchFamily="18" charset="0"/>
                                      </a:rPr>
                                      <m:t>𝜑</m:t>
                                    </m:r>
                                  </m:e>
                                  <m:sub>
                                    <m:r>
                                      <a:rPr lang="en-US" sz="1850" i="1">
                                        <a:latin typeface="Cambria Math" panose="02040503050406030204" pitchFamily="18" charset="0"/>
                                      </a:rPr>
                                      <m:t>𝑖𝑗</m:t>
                                    </m:r>
                                  </m:sub>
                                  <m:sup>
                                    <m:r>
                                      <a:rPr lang="en-US" sz="1850" i="1">
                                        <a:latin typeface="Cambria Math" panose="02040503050406030204" pitchFamily="18" charset="0"/>
                                      </a:rPr>
                                      <m:t>2</m:t>
                                    </m:r>
                                  </m:sup>
                                </m:sSubSup>
                              </m:den>
                            </m:f>
                            <m:r>
                              <a:rPr lang="en-US" sz="1850" i="1">
                                <a:latin typeface="Cambria Math" panose="02040503050406030204" pitchFamily="18" charset="0"/>
                              </a:rPr>
                              <m:t>,∀</m:t>
                            </m:r>
                            <m:r>
                              <a:rPr lang="en-US" sz="1850" i="1">
                                <a:latin typeface="Cambria Math" panose="02040503050406030204" pitchFamily="18" charset="0"/>
                              </a:rPr>
                              <m:t>𝑖</m:t>
                            </m:r>
                          </m:e>
                        </m:mr>
                      </m:m>
                      <m:r>
                        <a:rPr lang="en-US" sz="1850" b="0" i="1" smtClean="0">
                          <a:latin typeface="Cambria Math" panose="02040503050406030204" pitchFamily="18" charset="0"/>
                        </a:rPr>
                        <m:t>    </m:t>
                      </m:r>
                      <m:d>
                        <m:dPr>
                          <m:ctrlPr>
                            <a:rPr lang="en-US" sz="1850" b="0" i="1" smtClean="0">
                              <a:latin typeface="Cambria Math" panose="02040503050406030204" pitchFamily="18" charset="0"/>
                            </a:rPr>
                          </m:ctrlPr>
                        </m:dPr>
                        <m:e>
                          <m:r>
                            <a:rPr lang="en-US" sz="1850" b="0" i="1" smtClean="0">
                              <a:latin typeface="Cambria Math" panose="02040503050406030204" pitchFamily="18" charset="0"/>
                            </a:rPr>
                            <m:t>2.4</m:t>
                          </m:r>
                        </m:e>
                      </m:d>
                    </m:oMath>
                  </m:oMathPara>
                </a14:m>
                <a:endParaRPr lang="en-US" sz="1850" dirty="0" smtClean="0"/>
              </a:p>
              <a:p>
                <a:pPr marL="0" indent="0">
                  <a:buNone/>
                </a:pPr>
                <a:r>
                  <a:rPr lang="en-US" sz="1850" dirty="0"/>
                  <a:t>Where </a:t>
                </a:r>
                <a:r>
                  <a:rPr lang="en-US" sz="1850" i="1" dirty="0"/>
                  <a:t>a</a:t>
                </a:r>
                <a:r>
                  <a:rPr lang="en-US" sz="1850" dirty="0"/>
                  <a:t>(.) and </a:t>
                </a:r>
                <a:r>
                  <a:rPr lang="en-US" sz="1850" i="1" dirty="0"/>
                  <a:t>a</a:t>
                </a:r>
                <a:r>
                  <a:rPr lang="en-US" sz="1850" baseline="30000" dirty="0"/>
                  <a:t>–1</a:t>
                </a:r>
                <a:r>
                  <a:rPr lang="en-US" sz="1850" dirty="0"/>
                  <a:t>(.) are invertible activation function and its inverse and,</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r>
                        <m:rPr>
                          <m:aln/>
                        </m:rPr>
                        <a:rPr lang="en-US" sz="1850" i="1">
                          <a:latin typeface="Cambria Math" panose="02040503050406030204" pitchFamily="18" charset="0"/>
                        </a:rPr>
                        <m:t>∈</m:t>
                      </m:r>
                      <m:r>
                        <a:rPr lang="en-US" sz="1850" b="1" i="1">
                          <a:latin typeface="Cambria Math" panose="02040503050406030204" pitchFamily="18" charset="0"/>
                        </a:rPr>
                        <m:t>𝒙</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b="0" i="1" smtClean="0">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r>
                        <m:rPr>
                          <m:aln/>
                        </m:rPr>
                        <a:rPr lang="en-US" sz="1850" i="1">
                          <a:latin typeface="Cambria Math" panose="02040503050406030204" pitchFamily="18" charset="0"/>
                        </a:rPr>
                        <m:t>=</m:t>
                      </m:r>
                      <m:r>
                        <a:rPr lang="en-US" sz="1850" i="1">
                          <a:latin typeface="Cambria Math" panose="02040503050406030204" pitchFamily="18" charset="0"/>
                        </a:rPr>
                        <m:t>𝑎</m:t>
                      </m:r>
                      <m:d>
                        <m:dPr>
                          <m:ctrlPr>
                            <a:rPr lang="en-US" sz="1850" i="1">
                              <a:latin typeface="Cambria Math" panose="02040503050406030204" pitchFamily="18" charset="0"/>
                            </a:rPr>
                          </m:ctrlPr>
                        </m:dPr>
                        <m:e>
                          <m:sSubSup>
                            <m:sSubSupPr>
                              <m:ctrlPr>
                                <a:rPr lang="en-US" sz="1850" i="1">
                                  <a:latin typeface="Cambria Math" panose="02040503050406030204" pitchFamily="18" charset="0"/>
                                </a:rPr>
                              </m:ctrlPr>
                            </m:sSubSupPr>
                            <m:e>
                              <m:r>
                                <a:rPr lang="en-US" sz="1850" i="1">
                                  <a:latin typeface="Cambria Math" panose="02040503050406030204" pitchFamily="18" charset="0"/>
                                </a:rPr>
                                <m:t>𝜑</m:t>
                              </m:r>
                            </m:e>
                            <m:sub>
                              <m:r>
                                <a:rPr lang="en-US" sz="1850" i="1">
                                  <a:latin typeface="Cambria Math" panose="02040503050406030204" pitchFamily="18" charset="0"/>
                                </a:rPr>
                                <m:t>𝑖</m:t>
                              </m:r>
                            </m:sub>
                            <m:sup>
                              <m:r>
                                <a:rPr lang="en-US" sz="1850" i="1">
                                  <a:latin typeface="Cambria Math" panose="02040503050406030204" pitchFamily="18" charset="0"/>
                                </a:rPr>
                                <m:t>𝑇</m:t>
                              </m:r>
                            </m:sup>
                          </m:sSubSup>
                          <m:r>
                            <a:rPr lang="en-US" sz="1850" b="1" i="1">
                              <a:latin typeface="Cambria Math" panose="02040503050406030204" pitchFamily="18" charset="0"/>
                            </a:rPr>
                            <m:t>𝒛</m:t>
                          </m:r>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m:t>
                              </m:r>
                            </m:sub>
                          </m:sSub>
                        </m:e>
                      </m:d>
                    </m:oMath>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r>
                        <m:rPr>
                          <m:aln/>
                        </m:rP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m:t>
                          </m:r>
                        </m:sub>
                      </m:sSub>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m:t>
                                  </m:r>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m:t>
                                  </m:r>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𝑖𝑛</m:t>
                                  </m:r>
                                </m:sub>
                              </m:sSub>
                            </m:e>
                          </m:d>
                        </m:e>
                        <m:sup>
                          <m:r>
                            <a:rPr lang="en-US" sz="1850" i="1">
                              <a:latin typeface="Cambria Math" panose="02040503050406030204" pitchFamily="18" charset="0"/>
                            </a:rPr>
                            <m:t>𝑇</m:t>
                          </m:r>
                        </m:sup>
                      </m:sSup>
                    </m:oMath>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m:t>
                          </m:r>
                        </m:sub>
                      </m:sSub>
                      <m:r>
                        <m:rPr>
                          <m:aln/>
                        </m:rPr>
                        <a:rPr lang="en-US" sz="1850" i="1">
                          <a:latin typeface="Cambria Math" panose="02040503050406030204" pitchFamily="18" charset="0"/>
                        </a:rPr>
                        <m:t>∈</m:t>
                      </m:r>
                      <m:r>
                        <m:rPr>
                          <m:sty m:val="p"/>
                        </m:rPr>
                        <a:rPr lang="en-US" sz="1850">
                          <a:latin typeface="Cambria Math" panose="02040503050406030204" pitchFamily="18" charset="0"/>
                        </a:rPr>
                        <m:t>Φ</m:t>
                      </m:r>
                    </m:oMath>
                  </m:oMathPara>
                </a14:m>
                <a:r>
                  <a:rPr lang="en-US" sz="1850" dirty="0"/>
                  <a:t/>
                </a:r>
                <a:br>
                  <a:rPr lang="en-US" sz="1850" dirty="0"/>
                </a:br>
                <a:r>
                  <a:rPr lang="en-US" sz="1850" dirty="0" smtClean="0"/>
                  <a:t>SGD </a:t>
                </a:r>
                <a:r>
                  <a:rPr lang="en-US" sz="1850" dirty="0"/>
                  <a:t>estimation is fine-tuned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r>
                        <m:rPr>
                          <m:aln/>
                        </m:rP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e>
                          </m:d>
                        </m:e>
                      </m:func>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den>
                      </m:f>
                      <m:d>
                        <m:dPr>
                          <m:ctrlPr>
                            <a:rPr lang="en-US" sz="1850" i="1">
                              <a:latin typeface="Cambria Math" panose="02040503050406030204" pitchFamily="18" charset="0"/>
                            </a:rPr>
                          </m:ctrlPr>
                        </m:dPr>
                        <m:e>
                          <m:r>
                            <a:rPr lang="en-US" sz="1850" i="1">
                              <a:latin typeface="Cambria Math" panose="02040503050406030204" pitchFamily="18" charset="0"/>
                            </a:rPr>
                            <m:t>1+</m:t>
                          </m:r>
                          <m:f>
                            <m:fPr>
                              <m:ctrlPr>
                                <a:rPr lang="en-US" sz="1850" i="1">
                                  <a:latin typeface="Cambria Math" panose="02040503050406030204" pitchFamily="18" charset="0"/>
                                </a:rPr>
                              </m:ctrlPr>
                            </m:fPr>
                            <m:num>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e>
                                  </m:d>
                                </m:e>
                                <m:sup>
                                  <m:r>
                                    <a:rPr lang="en-US" sz="1850" i="1">
                                      <a:latin typeface="Cambria Math" panose="02040503050406030204" pitchFamily="18" charset="0"/>
                                    </a:rPr>
                                    <m:t>′</m:t>
                                  </m:r>
                                </m:sup>
                              </m:sSup>
                            </m:num>
                            <m:den>
                              <m:sSub>
                                <m:sSubPr>
                                  <m:ctrlPr>
                                    <a:rPr lang="en-US" sz="1850" i="1">
                                      <a:latin typeface="Cambria Math" panose="02040503050406030204" pitchFamily="18" charset="0"/>
                                    </a:rPr>
                                  </m:ctrlPr>
                                </m:sSubPr>
                                <m:e>
                                  <m:r>
                                    <a:rPr lang="en-US" sz="1850" i="1">
                                      <a:latin typeface="Cambria Math" panose="02040503050406030204" pitchFamily="18" charset="0"/>
                                    </a:rPr>
                                    <m:t>𝜑</m:t>
                                  </m:r>
                                </m:e>
                                <m:sub>
                                  <m:r>
                                    <a:rPr lang="en-US" sz="1850" i="1">
                                      <a:latin typeface="Cambria Math" panose="02040503050406030204" pitchFamily="18" charset="0"/>
                                    </a:rPr>
                                    <m:t>𝑖𝑗</m:t>
                                  </m:r>
                                </m:sub>
                              </m:sSub>
                            </m:den>
                          </m:f>
                        </m:e>
                      </m:d>
                      <m:r>
                        <a:rPr lang="en-US" sz="1850" i="1">
                          <a:latin typeface="Cambria Math" panose="02040503050406030204" pitchFamily="18" charset="0"/>
                        </a:rPr>
                        <m:t>,∀</m:t>
                      </m:r>
                      <m:r>
                        <a:rPr lang="en-US" sz="1850" i="1">
                          <a:latin typeface="Cambria Math" panose="02040503050406030204" pitchFamily="18" charset="0"/>
                        </a:rPr>
                        <m:t>𝑖</m:t>
                      </m:r>
                      <m:r>
                        <a:rPr lang="en-US" sz="1850" i="1">
                          <a:latin typeface="Cambria Math" panose="02040503050406030204" pitchFamily="18" charset="0"/>
                        </a:rPr>
                        <m:t>,</m:t>
                      </m:r>
                      <m:r>
                        <a:rPr lang="en-US" sz="1850" i="1">
                          <a:latin typeface="Cambria Math" panose="02040503050406030204" pitchFamily="18" charset="0"/>
                        </a:rPr>
                        <m:t>𝑗</m:t>
                      </m:r>
                    </m:oMath>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m:t>
                          </m:r>
                        </m:sub>
                      </m:sSub>
                      <m:r>
                        <m:rPr>
                          <m:aln/>
                        </m:rP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m:t>
                          </m:r>
                        </m:sub>
                      </m:sSub>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m:t>
                                  </m:r>
                                </m:sub>
                              </m:sSub>
                            </m:e>
                          </m:d>
                        </m:e>
                      </m:func>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m:t>
                          </m:r>
                        </m:sub>
                      </m:sSub>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a:rPr lang="en-US" sz="1850" i="1">
                                          <a:latin typeface="Cambria Math" panose="02040503050406030204" pitchFamily="18" charset="0"/>
                                        </a:rPr>
                                        <m:t>𝑎</m:t>
                                      </m:r>
                                    </m:e>
                                    <m:sup>
                                      <m:r>
                                        <a:rPr lang="en-US" sz="1850" i="1">
                                          <a:latin typeface="Cambria Math" panose="02040503050406030204" pitchFamily="18" charset="0"/>
                                        </a:rPr>
                                        <m:t>−1</m:t>
                                      </m:r>
                                    </m:sup>
                                  </m:sSup>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d>
                                </m:e>
                              </m:d>
                            </m:e>
                            <m:sup>
                              <m:r>
                                <a:rPr lang="en-US" sz="1850" i="1">
                                  <a:latin typeface="Cambria Math" panose="02040503050406030204" pitchFamily="18" charset="0"/>
                                </a:rPr>
                                <m:t>′</m:t>
                              </m:r>
                            </m:sup>
                          </m:sSup>
                        </m:num>
                        <m:den>
                          <m:sSubSup>
                            <m:sSubSupPr>
                              <m:ctrlPr>
                                <a:rPr lang="en-US" sz="1850" i="1">
                                  <a:latin typeface="Cambria Math" panose="02040503050406030204" pitchFamily="18" charset="0"/>
                                </a:rPr>
                              </m:ctrlPr>
                            </m:sSubSupPr>
                            <m:e>
                              <m:r>
                                <a:rPr lang="en-US" sz="1850" i="1">
                                  <a:latin typeface="Cambria Math" panose="02040503050406030204" pitchFamily="18" charset="0"/>
                                </a:rPr>
                                <m:t>𝜑</m:t>
                              </m:r>
                            </m:e>
                            <m:sub>
                              <m:r>
                                <a:rPr lang="en-US" sz="1850" i="1">
                                  <a:latin typeface="Cambria Math" panose="02040503050406030204" pitchFamily="18" charset="0"/>
                                </a:rPr>
                                <m:t>𝑖𝑗</m:t>
                              </m:r>
                            </m:sub>
                            <m:sup>
                              <m:r>
                                <a:rPr lang="en-US" sz="1850" i="1">
                                  <a:latin typeface="Cambria Math" panose="02040503050406030204" pitchFamily="18" charset="0"/>
                                </a:rPr>
                                <m:t>2</m:t>
                              </m:r>
                            </m:sup>
                          </m:sSubSup>
                        </m:den>
                      </m:f>
                      <m:r>
                        <a:rPr lang="en-US" sz="1850" i="1">
                          <a:latin typeface="Cambria Math" panose="02040503050406030204" pitchFamily="18" charset="0"/>
                        </a:rPr>
                        <m:t>,∀</m:t>
                      </m:r>
                      <m:r>
                        <a:rPr lang="en-US" sz="1850" i="1">
                          <a:latin typeface="Cambria Math" panose="02040503050406030204" pitchFamily="18" charset="0"/>
                        </a:rPr>
                        <m:t>𝑖</m:t>
                      </m:r>
                    </m:oMath>
                  </m:oMathPara>
                </a14:m>
                <a:endParaRPr lang="en-US" sz="1850" dirty="0"/>
              </a:p>
              <a:p>
                <a:pPr marL="0" indent="0">
                  <a:buNone/>
                </a:pPr>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914399"/>
                <a:ext cx="11877040" cy="5176066"/>
              </a:xfrm>
              <a:blipFill>
                <a:blip r:embed="rId2"/>
                <a:stretch>
                  <a:fillRect l="-462" t="-707" b="-494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64307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200" dirty="0"/>
                  <a:t>Given epoch of size </a:t>
                </a:r>
                <a:r>
                  <a:rPr lang="en-US" sz="2200" i="1" dirty="0"/>
                  <a:t>N</a:t>
                </a:r>
                <a:r>
                  <a:rPr lang="en-US" sz="2200" dirty="0"/>
                  <a:t> is denoted as </a:t>
                </a:r>
                <a:r>
                  <a:rPr lang="en-US" sz="2200" b="1" i="1" dirty="0"/>
                  <a:t>D</a:t>
                </a:r>
                <a:r>
                  <a:rPr lang="en-US" sz="2200" dirty="0"/>
                  <a:t> = (</a:t>
                </a:r>
                <a:r>
                  <a:rPr lang="en-US" sz="2200" b="1" i="1" dirty="0"/>
                  <a:t>x</a:t>
                </a:r>
                <a:r>
                  <a:rPr lang="en-US" sz="2200" baseline="30000" dirty="0"/>
                  <a:t>(1)</a:t>
                </a:r>
                <a:r>
                  <a:rPr lang="en-US" sz="2200" dirty="0"/>
                  <a:t>, </a:t>
                </a:r>
                <a:r>
                  <a:rPr lang="en-US" sz="2200" b="1" i="1" dirty="0"/>
                  <a:t>x</a:t>
                </a:r>
                <a:r>
                  <a:rPr lang="en-US" sz="2200" baseline="30000" dirty="0"/>
                  <a:t>(2)</a:t>
                </a:r>
                <a:r>
                  <a:rPr lang="en-US" sz="2200" dirty="0"/>
                  <a:t>,…, </a:t>
                </a:r>
                <a:r>
                  <a:rPr lang="en-US" sz="2200" b="1" i="1" dirty="0"/>
                  <a:t>x</a:t>
                </a:r>
                <a:r>
                  <a:rPr lang="en-US" sz="2200" baseline="30000" dirty="0"/>
                  <a:t>(</a:t>
                </a:r>
                <a:r>
                  <a:rPr lang="en-US" sz="2200" i="1" baseline="30000" dirty="0"/>
                  <a:t>N</a:t>
                </a:r>
                <a:r>
                  <a:rPr lang="en-US" sz="2200" baseline="30000" dirty="0"/>
                  <a:t>)</a:t>
                </a:r>
                <a:r>
                  <a:rPr lang="en-US" sz="2200" dirty="0"/>
                  <a:t>), the estimation equation of </a:t>
                </a:r>
                <a:r>
                  <a:rPr lang="en-US" sz="2200" i="1" dirty="0" err="1"/>
                  <a:t>φ</a:t>
                </a:r>
                <a:r>
                  <a:rPr lang="en-US" sz="2200" i="1" baseline="-25000" dirty="0" err="1"/>
                  <a:t>ij</a:t>
                </a:r>
                <a:r>
                  <a:rPr lang="en-US" sz="2200" dirty="0"/>
                  <a:t> and </a:t>
                </a:r>
                <a:r>
                  <a:rPr lang="en-US" sz="2200" i="1" dirty="0" err="1"/>
                  <a:t>δ</a:t>
                </a:r>
                <a:r>
                  <a:rPr lang="en-US" sz="2200" i="1" baseline="-25000" dirty="0" err="1"/>
                  <a:t>i</a:t>
                </a:r>
                <a:r>
                  <a:rPr lang="en-US" sz="2200" dirty="0"/>
                  <a:t> is extended exactly as epoch estimation at every </a:t>
                </a:r>
                <a:r>
                  <a:rPr lang="en-US" sz="2200" i="1" dirty="0" err="1"/>
                  <a:t>u</a:t>
                </a:r>
                <a:r>
                  <a:rPr lang="en-US" sz="2200" baseline="30000" dirty="0" err="1"/>
                  <a:t>th</a:t>
                </a:r>
                <a:r>
                  <a:rPr lang="en-US" sz="2200" dirty="0"/>
                  <a:t> iteration of SGD with regard to log-likelihood gradient ∇</a:t>
                </a:r>
                <a:r>
                  <a:rPr lang="en-US" sz="2200" dirty="0" err="1"/>
                  <a:t>log</a:t>
                </a:r>
                <a:r>
                  <a:rPr lang="en-US" sz="2200" i="1" dirty="0" err="1"/>
                  <a:t>P</a:t>
                </a:r>
                <a:r>
                  <a:rPr lang="en-US" sz="2200" dirty="0"/>
                  <a:t>(</a:t>
                </a:r>
                <a:r>
                  <a:rPr lang="en-US" sz="2200" i="1" dirty="0"/>
                  <a:t>x</a:t>
                </a:r>
                <a:r>
                  <a:rPr lang="en-US" sz="2200" i="1" baseline="-25000" dirty="0"/>
                  <a:t>i</a:t>
                </a:r>
                <a:r>
                  <a:rPr lang="en-US" sz="2200" dirty="0"/>
                  <a:t> | </a:t>
                </a:r>
                <a:r>
                  <a:rPr lang="en-US" sz="2200" i="1" dirty="0" err="1"/>
                  <a:t>φ</a:t>
                </a:r>
                <a:r>
                  <a:rPr lang="en-US" sz="2200" i="1" baseline="-25000" dirty="0" err="1"/>
                  <a:t>ij</a:t>
                </a:r>
                <a:r>
                  <a:rPr lang="en-US" sz="2200" dirty="0"/>
                  <a:t>, </a:t>
                </a:r>
                <a:r>
                  <a:rPr lang="en-US" sz="2200" i="1" dirty="0" err="1"/>
                  <a:t>δ</a:t>
                </a:r>
                <a:r>
                  <a:rPr lang="en-US" sz="2200" i="1" baseline="-25000" dirty="0" err="1"/>
                  <a:t>i</a:t>
                </a:r>
                <a:r>
                  <a:rPr lang="en-US" sz="2200" dirty="0"/>
                  <a:t>).</a:t>
                </a:r>
              </a:p>
              <a:p>
                <a:pPr marL="0" indent="0">
                  <a:buNone/>
                </a:pPr>
                <a14:m>
                  <m:oMathPara xmlns:m="http://schemas.openxmlformats.org/officeDocument/2006/math">
                    <m:oMathParaPr>
                      <m:jc m:val="centerGroup"/>
                    </m:oMathParaPr>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r>
                                <a:rPr lang="en-US" sz="2200" i="1">
                                  <a:latin typeface="Cambria Math" panose="02040503050406030204" pitchFamily="18" charset="0"/>
                                </a:rPr>
                                <m:t>+1</m:t>
                              </m:r>
                            </m:e>
                          </m:d>
                        </m:sup>
                      </m:sSubSup>
                      <m:r>
                        <m:rPr>
                          <m:aln/>
                        </m:rP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r>
                        <a:rPr lang="en-US" sz="2200">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r>
                        <a:rPr lang="en-US" sz="2200">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𝑣</m:t>
                          </m:r>
                          <m:r>
                            <a:rPr lang="en-US" sz="2200" i="1">
                              <a:latin typeface="Cambria Math" panose="02040503050406030204" pitchFamily="18" charset="0"/>
                            </a:rPr>
                            <m:t>=1</m:t>
                          </m:r>
                        </m:sub>
                        <m:sup>
                          <m:r>
                            <a:rPr lang="en-US" sz="2200" i="1">
                              <a:latin typeface="Cambria Math" panose="02040503050406030204" pitchFamily="18" charset="0"/>
                            </a:rPr>
                            <m:t>𝑁</m:t>
                          </m:r>
                        </m:sup>
                        <m:e>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e>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e>
                              </m:d>
                            </m:e>
                          </m:func>
                        </m:e>
                      </m:nary>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r>
                        <a:rPr lang="en-US" sz="2200" i="1">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den>
                      </m:f>
                      <m:d>
                        <m:dPr>
                          <m:ctrlPr>
                            <a:rPr lang="en-US" sz="2200" i="1">
                              <a:latin typeface="Cambria Math" panose="02040503050406030204" pitchFamily="18" charset="0"/>
                            </a:rPr>
                          </m:ctrlPr>
                        </m:dPr>
                        <m:e>
                          <m:r>
                            <a:rPr lang="en-US" sz="2200" i="1">
                              <a:latin typeface="Cambria Math" panose="02040503050406030204" pitchFamily="18" charset="0"/>
                            </a:rPr>
                            <m:t>1+</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𝑣</m:t>
                              </m:r>
                              <m:r>
                                <a:rPr lang="en-US" sz="2200" i="1">
                                  <a:latin typeface="Cambria Math" panose="02040503050406030204" pitchFamily="18" charset="0"/>
                                </a:rPr>
                                <m:t>=1</m:t>
                              </m:r>
                            </m:sub>
                            <m:sup>
                              <m:r>
                                <a:rPr lang="en-US" sz="2200" i="1">
                                  <a:latin typeface="Cambria Math" panose="02040503050406030204" pitchFamily="18" charset="0"/>
                                </a:rPr>
                                <m:t>𝑁</m:t>
                              </m:r>
                            </m:sup>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e>
                                  </m:d>
                                </m:e>
                                <m:sup>
                                  <m:r>
                                    <a:rPr lang="en-US" sz="2200" i="1">
                                      <a:latin typeface="Cambria Math" panose="02040503050406030204" pitchFamily="18" charset="0"/>
                                    </a:rPr>
                                    <m:t>′</m:t>
                                  </m:r>
                                </m:sup>
                              </m:sSup>
                            </m:e>
                          </m:nary>
                        </m:e>
                      </m:d>
                      <m:r>
                        <a:rPr lang="en-US" sz="2200" i="1">
                          <a:latin typeface="Cambria Math" panose="02040503050406030204" pitchFamily="18" charset="0"/>
                        </a:rPr>
                        <m:t>,∀</m:t>
                      </m:r>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𝑗</m:t>
                      </m:r>
                    </m:oMath>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𝛿</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𝑢</m:t>
                              </m:r>
                              <m:r>
                                <a:rPr lang="en-US" sz="2200" i="1">
                                  <a:latin typeface="Cambria Math" panose="02040503050406030204" pitchFamily="18" charset="0"/>
                                </a:rPr>
                                <m:t>+1</m:t>
                              </m:r>
                            </m:e>
                          </m:d>
                        </m:sup>
                      </m:sSubSup>
                      <m:r>
                        <m:rPr>
                          <m:aln/>
                        </m:rP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𝛿</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r>
                        <a:rPr lang="en-US" sz="2200">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den>
                      </m:f>
                      <m:r>
                        <a:rPr lang="en-US" sz="2200">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𝑣</m:t>
                          </m:r>
                          <m:r>
                            <a:rPr lang="en-US" sz="2200" i="1">
                              <a:latin typeface="Cambria Math" panose="02040503050406030204" pitchFamily="18" charset="0"/>
                            </a:rPr>
                            <m:t>=1</m:t>
                          </m:r>
                        </m:sub>
                        <m:sup>
                          <m:r>
                            <a:rPr lang="en-US" sz="2200" i="1">
                              <a:latin typeface="Cambria Math" panose="02040503050406030204" pitchFamily="18" charset="0"/>
                            </a:rPr>
                            <m:t>𝑁</m:t>
                          </m:r>
                        </m:sup>
                        <m:e>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e>
                                  <m:sSubSup>
                                    <m:sSubSupPr>
                                      <m:ctrlPr>
                                        <a:rPr lang="en-US" sz="2200" i="1">
                                          <a:latin typeface="Cambria Math" panose="02040503050406030204" pitchFamily="18" charset="0"/>
                                        </a:rPr>
                                      </m:ctrlPr>
                                    </m:sSubSupPr>
                                    <m:e>
                                      <m:r>
                                        <a:rPr lang="en-US" sz="2200" i="1">
                                          <a:latin typeface="Cambria Math" panose="02040503050406030204" pitchFamily="18" charset="0"/>
                                        </a:rPr>
                                        <m:t>𝛿</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e>
                              </m:d>
                            </m:e>
                          </m:func>
                        </m:e>
                      </m:nary>
                      <m: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𝛿</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r>
                        <a:rPr lang="en-US" sz="2200" i="1">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e>
                              </m:d>
                            </m:e>
                            <m:sup>
                              <m:r>
                                <a:rPr lang="en-US" sz="2200" i="1">
                                  <a:latin typeface="Cambria Math" panose="02040503050406030204" pitchFamily="18" charset="0"/>
                                </a:rPr>
                                <m:t>2</m:t>
                              </m:r>
                            </m:sup>
                          </m:sSup>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𝑣</m:t>
                          </m:r>
                          <m:r>
                            <a:rPr lang="en-US" sz="2200" i="1">
                              <a:latin typeface="Cambria Math" panose="02040503050406030204" pitchFamily="18" charset="0"/>
                            </a:rPr>
                            <m:t>=1</m:t>
                          </m:r>
                        </m:sub>
                        <m:sup>
                          <m:r>
                            <a:rPr lang="en-US" sz="2200" i="1">
                              <a:latin typeface="Cambria Math" panose="02040503050406030204" pitchFamily="18" charset="0"/>
                            </a:rPr>
                            <m:t>𝑁</m:t>
                          </m:r>
                        </m:sup>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e>
                              </m:d>
                            </m:e>
                            <m:sup>
                              <m:r>
                                <a:rPr lang="en-US" sz="2200" i="1">
                                  <a:latin typeface="Cambria Math" panose="02040503050406030204" pitchFamily="18" charset="0"/>
                                </a:rPr>
                                <m:t>′</m:t>
                              </m:r>
                            </m:sup>
                          </m:sSup>
                        </m:e>
                      </m:nary>
                      <m:r>
                        <a:rPr lang="en-US" sz="2200" i="1">
                          <a:latin typeface="Cambria Math" panose="02040503050406030204" pitchFamily="18" charset="0"/>
                        </a:rPr>
                        <m:t>,∀</m:t>
                      </m:r>
                      <m:r>
                        <a:rPr lang="en-US" sz="2200" i="1">
                          <a:latin typeface="Cambria Math" panose="02040503050406030204" pitchFamily="18" charset="0"/>
                        </a:rPr>
                        <m:t>𝑖</m:t>
                      </m:r>
                    </m:oMath>
                  </m:oMathPara>
                </a14:m>
                <a:endParaRPr lang="en-US" sz="2200" dirty="0"/>
              </a:p>
              <a:p>
                <a:pPr marL="0" indent="0">
                  <a:buNone/>
                </a:pPr>
                <a:r>
                  <a:rPr lang="en-US" sz="2200" dirty="0"/>
                  <a:t>Where </a:t>
                </a:r>
                <a:r>
                  <a:rPr lang="en-US" sz="2200" i="1" dirty="0"/>
                  <a:t>x</a:t>
                </a:r>
                <a:r>
                  <a:rPr lang="en-US" sz="2200" i="1" baseline="-25000" dirty="0"/>
                  <a:t>i</a:t>
                </a:r>
                <a:r>
                  <a:rPr lang="en-US" sz="2200" baseline="30000" dirty="0"/>
                  <a:t>(</a:t>
                </a:r>
                <a:r>
                  <a:rPr lang="en-US" sz="2200" i="1" baseline="30000" dirty="0"/>
                  <a:t>v</a:t>
                </a:r>
                <a:r>
                  <a:rPr lang="en-US" sz="2200" baseline="30000" dirty="0"/>
                  <a:t>)</a:t>
                </a:r>
                <a:r>
                  <a:rPr lang="en-US" sz="2200" dirty="0"/>
                  <a:t> is the </a:t>
                </a:r>
                <a:r>
                  <a:rPr lang="en-US" sz="2200" i="1" dirty="0" err="1"/>
                  <a:t>i</a:t>
                </a:r>
                <a:r>
                  <a:rPr lang="en-US" sz="2200" baseline="30000" dirty="0" err="1"/>
                  <a:t>th</a:t>
                </a:r>
                <a:r>
                  <a:rPr lang="en-US" sz="2200" dirty="0"/>
                  <a:t> element of </a:t>
                </a:r>
                <a:r>
                  <a:rPr lang="en-US" sz="2200" b="1" i="1" dirty="0"/>
                  <a:t>x</a:t>
                </a:r>
                <a:r>
                  <a:rPr lang="en-US" sz="2200" baseline="30000" dirty="0"/>
                  <a:t>(</a:t>
                </a:r>
                <a:r>
                  <a:rPr lang="en-US" sz="2200" i="1" baseline="30000" dirty="0"/>
                  <a:t>v</a:t>
                </a:r>
                <a:r>
                  <a:rPr lang="en-US" sz="2200" baseline="30000" dirty="0"/>
                  <a:t>)</a:t>
                </a:r>
                <a:r>
                  <a:rPr lang="en-US" sz="2200" dirty="0"/>
                  <a:t> in epoch. As a result, NL trained with SGD is specified </a:t>
                </a:r>
                <a:r>
                  <a:rPr lang="en-US" sz="2200" dirty="0" smtClean="0"/>
                  <a:t>in the next slide.</a:t>
                </a: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662" t="-824" r="-6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1162248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200" dirty="0"/>
                  <a:t>Initialize all </a:t>
                </a:r>
                <a:r>
                  <a:rPr lang="en-US" sz="2200" i="1" dirty="0" err="1"/>
                  <a:t>φ</a:t>
                </a:r>
                <a:r>
                  <a:rPr lang="en-US" sz="2200" i="1" baseline="-25000" dirty="0" err="1"/>
                  <a:t>ij</a:t>
                </a:r>
                <a:r>
                  <a:rPr lang="en-US" sz="2200" dirty="0"/>
                  <a:t>, </a:t>
                </a:r>
                <a:r>
                  <a:rPr lang="en-US" sz="2200" i="1" dirty="0" err="1"/>
                  <a:t>δ</a:t>
                </a:r>
                <a:r>
                  <a:rPr lang="en-US" sz="2200" i="1" baseline="-25000" dirty="0" err="1"/>
                  <a:t>i</a:t>
                </a:r>
                <a:r>
                  <a:rPr lang="en-US" sz="2200" dirty="0"/>
                  <a:t> and set </a:t>
                </a:r>
                <a:r>
                  <a:rPr lang="en-US" sz="2200" i="1" dirty="0"/>
                  <a:t>u</a:t>
                </a:r>
                <a:r>
                  <a:rPr lang="en-US" sz="2200" dirty="0"/>
                  <a:t> = 0.</a:t>
                </a:r>
              </a:p>
              <a:p>
                <a:pPr marL="0" indent="0">
                  <a:buNone/>
                </a:pPr>
                <a:r>
                  <a:rPr lang="en-US" sz="2200" dirty="0"/>
                  <a:t>Repeat</a:t>
                </a:r>
              </a:p>
              <a:p>
                <a:pPr indent="0">
                  <a:buNone/>
                </a:pPr>
                <a:r>
                  <a:rPr lang="en-US" sz="2200" dirty="0"/>
                  <a:t>Sampling epoch </a:t>
                </a:r>
                <a:r>
                  <a:rPr lang="en-US" sz="2200" b="1" i="1" dirty="0"/>
                  <a:t>X</a:t>
                </a:r>
                <a:r>
                  <a:rPr lang="en-US" sz="2200" i="1" dirty="0"/>
                  <a:t> </a:t>
                </a:r>
                <a:r>
                  <a:rPr lang="en-US" sz="2200" dirty="0"/>
                  <a:t>= (</a:t>
                </a:r>
                <a:r>
                  <a:rPr lang="en-US" sz="2200" b="1" i="1" dirty="0"/>
                  <a:t>x</a:t>
                </a:r>
                <a:r>
                  <a:rPr lang="en-US" sz="2200" baseline="30000" dirty="0"/>
                  <a:t>(1)</a:t>
                </a:r>
                <a:r>
                  <a:rPr lang="en-US" sz="2200" dirty="0"/>
                  <a:t>, </a:t>
                </a:r>
                <a:r>
                  <a:rPr lang="en-US" sz="2200" b="1" i="1" dirty="0"/>
                  <a:t>x</a:t>
                </a:r>
                <a:r>
                  <a:rPr lang="en-US" sz="2200" baseline="30000" dirty="0"/>
                  <a:t>(2)</a:t>
                </a:r>
                <a:r>
                  <a:rPr lang="en-US" sz="2200" dirty="0"/>
                  <a:t>,…, </a:t>
                </a:r>
                <a:r>
                  <a:rPr lang="en-US" sz="2200" b="1" i="1" dirty="0"/>
                  <a:t>x</a:t>
                </a:r>
                <a:r>
                  <a:rPr lang="en-US" sz="2200" baseline="30000" dirty="0"/>
                  <a:t>(</a:t>
                </a:r>
                <a:r>
                  <a:rPr lang="en-US" sz="2200" i="1" baseline="30000" dirty="0"/>
                  <a:t>N</a:t>
                </a:r>
                <a:r>
                  <a:rPr lang="en-US" sz="2200" baseline="30000" dirty="0"/>
                  <a:t>)</a:t>
                </a:r>
                <a:r>
                  <a:rPr lang="en-US" sz="2200" dirty="0"/>
                  <a:t>) or receiving epoch </a:t>
                </a:r>
                <a:r>
                  <a:rPr lang="en-US" sz="2200" b="1" i="1" dirty="0"/>
                  <a:t>X</a:t>
                </a:r>
                <a:r>
                  <a:rPr lang="en-US" sz="2200" dirty="0"/>
                  <a:t> from big data / data stream.</a:t>
                </a:r>
              </a:p>
              <a:p>
                <a:pPr marL="0" indent="0">
                  <a:buNone/>
                </a:pPr>
                <a14:m>
                  <m:oMathPara xmlns:m="http://schemas.openxmlformats.org/officeDocument/2006/math">
                    <m:oMathParaPr>
                      <m:jc m:val="centerGroup"/>
                    </m:oMathParaPr>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r>
                                <a:rPr lang="en-US" sz="2200" i="1">
                                  <a:latin typeface="Cambria Math" panose="02040503050406030204" pitchFamily="18" charset="0"/>
                                </a:rPr>
                                <m:t>+1</m:t>
                              </m:r>
                            </m:e>
                          </m:d>
                        </m:sup>
                      </m:sSubSup>
                      <m:r>
                        <m:rPr>
                          <m:aln/>
                        </m:rP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r>
                        <a:rPr lang="en-US" sz="2200" i="1">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den>
                      </m:f>
                      <m:d>
                        <m:dPr>
                          <m:ctrlPr>
                            <a:rPr lang="en-US" sz="2200" i="1">
                              <a:latin typeface="Cambria Math" panose="02040503050406030204" pitchFamily="18" charset="0"/>
                            </a:rPr>
                          </m:ctrlPr>
                        </m:dPr>
                        <m:e>
                          <m:r>
                            <a:rPr lang="en-US" sz="2200" i="1">
                              <a:latin typeface="Cambria Math" panose="02040503050406030204" pitchFamily="18" charset="0"/>
                            </a:rPr>
                            <m:t>1+</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𝑣</m:t>
                              </m:r>
                              <m:r>
                                <a:rPr lang="en-US" sz="2200" i="1">
                                  <a:latin typeface="Cambria Math" panose="02040503050406030204" pitchFamily="18" charset="0"/>
                                </a:rPr>
                                <m:t>=1</m:t>
                              </m:r>
                            </m:sub>
                            <m:sup>
                              <m:r>
                                <a:rPr lang="en-US" sz="2200" i="1">
                                  <a:latin typeface="Cambria Math" panose="02040503050406030204" pitchFamily="18" charset="0"/>
                                </a:rPr>
                                <m:t>𝑁</m:t>
                              </m:r>
                            </m:sup>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e>
                                  </m:d>
                                </m:e>
                                <m:sup>
                                  <m:r>
                                    <a:rPr lang="en-US" sz="2200" i="1">
                                      <a:latin typeface="Cambria Math" panose="02040503050406030204" pitchFamily="18" charset="0"/>
                                    </a:rPr>
                                    <m:t>′</m:t>
                                  </m:r>
                                </m:sup>
                              </m:sSup>
                            </m:e>
                          </m:nary>
                        </m:e>
                      </m:d>
                      <m:r>
                        <a:rPr lang="en-US" sz="2200" i="1">
                          <a:latin typeface="Cambria Math" panose="02040503050406030204" pitchFamily="18" charset="0"/>
                        </a:rPr>
                        <m:t>,∀</m:t>
                      </m:r>
                      <m:r>
                        <a:rPr lang="en-US" sz="2200" i="1">
                          <a:latin typeface="Cambria Math" panose="02040503050406030204" pitchFamily="18" charset="0"/>
                        </a:rPr>
                        <m:t>𝑖</m:t>
                      </m:r>
                      <m:r>
                        <a:rPr lang="en-US" sz="2200" i="1">
                          <a:latin typeface="Cambria Math" panose="02040503050406030204" pitchFamily="18" charset="0"/>
                        </a:rPr>
                        <m:t>,</m:t>
                      </m:r>
                      <m:r>
                        <a:rPr lang="en-US" sz="2200" i="1">
                          <a:latin typeface="Cambria Math" panose="02040503050406030204" pitchFamily="18" charset="0"/>
                        </a:rPr>
                        <m:t>𝑗</m:t>
                      </m:r>
                    </m:oMath>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𝛿</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𝑢</m:t>
                              </m:r>
                              <m:r>
                                <a:rPr lang="en-US" sz="2200" i="1">
                                  <a:latin typeface="Cambria Math" panose="02040503050406030204" pitchFamily="18" charset="0"/>
                                </a:rPr>
                                <m:t>+1</m:t>
                              </m:r>
                            </m:e>
                          </m:d>
                        </m:sup>
                      </m:sSubSup>
                      <m:r>
                        <m:rPr>
                          <m:aln/>
                        </m:rPr>
                        <a:rPr lang="en-US" sz="2200" i="1">
                          <a:latin typeface="Cambria Math" panose="02040503050406030204" pitchFamily="18" charset="0"/>
                        </a:rPr>
                        <m:t>=</m:t>
                      </m:r>
                      <m:sSubSup>
                        <m:sSubSupPr>
                          <m:ctrlPr>
                            <a:rPr lang="en-US" sz="2200" i="1">
                              <a:latin typeface="Cambria Math" panose="02040503050406030204" pitchFamily="18" charset="0"/>
                            </a:rPr>
                          </m:ctrlPr>
                        </m:sSubSupPr>
                        <m:e>
                          <m:r>
                            <a:rPr lang="en-US" sz="2200" i="1">
                              <a:latin typeface="Cambria Math" panose="02040503050406030204" pitchFamily="18" charset="0"/>
                            </a:rPr>
                            <m:t>𝛿</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r>
                        <a:rPr lang="en-US" sz="2200" i="1">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𝑁</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𝜑</m:t>
                                      </m:r>
                                    </m:e>
                                    <m:sub>
                                      <m:r>
                                        <a:rPr lang="en-US" sz="2200" i="1">
                                          <a:latin typeface="Cambria Math" panose="02040503050406030204" pitchFamily="18" charset="0"/>
                                        </a:rPr>
                                        <m:t>𝑖𝑗</m:t>
                                      </m:r>
                                    </m:sub>
                                    <m:sup>
                                      <m:d>
                                        <m:dPr>
                                          <m:ctrlPr>
                                            <a:rPr lang="en-US" sz="2200" i="1">
                                              <a:latin typeface="Cambria Math" panose="02040503050406030204" pitchFamily="18" charset="0"/>
                                            </a:rPr>
                                          </m:ctrlPr>
                                        </m:dPr>
                                        <m:e>
                                          <m:r>
                                            <a:rPr lang="en-US" sz="2200" i="1">
                                              <a:latin typeface="Cambria Math" panose="02040503050406030204" pitchFamily="18" charset="0"/>
                                            </a:rPr>
                                            <m:t>𝑢</m:t>
                                          </m:r>
                                        </m:e>
                                      </m:d>
                                    </m:sup>
                                  </m:sSubSup>
                                </m:e>
                              </m:d>
                            </m:e>
                            <m:sup>
                              <m:r>
                                <a:rPr lang="en-US" sz="2200" i="1">
                                  <a:latin typeface="Cambria Math" panose="02040503050406030204" pitchFamily="18" charset="0"/>
                                </a:rPr>
                                <m:t>2</m:t>
                              </m:r>
                            </m:sup>
                          </m:sSup>
                        </m:den>
                      </m:f>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𝑣</m:t>
                          </m:r>
                          <m:r>
                            <a:rPr lang="en-US" sz="2200" i="1">
                              <a:latin typeface="Cambria Math" panose="02040503050406030204" pitchFamily="18" charset="0"/>
                            </a:rPr>
                            <m:t>=1</m:t>
                          </m:r>
                        </m:sub>
                        <m:sup>
                          <m:r>
                            <a:rPr lang="en-US" sz="2200" i="1">
                              <a:latin typeface="Cambria Math" panose="02040503050406030204" pitchFamily="18" charset="0"/>
                            </a:rPr>
                            <m:t>𝑁</m:t>
                          </m:r>
                        </m:sup>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p>
                                    <m:sSupPr>
                                      <m:ctrlPr>
                                        <a:rPr lang="en-US" sz="2200" i="1">
                                          <a:latin typeface="Cambria Math" panose="02040503050406030204" pitchFamily="18" charset="0"/>
                                        </a:rPr>
                                      </m:ctrlPr>
                                    </m:sSupPr>
                                    <m:e>
                                      <m:r>
                                        <a:rPr lang="en-US" sz="2200" i="1">
                                          <a:latin typeface="Cambria Math" panose="02040503050406030204" pitchFamily="18" charset="0"/>
                                        </a:rPr>
                                        <m:t>𝑎</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Sup>
                                        <m:sSubSupPr>
                                          <m:ctrlPr>
                                            <a:rPr lang="en-US" sz="2200" i="1">
                                              <a:latin typeface="Cambria Math" panose="02040503050406030204" pitchFamily="18" charset="0"/>
                                            </a:rPr>
                                          </m:ctrlPr>
                                        </m:sSubSupPr>
                                        <m:e>
                                          <m:r>
                                            <a:rPr lang="en-US" sz="2200" i="1">
                                              <a:latin typeface="Cambria Math" panose="02040503050406030204" pitchFamily="18" charset="0"/>
                                            </a:rPr>
                                            <m:t>𝑥</m:t>
                                          </m:r>
                                        </m:e>
                                        <m:sub>
                                          <m:r>
                                            <a:rPr lang="en-US" sz="2200" i="1">
                                              <a:latin typeface="Cambria Math" panose="02040503050406030204" pitchFamily="18" charset="0"/>
                                            </a:rPr>
                                            <m:t>𝑖</m:t>
                                          </m:r>
                                        </m:sub>
                                        <m:sup>
                                          <m:d>
                                            <m:dPr>
                                              <m:ctrlPr>
                                                <a:rPr lang="en-US" sz="2200" i="1">
                                                  <a:latin typeface="Cambria Math" panose="02040503050406030204" pitchFamily="18" charset="0"/>
                                                </a:rPr>
                                              </m:ctrlPr>
                                            </m:dPr>
                                            <m:e>
                                              <m:r>
                                                <a:rPr lang="en-US" sz="2200" i="1">
                                                  <a:latin typeface="Cambria Math" panose="02040503050406030204" pitchFamily="18" charset="0"/>
                                                </a:rPr>
                                                <m:t>𝑣</m:t>
                                              </m:r>
                                            </m:e>
                                          </m:d>
                                        </m:sup>
                                      </m:sSubSup>
                                    </m:e>
                                  </m:d>
                                </m:e>
                              </m:d>
                            </m:e>
                            <m:sup>
                              <m:r>
                                <a:rPr lang="en-US" sz="2200" i="1">
                                  <a:latin typeface="Cambria Math" panose="02040503050406030204" pitchFamily="18" charset="0"/>
                                </a:rPr>
                                <m:t>′</m:t>
                              </m:r>
                            </m:sup>
                          </m:sSup>
                        </m:e>
                      </m:nary>
                      <m:r>
                        <a:rPr lang="en-US" sz="2200" i="1">
                          <a:latin typeface="Cambria Math" panose="02040503050406030204" pitchFamily="18" charset="0"/>
                        </a:rPr>
                        <m:t>,∀</m:t>
                      </m:r>
                      <m:r>
                        <a:rPr lang="en-US" sz="2200" i="1">
                          <a:latin typeface="Cambria Math" panose="02040503050406030204" pitchFamily="18" charset="0"/>
                        </a:rPr>
                        <m:t>𝑖</m:t>
                      </m:r>
                    </m:oMath>
                  </m:oMathPara>
                </a14:m>
                <a:endParaRPr lang="en-US" sz="2200" dirty="0"/>
              </a:p>
              <a:p>
                <a:pPr indent="0">
                  <a:buNone/>
                </a:pPr>
                <a:r>
                  <a:rPr lang="en-US" sz="2200" dirty="0"/>
                  <a:t>Increase </a:t>
                </a:r>
                <a:r>
                  <a:rPr lang="en-US" sz="2200" i="1" dirty="0"/>
                  <a:t>u</a:t>
                </a:r>
                <a:r>
                  <a:rPr lang="en-US" sz="2200" dirty="0"/>
                  <a:t> = </a:t>
                </a:r>
                <a:r>
                  <a:rPr lang="en-US" sz="2200" i="1" dirty="0"/>
                  <a:t>u +</a:t>
                </a:r>
                <a:r>
                  <a:rPr lang="en-US" sz="2200" dirty="0"/>
                  <a:t> 1.</a:t>
                </a:r>
              </a:p>
              <a:p>
                <a:pPr marL="0" indent="0">
                  <a:buNone/>
                </a:pPr>
                <a:r>
                  <a:rPr lang="en-US" sz="2200" dirty="0"/>
                  <a:t>Until some terminating conditions are met.</a:t>
                </a:r>
              </a:p>
              <a:p>
                <a:pPr marL="0" indent="0">
                  <a:buNone/>
                </a:pPr>
                <a:r>
                  <a:rPr lang="en-US" sz="2200" dirty="0"/>
                  <a:t>Note, a terminating condition is customized, for example, parameters </a:t>
                </a:r>
                <a:r>
                  <a:rPr lang="en-US" sz="2200" i="1" dirty="0" err="1"/>
                  <a:t>φ</a:t>
                </a:r>
                <a:r>
                  <a:rPr lang="en-US" sz="2200" i="1" baseline="-25000" dirty="0" err="1"/>
                  <a:t>ij</a:t>
                </a:r>
                <a:r>
                  <a:rPr lang="en-US" sz="2200" dirty="0"/>
                  <a:t> and </a:t>
                </a:r>
                <a:r>
                  <a:rPr lang="en-US" sz="2200" i="1" dirty="0" err="1"/>
                  <a:t>δ</a:t>
                </a:r>
                <a:r>
                  <a:rPr lang="en-US" sz="2200" i="1" baseline="-25000" dirty="0" err="1"/>
                  <a:t>i</a:t>
                </a:r>
                <a:r>
                  <a:rPr lang="en-US" sz="2200" dirty="0"/>
                  <a:t> are not changed significantly or there is no more coming epoch </a:t>
                </a:r>
                <a:r>
                  <a:rPr lang="en-US" sz="2200" b="1" i="1" dirty="0"/>
                  <a:t>X</a:t>
                </a:r>
                <a:r>
                  <a:rPr lang="en-US" sz="2200" dirty="0"/>
                  <a:t>. Moreover, the index </a:t>
                </a:r>
                <a:r>
                  <a:rPr lang="en-US" sz="2200" i="1" dirty="0"/>
                  <a:t>u</a:t>
                </a:r>
                <a:r>
                  <a:rPr lang="en-US" sz="2200" dirty="0"/>
                  <a:t> indicates time point as well as iteration of SGD. After finite NL is trained, it can generate new data </a:t>
                </a:r>
                <a:r>
                  <a:rPr lang="en-US" sz="2200" b="1" i="1" dirty="0"/>
                  <a:t>x</a:t>
                </a:r>
                <a:r>
                  <a:rPr lang="en-US" sz="2200" dirty="0"/>
                  <a:t>’ by generator </a:t>
                </a:r>
                <a:r>
                  <a:rPr lang="en-US" sz="2200" i="1" dirty="0"/>
                  <a:t>g</a:t>
                </a:r>
                <a:r>
                  <a:rPr lang="en-US" sz="2200" dirty="0"/>
                  <a:t>(</a:t>
                </a:r>
                <a:r>
                  <a:rPr lang="en-US" sz="2200" b="1" dirty="0"/>
                  <a:t>z</a:t>
                </a:r>
                <a:r>
                  <a:rPr lang="en-US" sz="2200" dirty="0"/>
                  <a:t> | Φ) = </a:t>
                </a:r>
                <a:r>
                  <a:rPr lang="en-US" sz="2200" b="1" i="1" dirty="0"/>
                  <a:t>x</a:t>
                </a:r>
                <a:r>
                  <a:rPr lang="en-US" sz="2200" dirty="0"/>
                  <a:t>’ with any </a:t>
                </a:r>
                <a:r>
                  <a:rPr lang="en-US" sz="2200" b="1" dirty="0"/>
                  <a:t>z</a:t>
                </a:r>
                <a:r>
                  <a:rPr lang="en-US" sz="2200" dirty="0"/>
                  <a:t> randomized from standard normal distribution with mean </a:t>
                </a:r>
                <a:r>
                  <a:rPr lang="en-US" sz="2200" b="1" dirty="0"/>
                  <a:t>0</a:t>
                </a:r>
                <a:r>
                  <a:rPr lang="en-US" sz="2200" dirty="0"/>
                  <a:t> and variance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662" t="-824" r="-6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p:spTree>
    <p:extLst>
      <p:ext uri="{BB962C8B-B14F-4D97-AF65-F5344CB8AC3E}">
        <p14:creationId xmlns:p14="http://schemas.microsoft.com/office/powerpoint/2010/main" val="206656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200" dirty="0" smtClean="0"/>
                  <a:t>It is interesting that log-likelihood gradient ∇</a:t>
                </a:r>
                <a:r>
                  <a:rPr lang="en-US" sz="2200" dirty="0" err="1"/>
                  <a:t>log</a:t>
                </a:r>
                <a:r>
                  <a:rPr lang="en-US" sz="2200" i="1" dirty="0" err="1"/>
                  <a:t>P</a:t>
                </a:r>
                <a:r>
                  <a:rPr lang="en-US" sz="2200" dirty="0"/>
                  <a:t>(</a:t>
                </a:r>
                <a:r>
                  <a:rPr lang="en-US" sz="2200" i="1" dirty="0"/>
                  <a:t>x</a:t>
                </a:r>
                <a:r>
                  <a:rPr lang="en-US" sz="2200" i="1" baseline="-25000" dirty="0"/>
                  <a:t>i</a:t>
                </a:r>
                <a:r>
                  <a:rPr lang="en-US" sz="2200" dirty="0"/>
                  <a:t> | </a:t>
                </a:r>
                <a:r>
                  <a:rPr lang="en-US" sz="2200" i="1" dirty="0" err="1"/>
                  <a:t>φ</a:t>
                </a:r>
                <a:r>
                  <a:rPr lang="en-US" sz="2200" i="1" baseline="-25000" dirty="0" err="1"/>
                  <a:t>ij</a:t>
                </a:r>
                <a:r>
                  <a:rPr lang="en-US" sz="2200" dirty="0"/>
                  <a:t>) is determined based on inversed gradient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e>
                    </m:d>
                  </m:oMath>
                </a14:m>
                <a:r>
                  <a:rPr lang="en-US" sz="2200" dirty="0"/>
                  <a:t>. Therefore, how to estimate generator parameter Φ by SGD estimation focuses on calculating inversed gradient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e>
                    </m:d>
                  </m:oMath>
                </a14:m>
                <a:r>
                  <a:rPr lang="en-US" sz="2200" dirty="0"/>
                  <a:t> which is central point of normalizing flow (NL) technique. Moreover, how to calculate </a:t>
                </a:r>
                <a14:m>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ub>
                    </m:sSub>
                    <m:sSup>
                      <m:sSupPr>
                        <m:ctrlPr>
                          <a:rPr lang="en-US" sz="2200" i="1">
                            <a:latin typeface="Cambria Math" panose="02040503050406030204" pitchFamily="18" charset="0"/>
                          </a:rPr>
                        </m:ctrlPr>
                      </m:sSupPr>
                      <m:e>
                        <m:r>
                          <a:rPr lang="en-US" sz="2200" i="1">
                            <a:latin typeface="Cambria Math" panose="02040503050406030204" pitchFamily="18" charset="0"/>
                          </a:rPr>
                          <m:t>𝑔</m:t>
                        </m:r>
                      </m:e>
                      <m:sup>
                        <m:r>
                          <a:rPr lang="en-US" sz="2200" i="1">
                            <a:latin typeface="Cambria Math" panose="02040503050406030204" pitchFamily="18" charset="0"/>
                          </a:rPr>
                          <m:t>−1</m:t>
                        </m:r>
                      </m:sup>
                    </m:sSup>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e>
                      <m:e>
                        <m:sSub>
                          <m:sSubPr>
                            <m:ctrlPr>
                              <a:rPr lang="en-US" sz="2200" i="1">
                                <a:latin typeface="Cambria Math" panose="02040503050406030204" pitchFamily="18" charset="0"/>
                              </a:rPr>
                            </m:ctrlPr>
                          </m:sSubPr>
                          <m:e>
                            <m:r>
                              <a:rPr lang="en-US" sz="2200" i="1">
                                <a:latin typeface="Cambria Math" panose="02040503050406030204" pitchFamily="18" charset="0"/>
                              </a:rPr>
                              <m:t>𝜑</m:t>
                            </m:r>
                          </m:e>
                          <m:sub>
                            <m:r>
                              <a:rPr lang="en-US" sz="2200" i="1">
                                <a:latin typeface="Cambria Math" panose="02040503050406030204" pitchFamily="18" charset="0"/>
                              </a:rPr>
                              <m:t>𝑖𝑗</m:t>
                            </m:r>
                          </m:sub>
                        </m:sSub>
                      </m:e>
                    </m:d>
                  </m:oMath>
                </a14:m>
                <a:r>
                  <a:rPr lang="en-US" sz="2200" dirty="0"/>
                  <a:t> is based on how to determine inversed generator </a:t>
                </a:r>
                <a:r>
                  <a:rPr lang="en-US" sz="2200" i="1" dirty="0"/>
                  <a:t>g</a:t>
                </a:r>
                <a:r>
                  <a:rPr lang="en-US" sz="2200" baseline="30000" dirty="0"/>
                  <a:t>–1</a:t>
                </a:r>
                <a:r>
                  <a:rPr lang="en-US" sz="2200" dirty="0"/>
                  <a:t>(</a:t>
                </a:r>
                <a:r>
                  <a:rPr lang="en-US" sz="2200" b="1" i="1" dirty="0"/>
                  <a:t>x</a:t>
                </a:r>
                <a:r>
                  <a:rPr lang="en-US" sz="2200" dirty="0"/>
                  <a:t> | Φ). In other words, the main problem of NL is how to determine inversed generator </a:t>
                </a:r>
                <a:r>
                  <a:rPr lang="en-US" sz="2200" i="1" dirty="0"/>
                  <a:t>g</a:t>
                </a:r>
                <a:r>
                  <a:rPr lang="en-US" sz="2200" baseline="30000" dirty="0"/>
                  <a:t>–1</a:t>
                </a:r>
                <a:r>
                  <a:rPr lang="en-US" sz="2200" dirty="0"/>
                  <a:t>(</a:t>
                </a:r>
                <a:r>
                  <a:rPr lang="en-US" sz="2200" b="1" i="1" dirty="0"/>
                  <a:t>x</a:t>
                </a:r>
                <a:r>
                  <a:rPr lang="en-US" sz="2200" dirty="0"/>
                  <a:t> | Φ) because it is easy to calculate gradient of function </a:t>
                </a:r>
                <a:r>
                  <a:rPr lang="en-US" sz="2200" i="1" dirty="0"/>
                  <a:t>f</a:t>
                </a:r>
                <a:r>
                  <a:rPr lang="en-US" sz="2200" dirty="0"/>
                  <a:t>(</a:t>
                </a:r>
                <a:r>
                  <a:rPr lang="en-US" sz="2200" b="1" i="1" dirty="0"/>
                  <a:t>x</a:t>
                </a:r>
                <a:r>
                  <a:rPr lang="en-US" sz="2200" dirty="0"/>
                  <a:t>) = </a:t>
                </a:r>
                <a:r>
                  <a:rPr lang="en-US" sz="2200" i="1" dirty="0"/>
                  <a:t>g</a:t>
                </a:r>
                <a:r>
                  <a:rPr lang="en-US" sz="2200" baseline="30000" dirty="0"/>
                  <a:t>–1</a:t>
                </a:r>
                <a:r>
                  <a:rPr lang="en-US" sz="2200" dirty="0"/>
                  <a:t>(</a:t>
                </a:r>
                <a:r>
                  <a:rPr lang="en-US" sz="2200" b="1" i="1" dirty="0"/>
                  <a:t>x</a:t>
                </a:r>
                <a:r>
                  <a:rPr lang="en-US" sz="2200" dirty="0"/>
                  <a:t> | Φ) with regard to </a:t>
                </a:r>
                <a:r>
                  <a:rPr lang="en-US" sz="2200" b="1" i="1" dirty="0"/>
                  <a:t>x</a:t>
                </a:r>
                <a:r>
                  <a:rPr lang="en-US" sz="2200" dirty="0"/>
                  <a:t>. Especially, when generator </a:t>
                </a:r>
                <a:r>
                  <a:rPr lang="en-US" sz="2200" i="1" dirty="0"/>
                  <a:t>g</a:t>
                </a:r>
                <a:r>
                  <a:rPr lang="en-US" sz="2200" dirty="0"/>
                  <a:t>(</a:t>
                </a:r>
                <a:r>
                  <a:rPr lang="en-US" sz="2200" b="1" i="1" dirty="0"/>
                  <a:t>x</a:t>
                </a:r>
                <a:r>
                  <a:rPr lang="en-US" sz="2200" dirty="0"/>
                  <a:t> | Φ) is implemented by DNN, NL will have some special techniques so that determining its inverse </a:t>
                </a:r>
                <a:r>
                  <a:rPr lang="en-US" sz="2200" i="1" dirty="0"/>
                  <a:t>g</a:t>
                </a:r>
                <a:r>
                  <a:rPr lang="en-US" sz="2200" baseline="30000" dirty="0"/>
                  <a:t>–1</a:t>
                </a:r>
                <a:r>
                  <a:rPr lang="en-US" sz="2200" dirty="0"/>
                  <a:t>(</a:t>
                </a:r>
                <a:r>
                  <a:rPr lang="en-US" sz="2200" b="1" i="1" dirty="0"/>
                  <a:t>x</a:t>
                </a:r>
                <a:r>
                  <a:rPr lang="en-US" sz="2200" dirty="0"/>
                  <a:t> | Φ) is easier. One of these technique is </a:t>
                </a:r>
                <a:r>
                  <a:rPr lang="en-US" sz="2200" i="1" dirty="0"/>
                  <a:t>finite normalizing flow</a:t>
                </a:r>
                <a:r>
                  <a:rPr lang="en-US" sz="2200" dirty="0"/>
                  <a:t> (finite NL) in which generator </a:t>
                </a:r>
                <a:r>
                  <a:rPr lang="en-US" sz="2200" i="1" dirty="0"/>
                  <a:t>g</a:t>
                </a:r>
                <a:r>
                  <a:rPr lang="en-US" sz="2200" dirty="0"/>
                  <a:t>(</a:t>
                </a:r>
                <a:r>
                  <a:rPr lang="en-US" sz="2200" b="1" i="1" dirty="0"/>
                  <a:t>x</a:t>
                </a:r>
                <a:r>
                  <a:rPr lang="en-US" sz="2200" dirty="0"/>
                  <a:t> | Φ) is implemented by a DNN having </a:t>
                </a:r>
                <a:r>
                  <a:rPr lang="en-US" sz="2200" i="1" dirty="0"/>
                  <a:t>K</a:t>
                </a:r>
                <a:r>
                  <a:rPr lang="en-US" sz="2200" dirty="0"/>
                  <a:t> layers from layer 1 to layer </a:t>
                </a:r>
                <a:r>
                  <a:rPr lang="en-US" sz="2200" i="1" dirty="0"/>
                  <a:t>K</a:t>
                </a:r>
                <a:r>
                  <a:rPr lang="en-US" sz="2200" dirty="0"/>
                  <a:t> where layer 0 is input layer with note that each layer is represented by partial generator function </a:t>
                </a:r>
                <a:r>
                  <a:rPr lang="en-US" sz="2200" i="1" dirty="0" err="1"/>
                  <a:t>f</a:t>
                </a:r>
                <a:r>
                  <a:rPr lang="en-US" sz="2200" i="1" baseline="-25000" dirty="0" err="1"/>
                  <a:t>k</a:t>
                </a:r>
                <a:r>
                  <a:rPr lang="en-US" sz="2200" dirty="0"/>
                  <a:t> (</a:t>
                </a:r>
                <a:r>
                  <a:rPr lang="en-US" sz="2200" dirty="0" err="1"/>
                  <a:t>Ruthotto</a:t>
                </a:r>
                <a:r>
                  <a:rPr lang="en-US" sz="2200" dirty="0"/>
                  <a:t> &amp; Haber, 2021, p. 8</a:t>
                </a:r>
                <a:r>
                  <a:rPr lang="en-US" sz="2200" dirty="0" smtClean="0"/>
                  <a:t>):</a:t>
                </a:r>
              </a:p>
              <a:p>
                <a:pPr marL="0" indent="0">
                  <a:buNone/>
                </a:pPr>
                <a14:m>
                  <m:oMathPara xmlns:m="http://schemas.openxmlformats.org/officeDocument/2006/math">
                    <m:oMathParaPr>
                      <m:jc m:val="right"/>
                    </m:oMathParaPr>
                    <m:oMath xmlns:m="http://schemas.openxmlformats.org/officeDocument/2006/math">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b="1" i="1">
                              <a:latin typeface="Cambria Math" panose="02040503050406030204" pitchFamily="18" charset="0"/>
                            </a:rPr>
                            <m:t>𝒛</m:t>
                          </m:r>
                        </m:e>
                        <m:e>
                          <m:r>
                            <m:rPr>
                              <m:sty m:val="p"/>
                            </m:rPr>
                            <a:rPr lang="en-US" sz="2200">
                              <a:latin typeface="Cambria Math" panose="02040503050406030204" pitchFamily="18" charset="0"/>
                            </a:rPr>
                            <m:t>Φ</m:t>
                          </m:r>
                        </m:e>
                      </m:d>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𝐾</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𝐾</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𝑓</m:t>
                          </m:r>
                        </m:e>
                        <m:sub>
                          <m:r>
                            <a:rPr lang="en-US" sz="2200" i="1">
                              <a:latin typeface="Cambria Math" panose="02040503050406030204" pitchFamily="18" charset="0"/>
                            </a:rPr>
                            <m:t>1</m:t>
                          </m:r>
                        </m:sub>
                      </m:sSub>
                      <m:d>
                        <m:dPr>
                          <m:ctrlPr>
                            <a:rPr lang="en-US" sz="2200" i="1">
                              <a:latin typeface="Cambria Math" panose="02040503050406030204" pitchFamily="18" charset="0"/>
                            </a:rPr>
                          </m:ctrlPr>
                        </m:dPr>
                        <m:e>
                          <m:r>
                            <a:rPr lang="en-US" sz="2200" b="1" i="1">
                              <a:latin typeface="Cambria Math" panose="02040503050406030204" pitchFamily="18" charset="0"/>
                            </a:rPr>
                            <m:t>𝒛</m:t>
                          </m:r>
                        </m:e>
                      </m:d>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2.5</m:t>
                          </m:r>
                        </m:e>
                      </m:d>
                    </m:oMath>
                  </m:oMathPara>
                </a14:m>
                <a:endParaRPr lang="en-US" sz="2200" dirty="0" smtClean="0"/>
              </a:p>
              <a:p>
                <a:pPr marL="0" indent="0">
                  <a:buNone/>
                </a:pPr>
                <a:r>
                  <a:rPr lang="en-US" sz="2200" dirty="0"/>
                  <a:t>Note, all layers </a:t>
                </a:r>
                <a:r>
                  <a:rPr lang="en-US" sz="2200" i="1" dirty="0" err="1"/>
                  <a:t>f</a:t>
                </a:r>
                <a:r>
                  <a:rPr lang="en-US" sz="2200" i="1" baseline="-25000" dirty="0" err="1"/>
                  <a:t>k</a:t>
                </a:r>
                <a:r>
                  <a:rPr lang="en-US" sz="2200" dirty="0"/>
                  <a:t> have the same number of neurons which is the dimension </a:t>
                </a:r>
                <a:r>
                  <a:rPr lang="en-US" sz="2200" i="1" dirty="0"/>
                  <a:t>n</a:t>
                </a:r>
                <a:r>
                  <a:rPr lang="en-US" sz="2200" dirty="0"/>
                  <a:t>. Because </a:t>
                </a:r>
                <a:r>
                  <a:rPr lang="en-US" sz="2200" i="1" dirty="0" err="1"/>
                  <a:t>f</a:t>
                </a:r>
                <a:r>
                  <a:rPr lang="en-US" sz="2200" i="1" baseline="-25000" dirty="0" err="1"/>
                  <a:t>k</a:t>
                </a:r>
                <a:r>
                  <a:rPr lang="en-US" sz="2200" dirty="0"/>
                  <a:t> is essentially vector-by-vector function whose input and output are vectors, it should have denoted as </a:t>
                </a:r>
                <a:r>
                  <a:rPr lang="en-US" sz="2200" b="1" i="1" dirty="0" err="1"/>
                  <a:t>f</a:t>
                </a:r>
                <a:r>
                  <a:rPr lang="en-US" sz="2200" i="1" baseline="-25000" dirty="0" err="1"/>
                  <a:t>k</a:t>
                </a:r>
                <a:r>
                  <a:rPr lang="en-US" sz="2200" dirty="0"/>
                  <a:t>, especially, when </a:t>
                </a:r>
                <a:r>
                  <a:rPr lang="en-US" sz="2200" b="1" i="1" dirty="0" err="1"/>
                  <a:t>f</a:t>
                </a:r>
                <a:r>
                  <a:rPr lang="en-US" sz="2200" i="1" baseline="-25000" dirty="0" err="1"/>
                  <a:t>k</a:t>
                </a:r>
                <a:r>
                  <a:rPr lang="en-US" sz="2200" dirty="0"/>
                  <a:t> here is bijection. However, it is still denoted </a:t>
                </a:r>
                <a:r>
                  <a:rPr lang="en-US" sz="2200" i="1" dirty="0" err="1"/>
                  <a:t>f</a:t>
                </a:r>
                <a:r>
                  <a:rPr lang="en-US" sz="2200" i="1" baseline="-25000" dirty="0" err="1"/>
                  <a:t>k</a:t>
                </a:r>
                <a:r>
                  <a:rPr lang="en-US" sz="2200" dirty="0"/>
                  <a:t> for convenience.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61" t="-942" r="-6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188416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 to deep generative model (DGM)</a:t>
            </a:r>
          </a:p>
          <a:p>
            <a:pPr marL="457200" indent="-457200">
              <a:buFont typeface="+mj-lt"/>
              <a:buAutoNum type="arabicPeriod"/>
            </a:pPr>
            <a:r>
              <a:rPr lang="en-US" dirty="0"/>
              <a:t>Tractable density </a:t>
            </a:r>
            <a:r>
              <a:rPr lang="en-US" dirty="0" smtClean="0"/>
              <a:t>DGM</a:t>
            </a:r>
          </a:p>
          <a:p>
            <a:pPr marL="457200" indent="-457200">
              <a:buFont typeface="+mj-lt"/>
              <a:buAutoNum type="arabicPeriod"/>
            </a:pPr>
            <a:r>
              <a:rPr lang="en-US" dirty="0"/>
              <a:t>Approximate density </a:t>
            </a:r>
            <a:r>
              <a:rPr lang="en-US" dirty="0" smtClean="0"/>
              <a:t>DGM</a:t>
            </a:r>
          </a:p>
          <a:p>
            <a:pPr marL="457200" indent="-457200">
              <a:buFont typeface="+mj-lt"/>
              <a:buAutoNum type="arabicPeriod"/>
            </a:pPr>
            <a:r>
              <a:rPr lang="en-US" dirty="0"/>
              <a:t>Implicit density </a:t>
            </a:r>
            <a:r>
              <a:rPr lang="en-US" dirty="0" smtClean="0"/>
              <a:t>DGM</a:t>
            </a:r>
            <a:endParaRPr lang="en-US" dirty="0"/>
          </a:p>
          <a:p>
            <a:pPr marL="457200" indent="-457200">
              <a:buFont typeface="+mj-lt"/>
              <a:buAutoNum type="arabicPeriod"/>
            </a:pPr>
            <a:r>
              <a:rPr lang="en-US" dirty="0" smtClean="0"/>
              <a:t>Conclusions</a:t>
            </a:r>
            <a:endParaRPr lang="en-US"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4</a:t>
            </a:fld>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Date Placeholder 5"/>
          <p:cNvSpPr>
            <a:spLocks noGrp="1"/>
          </p:cNvSpPr>
          <p:nvPr>
            <p:ph type="dt" sz="half" idx="10"/>
          </p:nvPr>
        </p:nvSpPr>
        <p:spPr/>
        <p:txBody>
          <a:bodyPr/>
          <a:lstStyle/>
          <a:p>
            <a:r>
              <a:rPr lang="en-US" smtClean="0"/>
              <a:t>5/15/2024</a:t>
            </a:r>
            <a:endParaRPr lang="en-US"/>
          </a:p>
        </p:txBody>
      </p:sp>
    </p:spTree>
    <p:extLst>
      <p:ext uri="{BB962C8B-B14F-4D97-AF65-F5344CB8AC3E}">
        <p14:creationId xmlns:p14="http://schemas.microsoft.com/office/powerpoint/2010/main" val="3112241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smtClean="0"/>
                  <a:t>Let </a:t>
                </a:r>
                <a:r>
                  <a:rPr lang="en-US" sz="2400" b="1" dirty="0"/>
                  <a:t>z</a:t>
                </a:r>
                <a:r>
                  <a:rPr lang="en-US" sz="2400" baseline="30000" dirty="0"/>
                  <a:t>(</a:t>
                </a:r>
                <a:r>
                  <a:rPr lang="en-US" sz="2400" i="1" baseline="30000" dirty="0"/>
                  <a:t>k</a:t>
                </a:r>
                <a:r>
                  <a:rPr lang="en-US" sz="2400" baseline="30000" dirty="0"/>
                  <a:t>+1)</a:t>
                </a:r>
                <a:r>
                  <a:rPr lang="en-US" sz="2400" dirty="0"/>
                  <a:t> be output of partial generator </a:t>
                </a:r>
                <a:r>
                  <a:rPr lang="en-US" sz="2400" i="1" dirty="0" err="1"/>
                  <a:t>f</a:t>
                </a:r>
                <a:r>
                  <a:rPr lang="en-US" sz="2400" i="1" baseline="-25000" dirty="0" err="1"/>
                  <a:t>k</a:t>
                </a:r>
                <a:r>
                  <a:rPr lang="en-US" sz="2400" dirty="0"/>
                  <a:t>, we have:</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+1</m:t>
                              </m:r>
                            </m:e>
                          </m:d>
                        </m:sup>
                      </m:sSup>
                      <m:r>
                        <m:rPr>
                          <m:aln/>
                        </m:rP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𝑘</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e>
                      </m:d>
                    </m:oMath>
                    <m:oMath xmlns:m="http://schemas.openxmlformats.org/officeDocument/2006/math">
                      <m:r>
                        <a:rPr lang="en-US" sz="2400" b="1" i="1">
                          <a:latin typeface="Cambria Math" panose="02040503050406030204" pitchFamily="18" charset="0"/>
                        </a:rPr>
                        <m:t>𝒛</m:t>
                      </m:r>
                      <m:r>
                        <m:rPr>
                          <m:aln/>
                        </m:rP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1</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0</m:t>
                              </m:r>
                            </m:e>
                          </m:d>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0</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0</m:t>
                                  </m:r>
                                </m:e>
                              </m:d>
                            </m:sup>
                          </m:sSup>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0</m:t>
                          </m:r>
                        </m:sub>
                      </m:sSub>
                    </m:oMath>
                    <m:oMath xmlns:m="http://schemas.openxmlformats.org/officeDocument/2006/math">
                      <m:r>
                        <a:rPr lang="en-US" sz="2400" b="1" i="1">
                          <a:latin typeface="Cambria Math" panose="02040503050406030204" pitchFamily="18" charset="0"/>
                        </a:rPr>
                        <m:t>𝒙</m:t>
                      </m:r>
                      <m:r>
                        <m:rPr>
                          <m:aln/>
                        </m:rP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𝐾</m:t>
                              </m:r>
                              <m:r>
                                <a:rPr lang="en-US" sz="2400" i="1">
                                  <a:latin typeface="Cambria Math" panose="02040503050406030204" pitchFamily="18" charset="0"/>
                                </a:rPr>
                                <m:t>+1</m:t>
                              </m:r>
                            </m:e>
                          </m:d>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𝐾</m:t>
                          </m:r>
                        </m:sub>
                      </m:sSub>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d>
                                <m:dPr>
                                  <m:ctrlPr>
                                    <a:rPr lang="en-US" sz="2400" i="1">
                                      <a:latin typeface="Cambria Math" panose="02040503050406030204" pitchFamily="18" charset="0"/>
                                    </a:rPr>
                                  </m:ctrlPr>
                                </m:dPr>
                                <m:e>
                                  <m:r>
                                    <a:rPr lang="en-US" sz="2400" i="1">
                                      <a:latin typeface="Cambria Math" panose="02040503050406030204" pitchFamily="18" charset="0"/>
                                    </a:rPr>
                                    <m:t>𝐾</m:t>
                                  </m:r>
                                </m:e>
                              </m:d>
                            </m:sup>
                          </m:sSup>
                        </m:e>
                      </m:d>
                    </m:oMath>
                  </m:oMathPara>
                </a14:m>
                <a:endParaRPr lang="en-US" sz="2400" dirty="0"/>
              </a:p>
              <a:p>
                <a:pPr marL="0" indent="0">
                  <a:buNone/>
                </a:pPr>
                <a:r>
                  <a:rPr lang="en-US" sz="2400" dirty="0"/>
                  <a:t>Inversed generator </a:t>
                </a:r>
                <a:r>
                  <a:rPr lang="en-US" sz="2400" i="1" dirty="0"/>
                  <a:t>g</a:t>
                </a:r>
                <a:r>
                  <a:rPr lang="en-US" sz="2400" baseline="30000" dirty="0"/>
                  <a:t>–1</a:t>
                </a:r>
                <a:r>
                  <a:rPr lang="en-US" sz="2400" dirty="0"/>
                  <a:t>(</a:t>
                </a:r>
                <a:r>
                  <a:rPr lang="en-US" sz="2400" b="1" i="1" dirty="0"/>
                  <a:t>x</a:t>
                </a:r>
                <a:r>
                  <a:rPr lang="en-US" sz="2400" dirty="0"/>
                  <a:t> | Φ) representing inversed DNN is determined</a:t>
                </a:r>
                <a:r>
                  <a:rPr lang="en-US" sz="2400" dirty="0" smtClean="0"/>
                  <a:t>:</a:t>
                </a:r>
              </a:p>
              <a:p>
                <a:pPr marL="0" indent="0">
                  <a:buNone/>
                </a:pPr>
                <a14:m>
                  <m:oMathPara xmlns:m="http://schemas.openxmlformats.org/officeDocument/2006/math">
                    <m:oMathParaPr>
                      <m:jc m:val="right"/>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𝑔</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Φ</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1</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2</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𝐾</m:t>
                          </m:r>
                          <m:r>
                            <a:rPr lang="en-US" sz="2400" i="1">
                              <a:latin typeface="Cambria Math" panose="02040503050406030204" pitchFamily="18" charset="0"/>
                            </a:rPr>
                            <m:t>−1</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𝐾</m:t>
                          </m:r>
                        </m:sub>
                        <m:sup>
                          <m:r>
                            <a:rPr lang="en-US" sz="2400" i="1">
                              <a:latin typeface="Cambria Math" panose="02040503050406030204" pitchFamily="18" charset="0"/>
                            </a:rPr>
                            <m:t>−1</m:t>
                          </m:r>
                        </m:sup>
                      </m:sSubSup>
                      <m:d>
                        <m:dPr>
                          <m:ctrlPr>
                            <a:rPr lang="en-US" sz="2400" i="1">
                              <a:latin typeface="Cambria Math" panose="02040503050406030204" pitchFamily="18" charset="0"/>
                            </a:rPr>
                          </m:ctrlPr>
                        </m:dPr>
                        <m:e>
                          <m:r>
                            <a:rPr lang="en-US" sz="2400" b="1" i="1">
                              <a:latin typeface="Cambria Math" panose="02040503050406030204" pitchFamily="18" charset="0"/>
                            </a:rPr>
                            <m:t>𝒙</m:t>
                          </m:r>
                        </m:e>
                      </m:d>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2.6</m:t>
                          </m:r>
                        </m:e>
                      </m:d>
                    </m:oMath>
                  </m:oMathPara>
                </a14:m>
                <a:endParaRPr lang="en-US" sz="2400" dirty="0" smtClean="0"/>
              </a:p>
              <a:p>
                <a:pPr marL="0" indent="0">
                  <a:buNone/>
                </a:pPr>
                <a:r>
                  <a:rPr lang="en-US" sz="2400" dirty="0"/>
                  <a:t>Each </a:t>
                </a:r>
                <a:r>
                  <a:rPr lang="en-US" sz="2400" i="1" dirty="0" err="1"/>
                  <a:t>f</a:t>
                </a:r>
                <a:r>
                  <a:rPr lang="en-US" sz="2400" i="1" baseline="-25000" dirty="0" err="1"/>
                  <a:t>k</a:t>
                </a:r>
                <a:r>
                  <a:rPr lang="en-US" sz="2400" baseline="30000" dirty="0"/>
                  <a:t>–1</a:t>
                </a:r>
                <a:r>
                  <a:rPr lang="en-US" sz="2400" dirty="0"/>
                  <a:t> is called inversed partial generator function which is the inverse of partial generator function </a:t>
                </a:r>
                <a:r>
                  <a:rPr lang="en-US" sz="2400" i="1" dirty="0" err="1"/>
                  <a:t>f</a:t>
                </a:r>
                <a:r>
                  <a:rPr lang="en-US" sz="2400" i="1" baseline="-25000" dirty="0" err="1"/>
                  <a:t>k</a:t>
                </a:r>
                <a:r>
                  <a:rPr lang="en-US" sz="2400" dirty="0"/>
                  <a:t>. Let </a:t>
                </a:r>
                <a:r>
                  <a:rPr lang="en-US" sz="2400" b="1" i="1" dirty="0"/>
                  <a:t>x</a:t>
                </a:r>
                <a:r>
                  <a:rPr lang="en-US" sz="2400" baseline="30000" dirty="0"/>
                  <a:t>(</a:t>
                </a:r>
                <a:r>
                  <a:rPr lang="en-US" sz="2400" i="1" baseline="30000" dirty="0"/>
                  <a:t>k</a:t>
                </a:r>
                <a:r>
                  <a:rPr lang="en-US" sz="2400" baseline="30000" dirty="0"/>
                  <a:t>–1)</a:t>
                </a:r>
                <a:r>
                  <a:rPr lang="en-US" sz="2400" dirty="0"/>
                  <a:t> be output of partial generator </a:t>
                </a:r>
                <a:r>
                  <a:rPr lang="en-US" sz="2400" i="1" dirty="0" err="1"/>
                  <a:t>f</a:t>
                </a:r>
                <a:r>
                  <a:rPr lang="en-US" sz="2400" i="1" baseline="-25000" dirty="0" err="1"/>
                  <a:t>k</a:t>
                </a:r>
                <a:r>
                  <a:rPr lang="en-US" sz="2400" baseline="30000" dirty="0"/>
                  <a:t>–1</a:t>
                </a:r>
                <a:r>
                  <a:rPr lang="en-US" sz="2400" dirty="0"/>
                  <a:t>, we have:</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−1</m:t>
                              </m:r>
                            </m:e>
                          </m:d>
                        </m:sup>
                      </m:sSup>
                      <m:r>
                        <m:rPr>
                          <m:aln/>
                        </m:rP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𝑘</m:t>
                          </m:r>
                        </m:sub>
                        <m:sup>
                          <m:r>
                            <a:rPr lang="en-US" sz="2400" i="1">
                              <a:latin typeface="Cambria Math" panose="02040503050406030204" pitchFamily="18" charset="0"/>
                            </a:rPr>
                            <m:t>−1</m:t>
                          </m:r>
                        </m:sup>
                      </m:sSubSup>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e>
                      </m:d>
                    </m:oMath>
                    <m:oMath xmlns:m="http://schemas.openxmlformats.org/officeDocument/2006/math">
                      <m:r>
                        <a:rPr lang="en-US" sz="2400" b="1" i="1">
                          <a:latin typeface="Cambria Math" panose="02040503050406030204" pitchFamily="18" charset="0"/>
                        </a:rPr>
                        <m:t>𝒙</m:t>
                      </m:r>
                      <m:r>
                        <m:rPr>
                          <m:aln/>
                        </m:rP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𝐾</m:t>
                              </m:r>
                              <m:r>
                                <a:rPr lang="en-US" sz="2400" i="1">
                                  <a:latin typeface="Cambria Math" panose="02040503050406030204" pitchFamily="18" charset="0"/>
                                </a:rPr>
                                <m:t>+1</m:t>
                              </m:r>
                            </m:e>
                          </m:d>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𝐾</m:t>
                              </m:r>
                            </m:e>
                          </m:d>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𝐾</m:t>
                          </m:r>
                          <m:r>
                            <a:rPr lang="en-US" sz="2400" i="1">
                              <a:latin typeface="Cambria Math" panose="02040503050406030204" pitchFamily="18" charset="0"/>
                            </a:rPr>
                            <m:t>+1</m:t>
                          </m:r>
                        </m:sub>
                        <m:sup>
                          <m:r>
                            <a:rPr lang="en-US" sz="2400" i="1">
                              <a:latin typeface="Cambria Math" panose="02040503050406030204" pitchFamily="18" charset="0"/>
                            </a:rPr>
                            <m:t>−1</m:t>
                          </m:r>
                        </m:sup>
                      </m:sSubSup>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𝐾</m:t>
                                  </m:r>
                                  <m:r>
                                    <a:rPr lang="en-US" sz="2400" i="1">
                                      <a:latin typeface="Cambria Math" panose="02040503050406030204" pitchFamily="18" charset="0"/>
                                    </a:rPr>
                                    <m:t>+1</m:t>
                                  </m:r>
                                </m:e>
                              </m:d>
                            </m:sup>
                          </m:sSup>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𝐾</m:t>
                          </m:r>
                          <m:r>
                            <a:rPr lang="en-US" sz="2400" i="1">
                              <a:latin typeface="Cambria Math" panose="02040503050406030204" pitchFamily="18" charset="0"/>
                            </a:rPr>
                            <m:t>+1</m:t>
                          </m:r>
                        </m:sub>
                        <m:sup>
                          <m:r>
                            <a:rPr lang="en-US" sz="2400" i="1">
                              <a:latin typeface="Cambria Math" panose="02040503050406030204" pitchFamily="18" charset="0"/>
                            </a:rPr>
                            <m:t>−1</m:t>
                          </m:r>
                        </m:sup>
                      </m:sSubSup>
                    </m:oMath>
                    <m:oMath xmlns:m="http://schemas.openxmlformats.org/officeDocument/2006/math">
                      <m:r>
                        <a:rPr lang="en-US" sz="2400" b="1" i="1">
                          <a:latin typeface="Cambria Math" panose="02040503050406030204" pitchFamily="18" charset="0"/>
                        </a:rPr>
                        <m:t>𝒛</m:t>
                      </m:r>
                      <m:r>
                        <m:rPr>
                          <m:aln/>
                        </m:rP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0</m:t>
                              </m:r>
                            </m:e>
                          </m:d>
                        </m:sup>
                      </m:s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𝑓</m:t>
                          </m:r>
                        </m:e>
                        <m:sub>
                          <m:r>
                            <a:rPr lang="en-US" sz="2400" i="1">
                              <a:latin typeface="Cambria Math" panose="02040503050406030204" pitchFamily="18" charset="0"/>
                            </a:rPr>
                            <m:t>2</m:t>
                          </m:r>
                        </m:sub>
                        <m:sup>
                          <m:r>
                            <a:rPr lang="en-US" sz="2400" i="1">
                              <a:latin typeface="Cambria Math" panose="02040503050406030204" pitchFamily="18" charset="0"/>
                            </a:rPr>
                            <m:t>−1</m:t>
                          </m:r>
                        </m:sup>
                      </m:sSubSup>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1</m:t>
                                  </m:r>
                                </m:e>
                              </m:d>
                            </m:sup>
                          </m:sSup>
                        </m:e>
                      </m:d>
                    </m:oMath>
                  </m:oMathPara>
                </a14:m>
                <a:endParaRPr lang="en-US" sz="2400" dirty="0"/>
              </a:p>
              <a:p>
                <a:pPr marL="0" indent="0">
                  <a:buNone/>
                </a:pPr>
                <a:r>
                  <a:rPr lang="en-US" sz="2400" dirty="0"/>
                  <a:t>“Input layer” of “inversed DNN” is </a:t>
                </a:r>
                <a:r>
                  <a:rPr lang="en-US" sz="2400" i="1" dirty="0"/>
                  <a:t>f</a:t>
                </a:r>
                <a:r>
                  <a:rPr lang="en-US" sz="2400" i="1" baseline="-25000" dirty="0"/>
                  <a:t>K</a:t>
                </a:r>
                <a:r>
                  <a:rPr lang="en-US" sz="2400" baseline="-25000" dirty="0"/>
                  <a:t>+1</a:t>
                </a:r>
                <a:r>
                  <a:rPr lang="en-US" sz="2400" baseline="30000" dirty="0"/>
                  <a:t>–1</a:t>
                </a:r>
                <a:r>
                  <a:rPr lang="en-US" sz="2400" dirty="0"/>
                  <a:t>. The inversed generator DNN may be pseudo in case that only one generator DNN is designed so that inversed generator function </a:t>
                </a:r>
                <a:r>
                  <a:rPr lang="en-US" sz="2400" i="1" dirty="0" err="1"/>
                  <a:t>f</a:t>
                </a:r>
                <a:r>
                  <a:rPr lang="en-US" sz="2400" i="1" baseline="-25000" dirty="0" err="1"/>
                  <a:t>k</a:t>
                </a:r>
                <a:r>
                  <a:rPr lang="en-US" sz="2400" baseline="30000" dirty="0"/>
                  <a:t>–1</a:t>
                </a:r>
                <a:r>
                  <a:rPr lang="en-US" sz="2400" dirty="0"/>
                  <a:t> is existent.</a:t>
                </a:r>
                <a:endParaRPr lang="en-US" sz="2400" dirty="0" smtClean="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b="-30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23413504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smtClean="0"/>
                  <a:t>An interesting result of the design of finite NL is that inversed gradient ∇</a:t>
                </a:r>
                <a:r>
                  <a:rPr lang="en-US" sz="1900" i="1" dirty="0"/>
                  <a:t>g</a:t>
                </a:r>
                <a:r>
                  <a:rPr lang="en-US" sz="1900" baseline="30000" dirty="0"/>
                  <a:t>–1</a:t>
                </a:r>
                <a:r>
                  <a:rPr lang="en-US" sz="1900" dirty="0"/>
                  <a:t>(</a:t>
                </a:r>
                <a:r>
                  <a:rPr lang="en-US" sz="1900" b="1" i="1" dirty="0"/>
                  <a:t>x</a:t>
                </a:r>
                <a:r>
                  <a:rPr lang="en-US" sz="1900" dirty="0"/>
                  <a:t> | Φ) is product of gradients of inversed partial generator </a:t>
                </a:r>
                <a:r>
                  <a:rPr lang="en-US" sz="1900" i="1" dirty="0" err="1"/>
                  <a:t>f</a:t>
                </a:r>
                <a:r>
                  <a:rPr lang="en-US" sz="1900" i="1" baseline="-25000" dirty="0" err="1"/>
                  <a:t>k</a:t>
                </a:r>
                <a:r>
                  <a:rPr lang="en-US" sz="1900" baseline="30000" dirty="0"/>
                  <a:t>–1</a:t>
                </a:r>
                <a:r>
                  <a:rPr lang="en-US" sz="1900" dirty="0"/>
                  <a:t>.</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a:latin typeface="Cambria Math" panose="02040503050406030204" pitchFamily="18" charset="0"/>
                            </a:rPr>
                            <m:t>𝛻</m:t>
                          </m:r>
                        </m:e>
                        <m:sub>
                          <m:r>
                            <a:rPr lang="en-US" sz="1900" b="1" i="1">
                              <a:latin typeface="Cambria Math" panose="02040503050406030204" pitchFamily="18" charset="0"/>
                            </a:rPr>
                            <m:t>𝒙</m:t>
                          </m:r>
                        </m:sub>
                      </m:sSub>
                      <m:sSup>
                        <m:sSupPr>
                          <m:ctrlPr>
                            <a:rPr lang="en-US" sz="1900" i="1">
                              <a:latin typeface="Cambria Math" panose="02040503050406030204" pitchFamily="18" charset="0"/>
                            </a:rPr>
                          </m:ctrlPr>
                        </m:sSupPr>
                        <m:e>
                          <m:r>
                            <a:rPr lang="en-US" sz="1900" i="1">
                              <a:latin typeface="Cambria Math" panose="02040503050406030204" pitchFamily="18" charset="0"/>
                            </a:rPr>
                            <m:t>𝑔</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r>
                        <m:rPr>
                          <m:aln/>
                        </m:rP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𝑘</m:t>
                          </m:r>
                          <m:r>
                            <a:rPr lang="en-US" sz="1900" i="1">
                              <a:latin typeface="Cambria Math" panose="02040503050406030204" pitchFamily="18" charset="0"/>
                            </a:rPr>
                            <m:t>=1</m:t>
                          </m:r>
                        </m:sub>
                        <m:sup>
                          <m:r>
                            <a:rPr lang="en-US" sz="1900" i="1">
                              <a:latin typeface="Cambria Math" panose="02040503050406030204" pitchFamily="18" charset="0"/>
                            </a:rPr>
                            <m:t>𝐾</m:t>
                          </m:r>
                        </m:sup>
                        <m:e>
                          <m:sSub>
                            <m:sSubPr>
                              <m:ctrlPr>
                                <a:rPr lang="en-US" sz="1900" i="1">
                                  <a:latin typeface="Cambria Math" panose="02040503050406030204" pitchFamily="18" charset="0"/>
                                </a:rPr>
                              </m:ctrlPr>
                            </m:sSubPr>
                            <m:e>
                              <m:r>
                                <a:rPr lang="en-US" sz="1900">
                                  <a:latin typeface="Cambria Math" panose="02040503050406030204" pitchFamily="18" charset="0"/>
                                </a:rPr>
                                <m:t>𝛻</m:t>
                              </m:r>
                            </m:e>
                            <m:sub>
                              <m:sSup>
                                <m:sSupPr>
                                  <m:ctrlPr>
                                    <a:rPr lang="en-US" sz="1900" i="1">
                                      <a:latin typeface="Cambria Math" panose="02040503050406030204" pitchFamily="18" charset="0"/>
                                    </a:rPr>
                                  </m:ctrlPr>
                                </m:sSupPr>
                                <m:e>
                                  <m:r>
                                    <a:rPr lang="en-US" sz="1900" b="1" i="1">
                                      <a:latin typeface="Cambria Math" panose="02040503050406030204" pitchFamily="18" charset="0"/>
                                    </a:rPr>
                                    <m:t>𝒙</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sub>
                          </m:sSub>
                          <m:sSubSup>
                            <m:sSubSupPr>
                              <m:ctrlPr>
                                <a:rPr lang="en-US" sz="1900" i="1">
                                  <a:latin typeface="Cambria Math" panose="02040503050406030204" pitchFamily="18" charset="0"/>
                                </a:rPr>
                              </m:ctrlPr>
                            </m:sSubSupPr>
                            <m:e>
                              <m:r>
                                <a:rPr lang="en-US" sz="1900" i="1">
                                  <a:latin typeface="Cambria Math" panose="02040503050406030204" pitchFamily="18" charset="0"/>
                                </a:rPr>
                                <m:t>𝑓</m:t>
                              </m:r>
                            </m:e>
                            <m:sub>
                              <m:r>
                                <a:rPr lang="en-US" sz="1900" i="1">
                                  <a:latin typeface="Cambria Math" panose="02040503050406030204" pitchFamily="18" charset="0"/>
                                </a:rPr>
                                <m:t>𝑘</m:t>
                              </m:r>
                            </m:sub>
                            <m:sup>
                              <m:r>
                                <a:rPr lang="en-US" sz="1900" i="1">
                                  <a:latin typeface="Cambria Math" panose="02040503050406030204" pitchFamily="18" charset="0"/>
                                </a:rPr>
                                <m:t>−1</m:t>
                              </m:r>
                            </m:sup>
                          </m:sSub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𝒙</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e>
                          </m:d>
                        </m:e>
                      </m:nary>
                      <m:r>
                        <a:rPr lang="en-US" sz="1900" b="0" i="1" smtClean="0">
                          <a:latin typeface="Cambria Math" panose="02040503050406030204" pitchFamily="18" charset="0"/>
                        </a:rPr>
                        <m:t> </m:t>
                      </m:r>
                      <m:r>
                        <m:rPr>
                          <m:sty m:val="p"/>
                        </m:rPr>
                        <a:rPr lang="en-US" sz="1900" b="0" i="0" smtClean="0">
                          <a:latin typeface="Cambria Math" panose="02040503050406030204" pitchFamily="18" charset="0"/>
                        </a:rPr>
                        <m:t>and</m:t>
                      </m:r>
                      <m:r>
                        <a:rPr lang="en-US" sz="1900" b="0" i="1" smtClean="0">
                          <a:latin typeface="Cambria Math" panose="02040503050406030204" pitchFamily="18" charset="0"/>
                        </a:rPr>
                        <m:t> </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begChr m:val="|"/>
                              <m:endChr m:val="|"/>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a:latin typeface="Cambria Math" panose="02040503050406030204" pitchFamily="18" charset="0"/>
                                    </a:rPr>
                                    <m:t>𝛻</m:t>
                                  </m:r>
                                </m:e>
                                <m:sub>
                                  <m:r>
                                    <a:rPr lang="en-US" sz="1900" b="1" i="1">
                                      <a:latin typeface="Cambria Math" panose="02040503050406030204" pitchFamily="18" charset="0"/>
                                    </a:rPr>
                                    <m:t>𝒙</m:t>
                                  </m:r>
                                </m:sub>
                              </m:sSub>
                              <m:sSup>
                                <m:sSupPr>
                                  <m:ctrlPr>
                                    <a:rPr lang="en-US" sz="1900" i="1">
                                      <a:latin typeface="Cambria Math" panose="02040503050406030204" pitchFamily="18" charset="0"/>
                                    </a:rPr>
                                  </m:ctrlPr>
                                </m:sSupPr>
                                <m:e>
                                  <m:r>
                                    <a:rPr lang="en-US" sz="1900" i="1">
                                      <a:latin typeface="Cambria Math" panose="02040503050406030204" pitchFamily="18" charset="0"/>
                                    </a:rPr>
                                    <m:t>𝑔</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e>
                              </m:d>
                            </m:e>
                          </m:d>
                        </m:e>
                      </m:func>
                      <m:r>
                        <m:rPr>
                          <m:aln/>
                        </m:rP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𝑘</m:t>
                          </m:r>
                          <m:r>
                            <a:rPr lang="en-US" sz="1900" i="1">
                              <a:latin typeface="Cambria Math" panose="02040503050406030204" pitchFamily="18" charset="0"/>
                            </a:rPr>
                            <m:t>=1</m:t>
                          </m:r>
                        </m:sub>
                        <m:sup>
                          <m:r>
                            <a:rPr lang="en-US" sz="1900" i="1">
                              <a:latin typeface="Cambria Math" panose="02040503050406030204" pitchFamily="18" charset="0"/>
                            </a:rPr>
                            <m:t>𝐾</m:t>
                          </m:r>
                        </m:sup>
                        <m:e>
                          <m:d>
                            <m:dPr>
                              <m:begChr m:val="|"/>
                              <m:endChr m:val="|"/>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a:latin typeface="Cambria Math" panose="02040503050406030204" pitchFamily="18" charset="0"/>
                                    </a:rPr>
                                    <m:t>𝛻</m:t>
                                  </m:r>
                                </m:e>
                                <m:sub>
                                  <m:sSup>
                                    <m:sSupPr>
                                      <m:ctrlPr>
                                        <a:rPr lang="en-US" sz="1900" i="1">
                                          <a:latin typeface="Cambria Math" panose="02040503050406030204" pitchFamily="18" charset="0"/>
                                        </a:rPr>
                                      </m:ctrlPr>
                                    </m:sSupPr>
                                    <m:e>
                                      <m:r>
                                        <a:rPr lang="en-US" sz="1900" b="1" i="1">
                                          <a:latin typeface="Cambria Math" panose="02040503050406030204" pitchFamily="18" charset="0"/>
                                        </a:rPr>
                                        <m:t>𝒙</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sub>
                              </m:sSub>
                              <m:sSubSup>
                                <m:sSubSupPr>
                                  <m:ctrlPr>
                                    <a:rPr lang="en-US" sz="1900" i="1">
                                      <a:latin typeface="Cambria Math" panose="02040503050406030204" pitchFamily="18" charset="0"/>
                                    </a:rPr>
                                  </m:ctrlPr>
                                </m:sSubSupPr>
                                <m:e>
                                  <m:r>
                                    <a:rPr lang="en-US" sz="1900" i="1">
                                      <a:latin typeface="Cambria Math" panose="02040503050406030204" pitchFamily="18" charset="0"/>
                                    </a:rPr>
                                    <m:t>𝑓</m:t>
                                  </m:r>
                                </m:e>
                                <m:sub>
                                  <m:r>
                                    <a:rPr lang="en-US" sz="1900" i="1">
                                      <a:latin typeface="Cambria Math" panose="02040503050406030204" pitchFamily="18" charset="0"/>
                                    </a:rPr>
                                    <m:t>𝑘</m:t>
                                  </m:r>
                                </m:sub>
                                <m:sup>
                                  <m:r>
                                    <a:rPr lang="en-US" sz="1900" i="1">
                                      <a:latin typeface="Cambria Math" panose="02040503050406030204" pitchFamily="18" charset="0"/>
                                    </a:rPr>
                                    <m:t>−1</m:t>
                                  </m:r>
                                </m:sup>
                              </m:sSubSup>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𝒙</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e>
                                <m:e>
                                  <m:sSup>
                                    <m:sSupPr>
                                      <m:ctrlPr>
                                        <a:rPr lang="en-US" sz="1900" i="1">
                                          <a:latin typeface="Cambria Math" panose="02040503050406030204" pitchFamily="18" charset="0"/>
                                        </a:rPr>
                                      </m:ctrlPr>
                                    </m:sSupPr>
                                    <m:e>
                                      <m:r>
                                        <m:rPr>
                                          <m:sty m:val="p"/>
                                        </m:rPr>
                                        <a:rPr lang="en-US" sz="1900">
                                          <a:latin typeface="Cambria Math" panose="02040503050406030204" pitchFamily="18" charset="0"/>
                                        </a:rPr>
                                        <m:t>Φ</m:t>
                                      </m:r>
                                    </m:e>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p>
                                </m:e>
                              </m:d>
                            </m:e>
                          </m:d>
                        </m:e>
                      </m:nary>
                    </m:oMath>
                  </m:oMathPara>
                </a14:m>
                <a:endParaRPr lang="en-US" sz="1900" dirty="0"/>
              </a:p>
              <a:p>
                <a:pPr marL="0" indent="0">
                  <a:buNone/>
                </a:pPr>
                <a:r>
                  <a:rPr lang="en-US" sz="1900" dirty="0"/>
                  <a:t>Where Φ</a:t>
                </a:r>
                <a:r>
                  <a:rPr lang="en-US" sz="1900" baseline="30000" dirty="0"/>
                  <a:t>(</a:t>
                </a:r>
                <a:r>
                  <a:rPr lang="en-US" sz="1900" i="1" baseline="30000" dirty="0"/>
                  <a:t>k</a:t>
                </a:r>
                <a:r>
                  <a:rPr lang="en-US" sz="1900" baseline="30000" dirty="0"/>
                  <a:t>)</a:t>
                </a:r>
                <a:r>
                  <a:rPr lang="en-US" sz="1900" dirty="0"/>
                  <a:t> is parameter of </a:t>
                </a:r>
                <a:r>
                  <a:rPr lang="en-US" sz="1900" i="1" dirty="0" err="1"/>
                  <a:t>f</a:t>
                </a:r>
                <a:r>
                  <a:rPr lang="en-US" sz="1900" i="1" baseline="-25000" dirty="0" err="1"/>
                  <a:t>k</a:t>
                </a:r>
                <a:r>
                  <a:rPr lang="en-US" sz="1900" dirty="0"/>
                  <a:t>. It is now necessary to determine fine-tuned partial inversed gradient </a:t>
                </a:r>
                <a14:m>
                  <m:oMath xmlns:m="http://schemas.openxmlformats.org/officeDocument/2006/math">
                    <m:sSub>
                      <m:sSubPr>
                        <m:ctrlPr>
                          <a:rPr lang="en-US" sz="1900" i="1">
                            <a:latin typeface="Cambria Math" panose="02040503050406030204" pitchFamily="18" charset="0"/>
                          </a:rPr>
                        </m:ctrlPr>
                      </m:sSubPr>
                      <m:e>
                        <m:r>
                          <a:rPr lang="en-US" sz="1900">
                            <a:latin typeface="Cambria Math" panose="02040503050406030204" pitchFamily="18" charset="0"/>
                          </a:rPr>
                          <m:t>𝛻</m:t>
                        </m:r>
                      </m:e>
                      <m:sub>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sub>
                    </m:sSub>
                    <m:sSubSup>
                      <m:sSubSupPr>
                        <m:ctrlPr>
                          <a:rPr lang="en-US" sz="1900" i="1">
                            <a:latin typeface="Cambria Math" panose="02040503050406030204" pitchFamily="18" charset="0"/>
                          </a:rPr>
                        </m:ctrlPr>
                      </m:sSubSupPr>
                      <m:e>
                        <m:r>
                          <a:rPr lang="en-US" sz="1900" i="1">
                            <a:latin typeface="Cambria Math" panose="02040503050406030204" pitchFamily="18" charset="0"/>
                          </a:rPr>
                          <m:t>𝑓</m:t>
                        </m:r>
                      </m:e>
                      <m:sub>
                        <m:r>
                          <a:rPr lang="en-US" sz="1900" i="1">
                            <a:latin typeface="Cambria Math" panose="02040503050406030204" pitchFamily="18" charset="0"/>
                          </a:rPr>
                          <m:t>𝑘</m:t>
                        </m:r>
                      </m:sub>
                      <m:sup>
                        <m:r>
                          <a:rPr lang="en-US" sz="1900" i="1">
                            <a:latin typeface="Cambria Math" panose="02040503050406030204" pitchFamily="18" charset="0"/>
                          </a:rPr>
                          <m:t>−1</m:t>
                        </m:r>
                      </m:sup>
                    </m:sSubSup>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𝜑</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e>
                    </m:d>
                  </m:oMath>
                </a14:m>
                <a:r>
                  <a:rPr lang="en-US" sz="1900" dirty="0"/>
                  <a:t> in order to determine fine-tuned partial log-likelihood gradient ∇</a:t>
                </a:r>
                <a:r>
                  <a:rPr lang="en-US" sz="1900" dirty="0" err="1"/>
                  <a:t>log</a:t>
                </a:r>
                <a:r>
                  <a:rPr lang="en-US" sz="1900" i="1" dirty="0" err="1"/>
                  <a:t>P</a:t>
                </a:r>
                <a:r>
                  <a:rPr lang="en-US" sz="1900" dirty="0"/>
                  <a:t>(</a:t>
                </a:r>
                <a:r>
                  <a:rPr lang="en-US" sz="1900" i="1" dirty="0"/>
                  <a:t>x</a:t>
                </a:r>
                <a:r>
                  <a:rPr lang="en-US" sz="1900" i="1" baseline="-25000" dirty="0"/>
                  <a:t>i</a:t>
                </a:r>
                <a:r>
                  <a:rPr lang="en-US" sz="1900" baseline="30000" dirty="0"/>
                  <a:t>(</a:t>
                </a:r>
                <a:r>
                  <a:rPr lang="en-US" sz="1900" i="1" baseline="30000" dirty="0"/>
                  <a:t>k</a:t>
                </a:r>
                <a:r>
                  <a:rPr lang="en-US" sz="1900" baseline="30000" dirty="0"/>
                  <a:t>)</a:t>
                </a:r>
                <a:r>
                  <a:rPr lang="en-US" sz="1900" dirty="0"/>
                  <a:t> | </a:t>
                </a:r>
                <a:r>
                  <a:rPr lang="en-US" sz="1900" i="1" dirty="0" err="1"/>
                  <a:t>φ</a:t>
                </a:r>
                <a:r>
                  <a:rPr lang="en-US" sz="1900" i="1" baseline="-25000" dirty="0" err="1"/>
                  <a:t>ij</a:t>
                </a:r>
                <a:r>
                  <a:rPr lang="en-US" sz="1900" baseline="30000" dirty="0"/>
                  <a:t>(</a:t>
                </a:r>
                <a:r>
                  <a:rPr lang="en-US" sz="1900" i="1" baseline="30000" dirty="0"/>
                  <a:t>k</a:t>
                </a:r>
                <a:r>
                  <a:rPr lang="en-US" sz="1900" baseline="30000" dirty="0"/>
                  <a:t>)</a:t>
                </a:r>
                <a:r>
                  <a:rPr lang="en-US" sz="1900" dirty="0"/>
                  <a:t>) where </a:t>
                </a:r>
                <a:r>
                  <a:rPr lang="en-US" sz="1900" i="1" dirty="0"/>
                  <a:t>x</a:t>
                </a:r>
                <a:r>
                  <a:rPr lang="en-US" sz="1900" i="1" baseline="-25000" dirty="0"/>
                  <a:t>i</a:t>
                </a:r>
                <a:r>
                  <a:rPr lang="en-US" sz="1900" baseline="30000" dirty="0"/>
                  <a:t>(</a:t>
                </a:r>
                <a:r>
                  <a:rPr lang="en-US" sz="1900" i="1" baseline="30000" dirty="0"/>
                  <a:t>k</a:t>
                </a:r>
                <a:r>
                  <a:rPr lang="en-US" sz="1900" baseline="30000" dirty="0"/>
                  <a:t>)</a:t>
                </a:r>
                <a:r>
                  <a:rPr lang="en-US" sz="1900" dirty="0"/>
                  <a:t> is an elemental variable in </a:t>
                </a:r>
                <a:r>
                  <a:rPr lang="en-US" sz="1900" b="1" i="1" dirty="0"/>
                  <a:t>x</a:t>
                </a:r>
                <a:r>
                  <a:rPr lang="en-US" sz="1900" baseline="30000" dirty="0"/>
                  <a:t>(</a:t>
                </a:r>
                <a:r>
                  <a:rPr lang="en-US" sz="1900" i="1" baseline="30000" dirty="0"/>
                  <a:t>k</a:t>
                </a:r>
                <a:r>
                  <a:rPr lang="en-US" sz="1900" baseline="30000" dirty="0"/>
                  <a:t>)</a:t>
                </a:r>
                <a:r>
                  <a:rPr lang="en-US" sz="1900" dirty="0"/>
                  <a:t> = (</a:t>
                </a:r>
                <a:r>
                  <a:rPr lang="en-US" sz="1900" i="1" dirty="0"/>
                  <a:t>x</a:t>
                </a:r>
                <a:r>
                  <a:rPr lang="en-US" sz="1900" baseline="-25000" dirty="0"/>
                  <a:t>1</a:t>
                </a:r>
                <a:r>
                  <a:rPr lang="en-US" sz="1900" baseline="30000" dirty="0"/>
                  <a:t>(</a:t>
                </a:r>
                <a:r>
                  <a:rPr lang="en-US" sz="1900" i="1" baseline="30000" dirty="0"/>
                  <a:t>k</a:t>
                </a:r>
                <a:r>
                  <a:rPr lang="en-US" sz="1900" baseline="30000" dirty="0"/>
                  <a:t>)</a:t>
                </a:r>
                <a:r>
                  <a:rPr lang="en-US" sz="1900" dirty="0"/>
                  <a:t>, </a:t>
                </a:r>
                <a:r>
                  <a:rPr lang="en-US" sz="1900" i="1" dirty="0"/>
                  <a:t>x</a:t>
                </a:r>
                <a:r>
                  <a:rPr lang="en-US" sz="1900" baseline="-25000" dirty="0"/>
                  <a:t>2</a:t>
                </a:r>
                <a:r>
                  <a:rPr lang="en-US" sz="1900" baseline="30000" dirty="0"/>
                  <a:t>(</a:t>
                </a:r>
                <a:r>
                  <a:rPr lang="en-US" sz="1900" i="1" baseline="30000" dirty="0"/>
                  <a:t>k</a:t>
                </a:r>
                <a:r>
                  <a:rPr lang="en-US" sz="1900" baseline="30000" dirty="0"/>
                  <a:t>)</a:t>
                </a:r>
                <a:r>
                  <a:rPr lang="en-US" sz="1900" dirty="0"/>
                  <a:t>,…, </a:t>
                </a:r>
                <a:r>
                  <a:rPr lang="en-US" sz="1900" i="1" dirty="0" err="1"/>
                  <a:t>x</a:t>
                </a:r>
                <a:r>
                  <a:rPr lang="en-US" sz="1900" i="1" baseline="-25000" dirty="0" err="1"/>
                  <a:t>n</a:t>
                </a:r>
                <a:r>
                  <a:rPr lang="en-US" sz="1900" baseline="30000" dirty="0"/>
                  <a:t>(</a:t>
                </a:r>
                <a:r>
                  <a:rPr lang="en-US" sz="1900" i="1" baseline="30000" dirty="0"/>
                  <a:t>k</a:t>
                </a:r>
                <a:r>
                  <a:rPr lang="en-US" sz="1900" baseline="30000" dirty="0"/>
                  <a:t>)</a:t>
                </a:r>
                <a:r>
                  <a:rPr lang="en-US" sz="1900" dirty="0"/>
                  <a:t>)</a:t>
                </a:r>
                <a:r>
                  <a:rPr lang="en-US" sz="1900" i="1" baseline="30000" dirty="0"/>
                  <a:t>T</a:t>
                </a:r>
                <a:r>
                  <a:rPr lang="en-US" sz="1900" dirty="0"/>
                  <a:t> and </a:t>
                </a:r>
                <a:r>
                  <a:rPr lang="en-US" sz="1900" i="1" dirty="0" err="1"/>
                  <a:t>φ</a:t>
                </a:r>
                <a:r>
                  <a:rPr lang="en-US" sz="1900" i="1" baseline="-25000" dirty="0" err="1"/>
                  <a:t>ij</a:t>
                </a:r>
                <a:r>
                  <a:rPr lang="en-US" sz="1900" baseline="30000" dirty="0"/>
                  <a:t>(</a:t>
                </a:r>
                <a:r>
                  <a:rPr lang="en-US" sz="1900" i="1" baseline="30000" dirty="0"/>
                  <a:t>k</a:t>
                </a:r>
                <a:r>
                  <a:rPr lang="en-US" sz="1900" baseline="30000" dirty="0"/>
                  <a:t>)</a:t>
                </a:r>
                <a:r>
                  <a:rPr lang="en-US" sz="1900" dirty="0"/>
                  <a:t> is the </a:t>
                </a:r>
                <a:r>
                  <a:rPr lang="en-US" sz="1900" i="1" dirty="0" err="1"/>
                  <a:t>j</a:t>
                </a:r>
                <a:r>
                  <a:rPr lang="en-US" sz="1900" baseline="30000" dirty="0" err="1"/>
                  <a:t>th</a:t>
                </a:r>
                <a:r>
                  <a:rPr lang="en-US" sz="1900" dirty="0"/>
                  <a:t> element in </a:t>
                </a:r>
                <a:r>
                  <a:rPr lang="en-US" sz="1900" i="1" dirty="0" err="1"/>
                  <a:t>φ</a:t>
                </a:r>
                <a:r>
                  <a:rPr lang="en-US" sz="1900" i="1" baseline="-25000" dirty="0" err="1"/>
                  <a:t>i</a:t>
                </a:r>
                <a:r>
                  <a:rPr lang="en-US" sz="1900" baseline="30000" dirty="0"/>
                  <a:t>(</a:t>
                </a:r>
                <a:r>
                  <a:rPr lang="en-US" sz="1900" i="1" baseline="30000" dirty="0"/>
                  <a:t>k</a:t>
                </a:r>
                <a:r>
                  <a:rPr lang="en-US" sz="1900" baseline="30000" dirty="0"/>
                  <a:t>)</a:t>
                </a:r>
                <a:r>
                  <a:rPr lang="en-US" sz="1900" dirty="0"/>
                  <a:t> = (</a:t>
                </a:r>
                <a:r>
                  <a:rPr lang="en-US" sz="1900" i="1" dirty="0"/>
                  <a:t>φ</a:t>
                </a:r>
                <a:r>
                  <a:rPr lang="en-US" sz="1900" i="1" baseline="-25000" dirty="0"/>
                  <a:t>i</a:t>
                </a:r>
                <a:r>
                  <a:rPr lang="en-US" sz="1900" baseline="-25000" dirty="0"/>
                  <a:t>1</a:t>
                </a:r>
                <a:r>
                  <a:rPr lang="en-US" sz="1900" baseline="30000" dirty="0"/>
                  <a:t>(</a:t>
                </a:r>
                <a:r>
                  <a:rPr lang="en-US" sz="1900" i="1" baseline="30000" dirty="0"/>
                  <a:t>k</a:t>
                </a:r>
                <a:r>
                  <a:rPr lang="en-US" sz="1900" baseline="30000" dirty="0"/>
                  <a:t>)</a:t>
                </a:r>
                <a:r>
                  <a:rPr lang="en-US" sz="1900" dirty="0"/>
                  <a:t>, </a:t>
                </a:r>
                <a:r>
                  <a:rPr lang="en-US" sz="1900" i="1" dirty="0"/>
                  <a:t>φ</a:t>
                </a:r>
                <a:r>
                  <a:rPr lang="en-US" sz="1900" i="1" baseline="-25000" dirty="0"/>
                  <a:t>i</a:t>
                </a:r>
                <a:r>
                  <a:rPr lang="en-US" sz="1900" baseline="-25000" dirty="0"/>
                  <a:t>2</a:t>
                </a:r>
                <a:r>
                  <a:rPr lang="en-US" sz="1900" baseline="30000" dirty="0"/>
                  <a:t>(</a:t>
                </a:r>
                <a:r>
                  <a:rPr lang="en-US" sz="1900" i="1" baseline="30000" dirty="0"/>
                  <a:t>k</a:t>
                </a:r>
                <a:r>
                  <a:rPr lang="en-US" sz="1900" baseline="30000" dirty="0"/>
                  <a:t>)</a:t>
                </a:r>
                <a:r>
                  <a:rPr lang="en-US" sz="1900" dirty="0"/>
                  <a:t>,…, </a:t>
                </a:r>
                <a:r>
                  <a:rPr lang="en-US" sz="1900" i="1" dirty="0" err="1"/>
                  <a:t>φ</a:t>
                </a:r>
                <a:r>
                  <a:rPr lang="en-US" sz="1900" i="1" baseline="-25000" dirty="0" err="1"/>
                  <a:t>in</a:t>
                </a:r>
                <a:r>
                  <a:rPr lang="en-US" sz="1900" baseline="30000" dirty="0"/>
                  <a:t>(</a:t>
                </a:r>
                <a:r>
                  <a:rPr lang="en-US" sz="1900" i="1" baseline="30000" dirty="0"/>
                  <a:t>k</a:t>
                </a:r>
                <a:r>
                  <a:rPr lang="en-US" sz="1900" baseline="30000" dirty="0"/>
                  <a:t>)</a:t>
                </a:r>
                <a:r>
                  <a:rPr lang="en-US" sz="1900" dirty="0"/>
                  <a:t>)</a:t>
                </a:r>
                <a:r>
                  <a:rPr lang="en-US" sz="1900" i="1" baseline="30000" dirty="0"/>
                  <a:t>T</a:t>
                </a:r>
                <a:r>
                  <a:rPr lang="en-US" sz="1900" dirty="0"/>
                  <a:t> with note that </a:t>
                </a:r>
                <a:r>
                  <a:rPr lang="en-US" sz="1900" i="1" dirty="0" err="1"/>
                  <a:t>φ</a:t>
                </a:r>
                <a:r>
                  <a:rPr lang="en-US" sz="1900" i="1" baseline="-25000" dirty="0" err="1"/>
                  <a:t>i</a:t>
                </a:r>
                <a:r>
                  <a:rPr lang="en-US" sz="1900" baseline="30000" dirty="0"/>
                  <a:t>(</a:t>
                </a:r>
                <a:r>
                  <a:rPr lang="en-US" sz="1900" i="1" baseline="30000" dirty="0"/>
                  <a:t>k</a:t>
                </a:r>
                <a:r>
                  <a:rPr lang="en-US" sz="1900" baseline="30000" dirty="0"/>
                  <a:t>)</a:t>
                </a:r>
                <a:r>
                  <a:rPr lang="en-US" sz="1900" dirty="0"/>
                  <a:t> is the </a:t>
                </a:r>
                <a:r>
                  <a:rPr lang="en-US" sz="1900" i="1" dirty="0" err="1"/>
                  <a:t>i</a:t>
                </a:r>
                <a:r>
                  <a:rPr lang="en-US" sz="1900" baseline="30000" dirty="0" err="1"/>
                  <a:t>th</a:t>
                </a:r>
                <a:r>
                  <a:rPr lang="en-US" sz="1900" dirty="0"/>
                  <a:t> row vector of matrix Φ</a:t>
                </a:r>
                <a:r>
                  <a:rPr lang="en-US" sz="1900" baseline="30000" dirty="0"/>
                  <a:t>(</a:t>
                </a:r>
                <a:r>
                  <a:rPr lang="en-US" sz="1900" i="1" baseline="30000" dirty="0"/>
                  <a:t>k</a:t>
                </a:r>
                <a:r>
                  <a:rPr lang="en-US" sz="1900" baseline="30000" dirty="0"/>
                  <a:t>)</a:t>
                </a:r>
                <a:r>
                  <a:rPr lang="en-US" sz="1900" dirty="0"/>
                  <a:t>. Moreover, let </a:t>
                </a:r>
                <a:r>
                  <a:rPr lang="en-US" sz="1900" i="1" dirty="0" err="1"/>
                  <a:t>δ</a:t>
                </a:r>
                <a:r>
                  <a:rPr lang="en-US" sz="1900" i="1" baseline="-25000" dirty="0" err="1"/>
                  <a:t>i</a:t>
                </a:r>
                <a:r>
                  <a:rPr lang="en-US" sz="1900" baseline="30000" dirty="0"/>
                  <a:t>(</a:t>
                </a:r>
                <a:r>
                  <a:rPr lang="en-US" sz="1900" i="1" baseline="30000" dirty="0"/>
                  <a:t>k</a:t>
                </a:r>
                <a:r>
                  <a:rPr lang="en-US" sz="1900" baseline="30000" dirty="0"/>
                  <a:t>)</a:t>
                </a:r>
                <a:r>
                  <a:rPr lang="en-US" sz="1900" dirty="0"/>
                  <a:t> be the </a:t>
                </a:r>
                <a:r>
                  <a:rPr lang="en-US" sz="1900" dirty="0" err="1"/>
                  <a:t>ith</a:t>
                </a:r>
                <a:r>
                  <a:rPr lang="en-US" sz="1900" dirty="0"/>
                  <a:t> bias parameter associated with each </a:t>
                </a:r>
                <a:r>
                  <a:rPr lang="en-US" sz="1900" i="1" dirty="0"/>
                  <a:t>x</a:t>
                </a:r>
                <a:r>
                  <a:rPr lang="en-US" sz="1900" i="1" baseline="-25000" dirty="0"/>
                  <a:t>i</a:t>
                </a:r>
                <a:r>
                  <a:rPr lang="en-US" sz="1900" baseline="30000" dirty="0"/>
                  <a:t>(</a:t>
                </a:r>
                <a:r>
                  <a:rPr lang="en-US" sz="1900" i="1" baseline="30000" dirty="0"/>
                  <a:t>k</a:t>
                </a:r>
                <a:r>
                  <a:rPr lang="en-US" sz="1900" baseline="30000" dirty="0"/>
                  <a:t>)</a:t>
                </a:r>
                <a:r>
                  <a:rPr lang="en-US" sz="1900" dirty="0"/>
                  <a:t>. Without loss of generality, given </a:t>
                </a:r>
                <a:r>
                  <a:rPr lang="en-US" sz="1900" i="1" dirty="0" err="1"/>
                  <a:t>φ</a:t>
                </a:r>
                <a:r>
                  <a:rPr lang="en-US" sz="1900" i="1" baseline="-25000" dirty="0" err="1"/>
                  <a:t>j</a:t>
                </a:r>
                <a:r>
                  <a:rPr lang="en-US" sz="1900" baseline="30000" dirty="0"/>
                  <a:t>(</a:t>
                </a:r>
                <a:r>
                  <a:rPr lang="en-US" sz="1900" i="1" baseline="30000" dirty="0"/>
                  <a:t>k</a:t>
                </a:r>
                <a:r>
                  <a:rPr lang="en-US" sz="1900" baseline="30000" dirty="0"/>
                  <a:t>)</a:t>
                </a:r>
                <a:r>
                  <a:rPr lang="en-US" sz="1900" dirty="0"/>
                  <a:t>, </a:t>
                </a:r>
                <a:r>
                  <a:rPr lang="en-US" sz="1900" i="1" dirty="0" err="1"/>
                  <a:t>δ</a:t>
                </a:r>
                <a:r>
                  <a:rPr lang="en-US" sz="1900" i="1" baseline="-25000" dirty="0" err="1"/>
                  <a:t>i</a:t>
                </a:r>
                <a:r>
                  <a:rPr lang="en-US" sz="1900" baseline="30000" dirty="0"/>
                  <a:t>(</a:t>
                </a:r>
                <a:r>
                  <a:rPr lang="en-US" sz="1900" i="1" baseline="30000" dirty="0"/>
                  <a:t>k</a:t>
                </a:r>
                <a:r>
                  <a:rPr lang="en-US" sz="1900" baseline="30000" dirty="0"/>
                  <a:t>)</a:t>
                </a:r>
                <a:r>
                  <a:rPr lang="en-US" sz="1900" dirty="0"/>
                  <a:t>, and </a:t>
                </a:r>
                <a:r>
                  <a:rPr lang="en-US" sz="1900" i="1" dirty="0" err="1"/>
                  <a:t>z</a:t>
                </a:r>
                <a:r>
                  <a:rPr lang="en-US" sz="1900" i="1" baseline="-25000" dirty="0" err="1"/>
                  <a:t>j</a:t>
                </a:r>
                <a:r>
                  <a:rPr lang="en-US" sz="1900" baseline="30000" dirty="0"/>
                  <a:t>(</a:t>
                </a:r>
                <a:r>
                  <a:rPr lang="en-US" sz="1900" i="1" baseline="30000" dirty="0"/>
                  <a:t>k</a:t>
                </a:r>
                <a:r>
                  <a:rPr lang="en-US" sz="1900" baseline="30000" dirty="0"/>
                  <a:t>)</a:t>
                </a:r>
                <a:r>
                  <a:rPr lang="en-US" sz="1900" dirty="0"/>
                  <a:t> along with invertible activation </a:t>
                </a:r>
                <a:r>
                  <a:rPr lang="en-US" sz="1900" i="1" dirty="0"/>
                  <a:t>a</a:t>
                </a:r>
                <a:r>
                  <a:rPr lang="en-US" sz="1900" dirty="0"/>
                  <a:t>(.), we have fine-tuned inversed generator </a:t>
                </a:r>
                <a:r>
                  <a:rPr lang="en-US" sz="1900" i="1" dirty="0"/>
                  <a:t>g</a:t>
                </a:r>
                <a:r>
                  <a:rPr lang="en-US" sz="1900" baseline="30000" dirty="0"/>
                  <a:t>–1</a:t>
                </a:r>
                <a:r>
                  <a:rPr lang="en-US" sz="1900" dirty="0"/>
                  <a:t>(</a:t>
                </a:r>
                <a:r>
                  <a:rPr lang="en-US" sz="1900" i="1" dirty="0"/>
                  <a:t>x</a:t>
                </a:r>
                <a:r>
                  <a:rPr lang="en-US" sz="1900" i="1" baseline="-25000" dirty="0"/>
                  <a:t>i</a:t>
                </a:r>
                <a:r>
                  <a:rPr lang="en-US" sz="1900" baseline="30000" dirty="0"/>
                  <a:t>(</a:t>
                </a:r>
                <a:r>
                  <a:rPr lang="en-US" sz="1900" i="1" baseline="30000" dirty="0"/>
                  <a:t>k</a:t>
                </a:r>
                <a:r>
                  <a:rPr lang="en-US" sz="1900" baseline="30000" dirty="0"/>
                  <a:t>)</a:t>
                </a:r>
                <a:r>
                  <a:rPr lang="en-US" sz="1900" dirty="0"/>
                  <a:t> | </a:t>
                </a:r>
                <a:r>
                  <a:rPr lang="en-US" sz="1900" i="1" dirty="0" err="1"/>
                  <a:t>φ</a:t>
                </a:r>
                <a:r>
                  <a:rPr lang="en-US" sz="1900" i="1" baseline="-25000" dirty="0" err="1"/>
                  <a:t>ij</a:t>
                </a:r>
                <a:r>
                  <a:rPr lang="en-US" sz="1900" baseline="30000" dirty="0"/>
                  <a:t>(</a:t>
                </a:r>
                <a:r>
                  <a:rPr lang="en-US" sz="1900" i="1" baseline="30000" dirty="0"/>
                  <a:t>k</a:t>
                </a:r>
                <a:r>
                  <a:rPr lang="en-US" sz="1900" baseline="30000" dirty="0"/>
                  <a:t>)</a:t>
                </a:r>
                <a:r>
                  <a:rPr lang="en-US" sz="1900" dirty="0"/>
                  <a:t>, </a:t>
                </a:r>
                <a:r>
                  <a:rPr lang="en-US" sz="1900" i="1" dirty="0" err="1"/>
                  <a:t>δ</a:t>
                </a:r>
                <a:r>
                  <a:rPr lang="en-US" sz="1900" i="1" baseline="-25000" dirty="0" err="1"/>
                  <a:t>i</a:t>
                </a:r>
                <a:r>
                  <a:rPr lang="en-US" sz="1900" baseline="30000" dirty="0"/>
                  <a:t>(</a:t>
                </a:r>
                <a:r>
                  <a:rPr lang="en-US" sz="1900" i="1" baseline="30000" dirty="0"/>
                  <a:t>k</a:t>
                </a:r>
                <a:r>
                  <a:rPr lang="en-US" sz="1900" baseline="30000" dirty="0"/>
                  <a:t>)</a:t>
                </a:r>
                <a:r>
                  <a:rPr lang="en-US" sz="1900" dirty="0"/>
                  <a:t>).</a:t>
                </a:r>
              </a:p>
              <a:p>
                <a:pPr marL="0" indent="0">
                  <a:buNone/>
                </a:pPr>
                <a14:m>
                  <m:oMathPara xmlns:m="http://schemas.openxmlformats.org/officeDocument/2006/math">
                    <m:oMathParaPr>
                      <m:jc m:val="centerGroup"/>
                    </m:oMathParaPr>
                    <m:oMath xmlns:m="http://schemas.openxmlformats.org/officeDocument/2006/math">
                      <m:sSubSup>
                        <m:sSubSupPr>
                          <m:ctrlPr>
                            <a:rPr lang="en-US" sz="1900" i="1">
                              <a:latin typeface="Cambria Math" panose="02040503050406030204" pitchFamily="18" charset="0"/>
                            </a:rPr>
                          </m:ctrlPr>
                        </m:sSubSupPr>
                        <m:e>
                          <m:r>
                            <a:rPr lang="en-US" sz="1900" i="1">
                              <a:latin typeface="Cambria Math" panose="02040503050406030204" pitchFamily="18" charset="0"/>
                            </a:rPr>
                            <m:t>𝑓</m:t>
                          </m:r>
                        </m:e>
                        <m:sub>
                          <m:r>
                            <a:rPr lang="en-US" sz="1900" i="1">
                              <a:latin typeface="Cambria Math" panose="02040503050406030204" pitchFamily="18" charset="0"/>
                            </a:rPr>
                            <m:t>𝑘</m:t>
                          </m:r>
                        </m:sub>
                        <m:sup>
                          <m:r>
                            <a:rPr lang="en-US" sz="1900" i="1">
                              <a:latin typeface="Cambria Math" panose="02040503050406030204" pitchFamily="18" charset="0"/>
                            </a:rPr>
                            <m:t>−1</m:t>
                          </m:r>
                        </m:sup>
                      </m:sSubSup>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𝜑</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e>
                      </m:d>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𝑧</m:t>
                          </m:r>
                        </m:e>
                        <m:sub>
                          <m:r>
                            <a:rPr lang="en-US" sz="1900" i="1">
                              <a:latin typeface="Cambria Math" panose="02040503050406030204" pitchFamily="18" charset="0"/>
                            </a:rPr>
                            <m:t>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r>
                        <a:rPr lang="en-US" sz="1900" i="1">
                          <a:latin typeface="Cambria Math" panose="02040503050406030204" pitchFamily="18" charset="0"/>
                        </a:rPr>
                        <m:t>=</m:t>
                      </m:r>
                      <m:f>
                        <m:fPr>
                          <m:ctrlPr>
                            <a:rPr lang="en-US" sz="1900" i="1">
                              <a:latin typeface="Cambria Math" panose="02040503050406030204" pitchFamily="18" charset="0"/>
                            </a:rPr>
                          </m:ctrlPr>
                        </m:fPr>
                        <m:num>
                          <m:sSup>
                            <m:sSupPr>
                              <m:ctrlPr>
                                <a:rPr lang="en-US" sz="1900" i="1">
                                  <a:latin typeface="Cambria Math" panose="02040503050406030204" pitchFamily="18" charset="0"/>
                                </a:rPr>
                              </m:ctrlPr>
                            </m:sSupPr>
                            <m:e>
                              <m:r>
                                <a:rPr lang="en-US" sz="1900" i="1">
                                  <a:latin typeface="Cambria Math" panose="02040503050406030204" pitchFamily="18" charset="0"/>
                                </a:rPr>
                                <m:t>𝑎</m:t>
                              </m:r>
                            </m:e>
                            <m:sup>
                              <m:r>
                                <a:rPr lang="en-US" sz="1900" i="1">
                                  <a:latin typeface="Cambria Math" panose="02040503050406030204" pitchFamily="18" charset="0"/>
                                </a:rPr>
                                <m:t>−1</m:t>
                              </m:r>
                            </m:sup>
                          </m:sSup>
                          <m:d>
                            <m:dPr>
                              <m:ctrlPr>
                                <a:rPr lang="en-US" sz="1900" i="1">
                                  <a:latin typeface="Cambria Math" panose="02040503050406030204" pitchFamily="18" charset="0"/>
                                </a:rPr>
                              </m:ctrlPr>
                            </m:dPr>
                            <m:e>
                              <m:sSubSup>
                                <m:sSubSupPr>
                                  <m:ctrlPr>
                                    <a:rPr lang="en-US" sz="1900" i="1">
                                      <a:latin typeface="Cambria Math" panose="02040503050406030204" pitchFamily="18" charset="0"/>
                                    </a:rPr>
                                  </m:ctrlPr>
                                </m:sSubSupPr>
                                <m:e>
                                  <m:r>
                                    <a:rPr lang="en-US" sz="1900" i="1">
                                      <a:latin typeface="Cambria Math" panose="02040503050406030204" pitchFamily="18" charset="0"/>
                                    </a:rPr>
                                    <m:t>𝑥</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e>
                          </m:d>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𝑏</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r>
                            <a:rPr lang="en-US" sz="1900" i="1">
                              <a:latin typeface="Cambria Math" panose="02040503050406030204" pitchFamily="18" charset="0"/>
                            </a:rPr>
                            <m:t>−</m:t>
                          </m:r>
                          <m:sSubSup>
                            <m:sSubSupPr>
                              <m:ctrlPr>
                                <a:rPr lang="en-US" sz="1900" i="1">
                                  <a:latin typeface="Cambria Math" panose="02040503050406030204" pitchFamily="18" charset="0"/>
                                </a:rPr>
                              </m:ctrlPr>
                            </m:sSubSupPr>
                            <m:e>
                              <m:r>
                                <a:rPr lang="en-US" sz="1900" i="1">
                                  <a:latin typeface="Cambria Math" panose="02040503050406030204" pitchFamily="18" charset="0"/>
                                </a:rPr>
                                <m:t>𝛿</m:t>
                              </m:r>
                            </m:e>
                            <m:sub>
                              <m:r>
                                <a:rPr lang="en-US" sz="1900" i="1">
                                  <a:latin typeface="Cambria Math" panose="02040503050406030204" pitchFamily="18" charset="0"/>
                                </a:rPr>
                                <m:t>𝑖</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num>
                        <m:den>
                          <m:sSubSup>
                            <m:sSubSupPr>
                              <m:ctrlPr>
                                <a:rPr lang="en-US" sz="1900" i="1">
                                  <a:latin typeface="Cambria Math" panose="02040503050406030204" pitchFamily="18" charset="0"/>
                                </a:rPr>
                              </m:ctrlPr>
                            </m:sSubSupPr>
                            <m:e>
                              <m:r>
                                <a:rPr lang="en-US" sz="1900" i="1">
                                  <a:latin typeface="Cambria Math" panose="02040503050406030204" pitchFamily="18" charset="0"/>
                                </a:rPr>
                                <m:t>𝜑</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den>
                      </m:f>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Sup>
                        <m:sSubSupPr>
                          <m:ctrlPr>
                            <a:rPr lang="en-US" sz="1900" i="1">
                              <a:latin typeface="Cambria Math" panose="02040503050406030204" pitchFamily="18" charset="0"/>
                            </a:rPr>
                          </m:ctrlPr>
                        </m:sSubSupPr>
                        <m:e>
                          <m:r>
                            <a:rPr lang="en-US" sz="1900" i="1">
                              <a:latin typeface="Cambria Math" panose="02040503050406030204" pitchFamily="18" charset="0"/>
                            </a:rPr>
                            <m:t>𝑏</m:t>
                          </m:r>
                        </m:e>
                        <m:sub>
                          <m:r>
                            <a:rPr lang="en-US" sz="1900" i="1">
                              <a:latin typeface="Cambria Math" panose="02040503050406030204" pitchFamily="18" charset="0"/>
                            </a:rPr>
                            <m:t>𝑖𝑗</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𝑡</m:t>
                          </m:r>
                          <m:r>
                            <a:rPr lang="en-US" sz="1900" i="1">
                              <a:latin typeface="Cambria Math" panose="02040503050406030204" pitchFamily="18" charset="0"/>
                            </a:rPr>
                            <m:t>=1,</m:t>
                          </m:r>
                          <m:r>
                            <a:rPr lang="en-US" sz="1900" i="1">
                              <a:latin typeface="Cambria Math" panose="02040503050406030204" pitchFamily="18" charset="0"/>
                            </a:rPr>
                            <m:t>𝑡</m:t>
                          </m:r>
                          <m:r>
                            <a:rPr lang="en-US" sz="1900" i="1">
                              <a:latin typeface="Cambria Math" panose="02040503050406030204" pitchFamily="18" charset="0"/>
                            </a:rPr>
                            <m:t>≠</m:t>
                          </m:r>
                          <m:r>
                            <a:rPr lang="en-US" sz="1900" i="1">
                              <a:latin typeface="Cambria Math" panose="02040503050406030204" pitchFamily="18" charset="0"/>
                            </a:rPr>
                            <m:t>𝑗</m:t>
                          </m:r>
                        </m:sub>
                        <m:sup>
                          <m:r>
                            <a:rPr lang="en-US" sz="1900" i="1">
                              <a:latin typeface="Cambria Math" panose="02040503050406030204" pitchFamily="18" charset="0"/>
                            </a:rPr>
                            <m:t>𝑛</m:t>
                          </m:r>
                        </m:sup>
                        <m:e>
                          <m:sSubSup>
                            <m:sSubSupPr>
                              <m:ctrlPr>
                                <a:rPr lang="en-US" sz="1900" i="1">
                                  <a:latin typeface="Cambria Math" panose="02040503050406030204" pitchFamily="18" charset="0"/>
                                </a:rPr>
                              </m:ctrlPr>
                            </m:sSubSupPr>
                            <m:e>
                              <m:r>
                                <a:rPr lang="en-US" sz="1900" i="1">
                                  <a:latin typeface="Cambria Math" panose="02040503050406030204" pitchFamily="18" charset="0"/>
                                </a:rPr>
                                <m:t>𝜑</m:t>
                              </m:r>
                            </m:e>
                            <m:sub>
                              <m:r>
                                <a:rPr lang="en-US" sz="1900" i="1">
                                  <a:latin typeface="Cambria Math" panose="02040503050406030204" pitchFamily="18" charset="0"/>
                                </a:rPr>
                                <m:t>𝑖𝑡</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sSubSup>
                            <m:sSubSupPr>
                              <m:ctrlPr>
                                <a:rPr lang="en-US" sz="1900" i="1">
                                  <a:latin typeface="Cambria Math" panose="02040503050406030204" pitchFamily="18" charset="0"/>
                                </a:rPr>
                              </m:ctrlPr>
                            </m:sSubSupPr>
                            <m:e>
                              <m:r>
                                <a:rPr lang="en-US" sz="1900" i="1">
                                  <a:latin typeface="Cambria Math" panose="02040503050406030204" pitchFamily="18" charset="0"/>
                                </a:rPr>
                                <m:t>𝑧</m:t>
                              </m:r>
                            </m:e>
                            <m:sub>
                              <m:r>
                                <a:rPr lang="en-US" sz="1900" i="1">
                                  <a:latin typeface="Cambria Math" panose="02040503050406030204" pitchFamily="18" charset="0"/>
                                </a:rPr>
                                <m:t>𝑡</m:t>
                              </m:r>
                            </m:sub>
                            <m:sup>
                              <m:d>
                                <m:dPr>
                                  <m:ctrlPr>
                                    <a:rPr lang="en-US" sz="1900" i="1">
                                      <a:latin typeface="Cambria Math" panose="02040503050406030204" pitchFamily="18" charset="0"/>
                                    </a:rPr>
                                  </m:ctrlPr>
                                </m:dPr>
                                <m:e>
                                  <m:r>
                                    <a:rPr lang="en-US" sz="1900" i="1">
                                      <a:latin typeface="Cambria Math" panose="02040503050406030204" pitchFamily="18" charset="0"/>
                                    </a:rPr>
                                    <m:t>𝑘</m:t>
                                  </m:r>
                                </m:e>
                              </m:d>
                            </m:sup>
                          </m:sSubSup>
                        </m:e>
                      </m:nary>
                    </m:oMath>
                  </m:oMathPara>
                </a14:m>
                <a:endParaRPr lang="en-US" sz="1900" dirty="0"/>
              </a:p>
              <a:p>
                <a:pPr marL="0" indent="0">
                  <a:buNone/>
                </a:pPr>
                <a:r>
                  <a:rPr lang="en-US" sz="1900" dirty="0"/>
                  <a:t>Where </a:t>
                </a:r>
                <a:r>
                  <a:rPr lang="en-US" sz="1900" i="1" dirty="0" err="1"/>
                  <a:t>z</a:t>
                </a:r>
                <a:r>
                  <a:rPr lang="en-US" sz="1900" i="1" baseline="-25000" dirty="0" err="1"/>
                  <a:t>i</a:t>
                </a:r>
                <a:r>
                  <a:rPr lang="en-US" sz="1900" baseline="30000" dirty="0"/>
                  <a:t>(</a:t>
                </a:r>
                <a:r>
                  <a:rPr lang="en-US" sz="1900" i="1" baseline="30000" dirty="0"/>
                  <a:t>k</a:t>
                </a:r>
                <a:r>
                  <a:rPr lang="en-US" sz="1900" baseline="30000" dirty="0"/>
                  <a:t>)</a:t>
                </a:r>
                <a:r>
                  <a:rPr lang="en-US" sz="1900" dirty="0"/>
                  <a:t> is the </a:t>
                </a:r>
                <a:r>
                  <a:rPr lang="en-US" sz="1900" i="1" dirty="0" err="1"/>
                  <a:t>i</a:t>
                </a:r>
                <a:r>
                  <a:rPr lang="en-US" sz="1900" baseline="30000" dirty="0" err="1"/>
                  <a:t>th</a:t>
                </a:r>
                <a:r>
                  <a:rPr lang="en-US" sz="1900" dirty="0"/>
                  <a:t> elemental variable in </a:t>
                </a:r>
                <a:r>
                  <a:rPr lang="en-US" sz="1900" b="1" dirty="0"/>
                  <a:t>z</a:t>
                </a:r>
                <a:r>
                  <a:rPr lang="en-US" sz="1900" baseline="30000" dirty="0"/>
                  <a:t>(</a:t>
                </a:r>
                <a:r>
                  <a:rPr lang="en-US" sz="1900" i="1" baseline="30000" dirty="0"/>
                  <a:t>k</a:t>
                </a:r>
                <a:r>
                  <a:rPr lang="en-US" sz="1900" baseline="30000" dirty="0"/>
                  <a:t>)</a:t>
                </a:r>
                <a:r>
                  <a:rPr lang="en-US" sz="1900" dirty="0"/>
                  <a:t> = (</a:t>
                </a:r>
                <a:r>
                  <a:rPr lang="en-US" sz="1900" i="1" dirty="0"/>
                  <a:t>z</a:t>
                </a:r>
                <a:r>
                  <a:rPr lang="en-US" sz="1900" baseline="-25000" dirty="0"/>
                  <a:t>1</a:t>
                </a:r>
                <a:r>
                  <a:rPr lang="en-US" sz="1900" baseline="30000" dirty="0"/>
                  <a:t>(</a:t>
                </a:r>
                <a:r>
                  <a:rPr lang="en-US" sz="1900" i="1" baseline="30000" dirty="0"/>
                  <a:t>k</a:t>
                </a:r>
                <a:r>
                  <a:rPr lang="en-US" sz="1900" baseline="30000" dirty="0"/>
                  <a:t>)</a:t>
                </a:r>
                <a:r>
                  <a:rPr lang="en-US" sz="1900" dirty="0"/>
                  <a:t>, </a:t>
                </a:r>
                <a:r>
                  <a:rPr lang="en-US" sz="1900" i="1" dirty="0"/>
                  <a:t>z</a:t>
                </a:r>
                <a:r>
                  <a:rPr lang="en-US" sz="1900" baseline="-25000" dirty="0"/>
                  <a:t>2</a:t>
                </a:r>
                <a:r>
                  <a:rPr lang="en-US" sz="1900" baseline="30000" dirty="0"/>
                  <a:t>(</a:t>
                </a:r>
                <a:r>
                  <a:rPr lang="en-US" sz="1900" i="1" baseline="30000" dirty="0"/>
                  <a:t>k</a:t>
                </a:r>
                <a:r>
                  <a:rPr lang="en-US" sz="1900" baseline="30000" dirty="0"/>
                  <a:t>)</a:t>
                </a:r>
                <a:r>
                  <a:rPr lang="en-US" sz="1900" dirty="0"/>
                  <a:t>,…, </a:t>
                </a:r>
                <a:r>
                  <a:rPr lang="en-US" sz="1900" i="1" dirty="0" err="1"/>
                  <a:t>z</a:t>
                </a:r>
                <a:r>
                  <a:rPr lang="en-US" sz="1900" i="1" baseline="-25000" dirty="0" err="1"/>
                  <a:t>n</a:t>
                </a:r>
                <a:r>
                  <a:rPr lang="en-US" sz="1900" baseline="30000" dirty="0"/>
                  <a:t>(</a:t>
                </a:r>
                <a:r>
                  <a:rPr lang="en-US" sz="1900" i="1" baseline="30000" dirty="0"/>
                  <a:t>k</a:t>
                </a:r>
                <a:r>
                  <a:rPr lang="en-US" sz="1900" baseline="30000" dirty="0"/>
                  <a:t>)</a:t>
                </a:r>
                <a:r>
                  <a:rPr lang="en-US" sz="1900" dirty="0"/>
                  <a:t>)</a:t>
                </a:r>
                <a:r>
                  <a:rPr lang="en-US" sz="1900" i="1" baseline="30000" dirty="0"/>
                  <a:t>T</a:t>
                </a:r>
                <a:r>
                  <a:rPr lang="en-US" sz="19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57" t="-707" r="-457" b="-65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p:spTree>
    <p:extLst>
      <p:ext uri="{BB962C8B-B14F-4D97-AF65-F5344CB8AC3E}">
        <p14:creationId xmlns:p14="http://schemas.microsoft.com/office/powerpoint/2010/main" val="1011764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000" dirty="0" smtClean="0"/>
                  <a:t>By similar way aforementioned, log-likelihood gradient ∇</a:t>
                </a:r>
                <a:r>
                  <a:rPr lang="en-US" sz="2000" dirty="0" err="1"/>
                  <a:t>log</a:t>
                </a:r>
                <a:r>
                  <a:rPr lang="en-US" sz="2000" i="1" dirty="0" err="1"/>
                  <a:t>P</a:t>
                </a:r>
                <a:r>
                  <a:rPr lang="en-US" sz="2000" dirty="0"/>
                  <a:t>(</a:t>
                </a:r>
                <a:r>
                  <a:rPr lang="en-US" sz="2000" i="1" dirty="0"/>
                  <a:t>x</a:t>
                </a:r>
                <a:r>
                  <a:rPr lang="en-US" sz="2000" i="1" baseline="-25000" dirty="0"/>
                  <a:t>i</a:t>
                </a:r>
                <a:r>
                  <a:rPr lang="en-US" sz="2000" baseline="30000" dirty="0"/>
                  <a:t>(</a:t>
                </a:r>
                <a:r>
                  <a:rPr lang="en-US" sz="2000" i="1" baseline="30000" dirty="0"/>
                  <a:t>k</a:t>
                </a:r>
                <a:r>
                  <a:rPr lang="en-US" sz="2000" baseline="30000" dirty="0"/>
                  <a:t>)</a:t>
                </a:r>
                <a:r>
                  <a:rPr lang="en-US" sz="2000" dirty="0"/>
                  <a:t> | </a:t>
                </a:r>
                <a:r>
                  <a:rPr lang="en-US" sz="2000" i="1" dirty="0" err="1"/>
                  <a:t>φ</a:t>
                </a:r>
                <a:r>
                  <a:rPr lang="en-US" sz="2000" i="1" baseline="-25000" dirty="0" err="1"/>
                  <a:t>ij</a:t>
                </a:r>
                <a:r>
                  <a:rPr lang="en-US" sz="2000" baseline="30000" dirty="0"/>
                  <a:t>(</a:t>
                </a:r>
                <a:r>
                  <a:rPr lang="en-US" sz="2000" i="1" baseline="30000" dirty="0"/>
                  <a:t>k</a:t>
                </a:r>
                <a:r>
                  <a:rPr lang="en-US" sz="2000" baseline="30000" dirty="0"/>
                  <a:t>)</a:t>
                </a:r>
                <a:r>
                  <a:rPr lang="en-US" sz="2000" dirty="0"/>
                  <a:t>, </a:t>
                </a:r>
                <a:r>
                  <a:rPr lang="en-US" sz="2000" i="1" dirty="0" err="1"/>
                  <a:t>δ</a:t>
                </a:r>
                <a:r>
                  <a:rPr lang="en-US" sz="2000" i="1" baseline="-25000" dirty="0" err="1"/>
                  <a:t>i</a:t>
                </a:r>
                <a:r>
                  <a:rPr lang="en-US" sz="2000" baseline="30000" dirty="0"/>
                  <a:t>(</a:t>
                </a:r>
                <a:r>
                  <a:rPr lang="en-US" sz="2000" i="1" baseline="30000" dirty="0"/>
                  <a:t>k</a:t>
                </a:r>
                <a:r>
                  <a:rPr lang="en-US" sz="2000" baseline="30000" dirty="0"/>
                  <a:t>)</a:t>
                </a:r>
                <a:r>
                  <a:rPr lang="en-US" sz="2000" dirty="0"/>
                  <a:t>) is specified as follows</a:t>
                </a:r>
                <a:r>
                  <a:rPr lang="en-US" sz="20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latin typeface="Cambria Math" panose="02040503050406030204" pitchFamily="18" charset="0"/>
                            </a:rPr>
                          </m:ctrlPr>
                        </m:mPr>
                        <m:mr>
                          <m:e>
                            <m:r>
                              <a:rPr lang="en-US" sz="200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func>
                            <m:r>
                              <m:rPr>
                                <m:aln/>
                              </m:rPr>
                              <a:rPr lang="en-US" sz="2000" i="1">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den>
                            </m:f>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d>
                                      </m:e>
                                      <m:sup>
                                        <m:r>
                                          <a:rPr lang="en-US" sz="2000" i="1">
                                            <a:latin typeface="Cambria Math" panose="02040503050406030204" pitchFamily="18" charset="0"/>
                                          </a:rPr>
                                          <m:t>′</m:t>
                                        </m:r>
                                      </m:sup>
                                    </m:sSup>
                                  </m:num>
                                  <m:den>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den>
                                </m:f>
                              </m:e>
                            </m:d>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func>
                            <m:r>
                              <m:rPr>
                                <m:aln/>
                              </m:rPr>
                              <a:rPr lang="en-US" sz="2000" i="1">
                                <a:latin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d>
                                  </m:e>
                                  <m:sup>
                                    <m:r>
                                      <a:rPr lang="en-US" sz="2000" i="1">
                                        <a:latin typeface="Cambria Math" panose="02040503050406030204" pitchFamily="18" charset="0"/>
                                      </a:rPr>
                                      <m:t>′</m:t>
                                    </m:r>
                                  </m:sup>
                                </m:sSup>
                              </m:num>
                              <m:den>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r>
                                      <a:rPr lang="en-US" sz="2000" i="1">
                                        <a:latin typeface="Cambria Math" panose="02040503050406030204" pitchFamily="18" charset="0"/>
                                      </a:rPr>
                                      <m:t>2</m:t>
                                    </m:r>
                                  </m:sup>
                                </m:sSup>
                              </m:den>
                            </m:f>
                            <m:r>
                              <a:rPr lang="en-US" sz="2000" i="1">
                                <a:latin typeface="Cambria Math" panose="02040503050406030204" pitchFamily="18" charset="0"/>
                              </a:rPr>
                              <m:t>,∀</m:t>
                            </m:r>
                            <m:r>
                              <a:rPr lang="en-US" sz="2000" i="1">
                                <a:latin typeface="Cambria Math" panose="02040503050406030204" pitchFamily="18" charset="0"/>
                              </a:rPr>
                              <m:t>𝑖</m:t>
                            </m:r>
                          </m:e>
                        </m:mr>
                      </m:m>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2.7</m:t>
                          </m:r>
                        </m:e>
                      </m:d>
                    </m:oMath>
                  </m:oMathPara>
                </a14:m>
                <a:endParaRPr lang="en-US" sz="2000" dirty="0" smtClean="0"/>
              </a:p>
              <a:p>
                <a:pPr marL="0" indent="0">
                  <a:buNone/>
                </a:pPr>
                <a:r>
                  <a:rPr lang="en-US" sz="2000" dirty="0"/>
                  <a:t>Where </a:t>
                </a:r>
                <a:r>
                  <a:rPr lang="en-US" sz="2000" i="1" dirty="0"/>
                  <a:t>a</a:t>
                </a:r>
                <a:r>
                  <a:rPr lang="en-US" sz="2000" dirty="0"/>
                  <a:t>(.) and </a:t>
                </a:r>
                <a:r>
                  <a:rPr lang="en-US" sz="2000" i="1" dirty="0"/>
                  <a:t>a</a:t>
                </a:r>
                <a:r>
                  <a:rPr lang="en-US" sz="2000" baseline="30000" dirty="0"/>
                  <a:t>–1</a:t>
                </a:r>
                <a:r>
                  <a:rPr lang="en-US" sz="2000" dirty="0"/>
                  <a:t>(.) are invertible activation function and its inverse and,</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𝒙</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2</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𝑛</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r>
                            <a:rPr lang="en-US" sz="2000" i="1">
                              <a:latin typeface="Cambria Math" panose="02040503050406030204" pitchFamily="18" charset="0"/>
                            </a:rPr>
                            <m:t>𝑇</m:t>
                          </m:r>
                        </m:sup>
                      </m:sSup>
                    </m:oMath>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m:rPr>
                          <m:aln/>
                        </m:rP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r>
                                    <a:rPr lang="en-US" sz="2000" i="1">
                                      <a:latin typeface="Cambria Math" panose="02040503050406030204" pitchFamily="18" charset="0"/>
                                    </a:rPr>
                                    <m:t>1</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r>
                                    <a:rPr lang="en-US" sz="2000" i="1">
                                      <a:latin typeface="Cambria Math" panose="02040503050406030204" pitchFamily="18" charset="0"/>
                                    </a:rPr>
                                    <m:t>2</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𝑖𝑛</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r>
                            <a:rPr lang="en-US" sz="2000" i="1">
                              <a:latin typeface="Cambria Math" panose="02040503050406030204" pitchFamily="18" charset="0"/>
                            </a:rPr>
                            <m:t>𝑇</m:t>
                          </m:r>
                        </m:sup>
                      </m:sSup>
                    </m:oMath>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p>
                    </m:oMath>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r>
                        <m:rPr>
                          <m:aln/>
                        </m:rPr>
                        <a:rPr lang="en-US" sz="2000" i="1">
                          <a:latin typeface="Cambria Math" panose="02040503050406030204" pitchFamily="18" charset="0"/>
                        </a:rPr>
                        <m:t>=</m:t>
                      </m:r>
                      <m:r>
                        <a:rPr lang="en-US" sz="2000" i="1">
                          <a:latin typeface="Cambria Math" panose="02040503050406030204" pitchFamily="18" charset="0"/>
                        </a:rPr>
                        <m:t>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r>
                                <a:rPr lang="en-US" sz="2000" i="1">
                                  <a:latin typeface="Cambria Math" panose="02040503050406030204" pitchFamily="18" charset="0"/>
                                </a:rPr>
                                <m:t>𝑇</m:t>
                              </m:r>
                            </m:sup>
                          </m:sSup>
                          <m:r>
                            <a:rPr lang="en-US" sz="2000" b="1" i="1">
                              <a:latin typeface="Cambria Math" panose="02040503050406030204" pitchFamily="18" charset="0"/>
                            </a:rPr>
                            <m:t>𝒛</m:t>
                          </m:r>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oMath>
                  </m:oMathPara>
                </a14:m>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508" t="-7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999587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rmAutofit/>
              </a:bodyPr>
              <a:lstStyle/>
              <a:p>
                <a:pPr marL="0" indent="0">
                  <a:buNone/>
                </a:pPr>
                <a:r>
                  <a:rPr lang="en-US" sz="2400" dirty="0"/>
                  <a:t>SGD estimation is fine-tuned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m:rPr>
                          <m:aln/>
                        </m:rP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a:rPr lang="en-US" sz="2400">
                          <a:latin typeface="Cambria Math" panose="02040503050406030204" pitchFamily="18" charset="0"/>
                        </a:rPr>
                        <m:t>+</m:t>
                      </m:r>
                      <m:r>
                        <a:rPr lang="en-US" sz="2400" i="1">
                          <a:latin typeface="Cambria Math" panose="02040503050406030204" pitchFamily="18" charset="0"/>
                        </a:rPr>
                        <m:t>𝛾</m:t>
                      </m:r>
                      <m:r>
                        <a:rPr lang="en-US" sz="240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𝑃</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a:rPr lang="en-US" sz="2400" i="1">
                          <a:latin typeface="Cambria Math" panose="02040503050406030204" pitchFamily="18" charset="0"/>
                        </a:rPr>
                        <m:t>−</m:t>
                      </m:r>
                      <m:r>
                        <a:rPr lang="en-US" sz="2400" i="1">
                          <a:latin typeface="Cambria Math" panose="02040503050406030204" pitchFamily="18" charset="0"/>
                        </a:rPr>
                        <m:t>𝛾</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den>
                      </m:f>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e>
                                  </m:d>
                                </m:e>
                                <m:sup>
                                  <m:r>
                                    <a:rPr lang="en-US" sz="2400" i="1">
                                      <a:latin typeface="Cambria Math" panose="02040503050406030204" pitchFamily="18" charset="0"/>
                                    </a:rPr>
                                    <m:t>′</m:t>
                                  </m:r>
                                </m:sup>
                              </m:sSup>
                            </m:num>
                            <m:den>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den>
                          </m:f>
                        </m:e>
                      </m:d>
                      <m:r>
                        <a:rPr lang="en-US" sz="2400" i="1">
                          <a:latin typeface="Cambria Math" panose="02040503050406030204" pitchFamily="18" charset="0"/>
                        </a:rPr>
                        <m:t>,∀</m:t>
                      </m:r>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oMath>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𝛿</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m:rPr>
                          <m:aln/>
                        </m:rP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𝛿</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a:rPr lang="en-US" sz="2400">
                          <a:latin typeface="Cambria Math" panose="02040503050406030204" pitchFamily="18" charset="0"/>
                        </a:rPr>
                        <m:t>+</m:t>
                      </m:r>
                      <m:r>
                        <a:rPr lang="en-US" sz="2400" i="1">
                          <a:latin typeface="Cambria Math" panose="02040503050406030204" pitchFamily="18" charset="0"/>
                        </a:rPr>
                        <m:t>𝛾</m:t>
                      </m:r>
                      <m:r>
                        <a:rPr lang="en-US" sz="240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𝑃</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𝛿</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𝛿</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a:rPr lang="en-US" sz="2400" i="1">
                          <a:latin typeface="Cambria Math" panose="02040503050406030204" pitchFamily="18" charset="0"/>
                        </a:rPr>
                        <m:t>−</m:t>
                      </m:r>
                      <m:r>
                        <a:rPr lang="en-US" sz="2400" i="1">
                          <a:latin typeface="Cambria Math" panose="02040503050406030204" pitchFamily="18" charset="0"/>
                        </a:rPr>
                        <m:t>𝛾</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−1</m:t>
                                      </m:r>
                                    </m:sup>
                                  </m:sSup>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𝑖</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e>
                              </m:d>
                            </m:e>
                            <m:sup>
                              <m:r>
                                <a:rPr lang="en-US" sz="2400" i="1">
                                  <a:latin typeface="Cambria Math" panose="02040503050406030204" pitchFamily="18" charset="0"/>
                                </a:rPr>
                                <m:t>′</m:t>
                              </m:r>
                            </m:sup>
                          </m:sSup>
                        </m:num>
                        <m:den>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𝜑</m:t>
                                      </m:r>
                                    </m:e>
                                    <m:sub>
                                      <m:r>
                                        <a:rPr lang="en-US" sz="2400" i="1">
                                          <a:latin typeface="Cambria Math" panose="02040503050406030204" pitchFamily="18" charset="0"/>
                                        </a:rPr>
                                        <m:t>𝑖𝑗</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e>
                            <m:sup>
                              <m:r>
                                <a:rPr lang="en-US" sz="2400" i="1">
                                  <a:latin typeface="Cambria Math" panose="02040503050406030204" pitchFamily="18" charset="0"/>
                                </a:rPr>
                                <m:t>2</m:t>
                              </m:r>
                            </m:sup>
                          </m:sSup>
                        </m:den>
                      </m:f>
                      <m:r>
                        <a:rPr lang="en-US" sz="2400" i="1">
                          <a:latin typeface="Cambria Math" panose="02040503050406030204" pitchFamily="18" charset="0"/>
                        </a:rPr>
                        <m:t>,∀</m:t>
                      </m:r>
                      <m:r>
                        <a:rPr lang="en-US" sz="2400" i="1">
                          <a:latin typeface="Cambria Math" panose="02040503050406030204" pitchFamily="18" charset="0"/>
                        </a:rPr>
                        <m:t>𝑖</m:t>
                      </m:r>
                    </m:oMath>
                  </m:oMathPara>
                </a14:m>
                <a:endParaRPr lang="en-US" sz="2400" dirty="0" smtClean="0"/>
              </a:p>
              <a:p>
                <a:pPr marL="0" indent="0">
                  <a:buNone/>
                </a:pPr>
                <a:r>
                  <a:rPr lang="en-US" sz="2400" dirty="0"/>
                  <a:t>Given epoch of size </a:t>
                </a:r>
                <a:r>
                  <a:rPr lang="en-US" sz="2400" i="1" dirty="0"/>
                  <a:t>N</a:t>
                </a:r>
                <a:r>
                  <a:rPr lang="en-US" sz="2400" dirty="0"/>
                  <a:t> is denoted as </a:t>
                </a:r>
                <a:r>
                  <a:rPr lang="en-US" sz="2400" b="1" i="1" dirty="0"/>
                  <a:t>D</a:t>
                </a:r>
                <a:r>
                  <a:rPr lang="en-US" sz="2400" dirty="0"/>
                  <a:t> = (</a:t>
                </a:r>
                <a:r>
                  <a:rPr lang="en-US" sz="2400" b="1" i="1" dirty="0"/>
                  <a:t>x</a:t>
                </a:r>
                <a:r>
                  <a:rPr lang="en-US" sz="2400" baseline="30000" dirty="0"/>
                  <a:t>(1)</a:t>
                </a:r>
                <a:r>
                  <a:rPr lang="en-US" sz="2400" dirty="0"/>
                  <a:t>, </a:t>
                </a:r>
                <a:r>
                  <a:rPr lang="en-US" sz="2400" b="1" i="1" dirty="0"/>
                  <a:t>x</a:t>
                </a:r>
                <a:r>
                  <a:rPr lang="en-US" sz="2400" baseline="30000" dirty="0"/>
                  <a:t>(2)</a:t>
                </a:r>
                <a:r>
                  <a:rPr lang="en-US" sz="2400" dirty="0"/>
                  <a:t>,…, </a:t>
                </a:r>
                <a:r>
                  <a:rPr lang="en-US" sz="2400" b="1" i="1" dirty="0"/>
                  <a:t>x</a:t>
                </a:r>
                <a:r>
                  <a:rPr lang="en-US" sz="2400" baseline="30000" dirty="0"/>
                  <a:t>(</a:t>
                </a:r>
                <a:r>
                  <a:rPr lang="en-US" sz="2400" i="1" baseline="30000" dirty="0"/>
                  <a:t>N</a:t>
                </a:r>
                <a:r>
                  <a:rPr lang="en-US" sz="2400" baseline="30000" dirty="0"/>
                  <a:t>)</a:t>
                </a:r>
                <a:r>
                  <a:rPr lang="en-US" sz="2400" dirty="0"/>
                  <a:t>), the estimation equation of </a:t>
                </a:r>
                <a:r>
                  <a:rPr lang="en-US" sz="2400" i="1" dirty="0" err="1"/>
                  <a:t>φ</a:t>
                </a:r>
                <a:r>
                  <a:rPr lang="en-US" sz="2400" i="1" baseline="-25000" dirty="0" err="1"/>
                  <a:t>ij</a:t>
                </a:r>
                <a:r>
                  <a:rPr lang="en-US" sz="2400" baseline="30000" dirty="0"/>
                  <a:t>(</a:t>
                </a:r>
                <a:r>
                  <a:rPr lang="en-US" sz="2400" i="1" baseline="30000" dirty="0"/>
                  <a:t>k</a:t>
                </a:r>
                <a:r>
                  <a:rPr lang="en-US" sz="2400" baseline="30000" dirty="0"/>
                  <a:t>)</a:t>
                </a:r>
                <a:r>
                  <a:rPr lang="en-US" sz="2400" dirty="0"/>
                  <a:t> and</a:t>
                </a:r>
                <a:r>
                  <a:rPr lang="en-US" sz="2400" i="1" dirty="0"/>
                  <a:t> </a:t>
                </a:r>
                <a:r>
                  <a:rPr lang="en-US" sz="2400" i="1" dirty="0" err="1"/>
                  <a:t>δ</a:t>
                </a:r>
                <a:r>
                  <a:rPr lang="en-US" sz="2400" i="1" baseline="-25000" dirty="0" err="1"/>
                  <a:t>i</a:t>
                </a:r>
                <a:r>
                  <a:rPr lang="en-US" sz="2400" baseline="30000" dirty="0"/>
                  <a:t>(</a:t>
                </a:r>
                <a:r>
                  <a:rPr lang="en-US" sz="2400" i="1" baseline="30000" dirty="0"/>
                  <a:t>k</a:t>
                </a:r>
                <a:r>
                  <a:rPr lang="en-US" sz="2400" baseline="30000" dirty="0"/>
                  <a:t>)</a:t>
                </a:r>
                <a:r>
                  <a:rPr lang="en-US" sz="2400" dirty="0"/>
                  <a:t> is extended exactly as epoch estimation at every </a:t>
                </a:r>
                <a:r>
                  <a:rPr lang="en-US" sz="2400" i="1" dirty="0" err="1"/>
                  <a:t>u</a:t>
                </a:r>
                <a:r>
                  <a:rPr lang="en-US" sz="2400" baseline="30000" dirty="0" err="1"/>
                  <a:t>th</a:t>
                </a:r>
                <a:r>
                  <a:rPr lang="en-US" sz="2400" dirty="0"/>
                  <a:t> iteration of SGD with regard to log-likelihood gradient ∇</a:t>
                </a:r>
                <a:r>
                  <a:rPr lang="en-US" sz="2400" dirty="0" err="1"/>
                  <a:t>log</a:t>
                </a:r>
                <a:r>
                  <a:rPr lang="en-US" sz="2400" i="1" dirty="0" err="1"/>
                  <a:t>P</a:t>
                </a:r>
                <a:r>
                  <a:rPr lang="en-US" sz="2400" dirty="0"/>
                  <a:t>(</a:t>
                </a:r>
                <a:r>
                  <a:rPr lang="en-US" sz="2400" i="1" dirty="0"/>
                  <a:t>x</a:t>
                </a:r>
                <a:r>
                  <a:rPr lang="en-US" sz="2400" i="1" baseline="-25000" dirty="0"/>
                  <a:t>i</a:t>
                </a:r>
                <a:r>
                  <a:rPr lang="en-US" sz="2400" baseline="30000" dirty="0"/>
                  <a:t>(</a:t>
                </a:r>
                <a:r>
                  <a:rPr lang="en-US" sz="2400" i="1" baseline="30000" dirty="0"/>
                  <a:t>k</a:t>
                </a:r>
                <a:r>
                  <a:rPr lang="en-US" sz="2400" baseline="30000" dirty="0"/>
                  <a:t>)</a:t>
                </a:r>
                <a:r>
                  <a:rPr lang="en-US" sz="2400" dirty="0"/>
                  <a:t> | </a:t>
                </a:r>
                <a:r>
                  <a:rPr lang="en-US" sz="2400" i="1" dirty="0" err="1"/>
                  <a:t>φ</a:t>
                </a:r>
                <a:r>
                  <a:rPr lang="en-US" sz="2400" i="1" baseline="-25000" dirty="0" err="1"/>
                  <a:t>ij</a:t>
                </a:r>
                <a:r>
                  <a:rPr lang="en-US" sz="2400" baseline="30000" dirty="0"/>
                  <a:t>(</a:t>
                </a:r>
                <a:r>
                  <a:rPr lang="en-US" sz="2400" i="1" baseline="30000" dirty="0"/>
                  <a:t>k</a:t>
                </a:r>
                <a:r>
                  <a:rPr lang="en-US" sz="2400" baseline="30000" dirty="0"/>
                  <a:t>)</a:t>
                </a:r>
                <a:r>
                  <a:rPr lang="en-US" sz="2400" dirty="0"/>
                  <a:t>, </a:t>
                </a:r>
                <a:r>
                  <a:rPr lang="en-US" sz="2400" i="1" dirty="0" err="1"/>
                  <a:t>δ</a:t>
                </a:r>
                <a:r>
                  <a:rPr lang="en-US" sz="2400" i="1" baseline="-25000" dirty="0" err="1"/>
                  <a:t>i</a:t>
                </a:r>
                <a:r>
                  <a:rPr lang="en-US" sz="2400" baseline="30000" dirty="0"/>
                  <a:t>(</a:t>
                </a:r>
                <a:r>
                  <a:rPr lang="en-US" sz="2400" i="1" baseline="30000" dirty="0"/>
                  <a:t>k</a:t>
                </a:r>
                <a:r>
                  <a:rPr lang="en-US" sz="2400" baseline="30000" dirty="0" smtClean="0"/>
                  <a:t>)</a:t>
                </a:r>
                <a:r>
                  <a:rPr lang="en-US" sz="2400" dirty="0" smtClean="0"/>
                  <a:t>), listed in the next slide:</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761" t="-942" r="-8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349355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+1</m:t>
                              </m:r>
                            </m:e>
                          </m:d>
                        </m:sup>
                      </m:sSup>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r>
                        <a:rPr lang="en-US" sz="2000">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r>
                        <a:rPr lang="en-US" sz="2000">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𝑣</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e>
                              </m:d>
                            </m:e>
                          </m:func>
                        </m:e>
                      </m:nary>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r>
                        <a:rPr lang="en-US" sz="2000" i="1">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den>
                      </m:f>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𝑣</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e>
                                  </m:d>
                                </m:e>
                                <m:sup>
                                  <m:r>
                                    <a:rPr lang="en-US" sz="2000" i="1">
                                      <a:latin typeface="Cambria Math" panose="02040503050406030204" pitchFamily="18" charset="0"/>
                                    </a:rPr>
                                    <m:t>′</m:t>
                                  </m:r>
                                </m:sup>
                              </m:sSup>
                            </m:e>
                          </m:nary>
                        </m:e>
                      </m:d>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oMath>
                  </m:oMathPara>
                </a14:m>
                <a:endParaRPr lang="en-US" sz="2000" dirty="0" smtClean="0"/>
              </a:p>
              <a:p>
                <a:pPr marL="0" indent="0">
                  <a:buNone/>
                </a:pPr>
                <a:r>
                  <a:rPr lang="en-US" sz="2000" dirty="0"/>
                  <a:t/>
                </a:r>
                <a:br>
                  <a:rPr lang="en-US" sz="2000" dirty="0"/>
                </a:br>
                <a14:m>
                  <m:oMathPara xmlns:m="http://schemas.openxmlformats.org/officeDocument/2006/math">
                    <m:oMathParaPr>
                      <m:jc m:val="left"/>
                    </m:oMathParaPr>
                    <m:oMath xmlns:m="http://schemas.openxmlformats.org/officeDocument/2006/math">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+1</m:t>
                              </m:r>
                            </m:e>
                          </m:d>
                        </m:sup>
                      </m:sSup>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r>
                        <a:rPr lang="en-US" sz="2000">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den>
                      </m:f>
                      <m:r>
                        <a:rPr lang="en-US" sz="2000">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𝑣</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e>
                              </m:d>
                            </m:e>
                          </m:func>
                        </m:e>
                      </m:nary>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r>
                        <a:rPr lang="en-US" sz="2000" i="1">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e>
                              </m:d>
                            </m:e>
                            <m:sup>
                              <m:r>
                                <a:rPr lang="en-US" sz="2000" i="1">
                                  <a:latin typeface="Cambria Math" panose="02040503050406030204" pitchFamily="18" charset="0"/>
                                </a:rPr>
                                <m:t>2</m:t>
                              </m:r>
                            </m:sup>
                          </m:sSup>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𝑣</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e>
                              </m:d>
                            </m:e>
                            <m:sup>
                              <m:r>
                                <a:rPr lang="en-US" sz="2000" i="1">
                                  <a:latin typeface="Cambria Math" panose="02040503050406030204" pitchFamily="18" charset="0"/>
                                </a:rPr>
                                <m:t>′</m:t>
                              </m:r>
                            </m:sup>
                          </m:sSup>
                        </m:e>
                      </m:nary>
                      <m:r>
                        <a:rPr lang="en-US" sz="2000" i="1">
                          <a:latin typeface="Cambria Math" panose="02040503050406030204" pitchFamily="18" charset="0"/>
                        </a:rPr>
                        <m:t>,∀</m:t>
                      </m:r>
                      <m:r>
                        <a:rPr lang="en-US" sz="2000" i="1">
                          <a:latin typeface="Cambria Math" panose="02040503050406030204" pitchFamily="18" charset="0"/>
                        </a:rPr>
                        <m:t>𝑖</m:t>
                      </m:r>
                    </m:oMath>
                  </m:oMathPara>
                </a14:m>
                <a:endParaRPr lang="en-US" sz="2000" dirty="0" smtClean="0"/>
              </a:p>
              <a:p>
                <a:pPr marL="0" indent="0">
                  <a:buNone/>
                </a:pPr>
                <a:r>
                  <a:rPr lang="en-US" sz="2000" dirty="0"/>
                  <a:t>Where (</a:t>
                </a:r>
                <a:r>
                  <a:rPr lang="en-US" sz="2000" i="1" dirty="0"/>
                  <a:t>x</a:t>
                </a:r>
                <a:r>
                  <a:rPr lang="en-US" sz="2000" i="1" baseline="-25000" dirty="0"/>
                  <a:t>i</a:t>
                </a:r>
                <a:r>
                  <a:rPr lang="en-US" sz="2000" baseline="30000" dirty="0"/>
                  <a:t>(</a:t>
                </a:r>
                <a:r>
                  <a:rPr lang="en-US" sz="2000" i="1" baseline="30000" dirty="0"/>
                  <a:t>k</a:t>
                </a:r>
                <a:r>
                  <a:rPr lang="en-US" sz="2000" baseline="30000" dirty="0"/>
                  <a:t>)</a:t>
                </a:r>
                <a:r>
                  <a:rPr lang="en-US" sz="2000" dirty="0"/>
                  <a:t>)</a:t>
                </a:r>
                <a:r>
                  <a:rPr lang="en-US" sz="2000" baseline="30000" dirty="0"/>
                  <a:t>(</a:t>
                </a:r>
                <a:r>
                  <a:rPr lang="en-US" sz="2000" i="1" baseline="30000" dirty="0"/>
                  <a:t>v</a:t>
                </a:r>
                <a:r>
                  <a:rPr lang="en-US" sz="2000" baseline="30000" dirty="0"/>
                  <a:t>)</a:t>
                </a:r>
                <a:r>
                  <a:rPr lang="en-US" sz="2000" dirty="0"/>
                  <a:t> is the </a:t>
                </a:r>
                <a:r>
                  <a:rPr lang="en-US" sz="2000" i="1" dirty="0" err="1"/>
                  <a:t>i</a:t>
                </a:r>
                <a:r>
                  <a:rPr lang="en-US" sz="2000" baseline="30000" dirty="0" err="1"/>
                  <a:t>th</a:t>
                </a:r>
                <a:r>
                  <a:rPr lang="en-US" sz="2000" dirty="0"/>
                  <a:t> element of </a:t>
                </a:r>
                <a:r>
                  <a:rPr lang="en-US" sz="2000" b="1" i="1" dirty="0"/>
                  <a:t>x</a:t>
                </a:r>
                <a:r>
                  <a:rPr lang="en-US" sz="2000" baseline="30000" dirty="0"/>
                  <a:t>(</a:t>
                </a:r>
                <a:r>
                  <a:rPr lang="en-US" sz="2000" i="1" baseline="30000" dirty="0"/>
                  <a:t>v</a:t>
                </a:r>
                <a:r>
                  <a:rPr lang="en-US" sz="2000" baseline="30000" dirty="0"/>
                  <a:t>)</a:t>
                </a:r>
                <a:r>
                  <a:rPr lang="en-US" sz="2000" dirty="0"/>
                  <a:t> in epoch with regard to inversed generator </a:t>
                </a:r>
                <a:r>
                  <a:rPr lang="en-US" sz="2000" i="1" dirty="0" err="1"/>
                  <a:t>f</a:t>
                </a:r>
                <a:r>
                  <a:rPr lang="en-US" sz="2000" i="1" baseline="-25000" dirty="0" err="1"/>
                  <a:t>k</a:t>
                </a:r>
                <a:r>
                  <a:rPr lang="en-US" sz="2000" baseline="30000" dirty="0"/>
                  <a:t>–1</a:t>
                </a:r>
                <a:r>
                  <a:rPr lang="en-US" sz="2000" dirty="0"/>
                  <a:t>. As a result, finite NL trained with SGD is specified as follows:</a:t>
                </a:r>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510" r="-561" b="-11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spTree>
    <p:extLst>
      <p:ext uri="{BB962C8B-B14F-4D97-AF65-F5344CB8AC3E}">
        <p14:creationId xmlns:p14="http://schemas.microsoft.com/office/powerpoint/2010/main" val="2396006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000" dirty="0"/>
                  <a:t>Initialize all </a:t>
                </a:r>
                <a:r>
                  <a:rPr lang="en-US" sz="2000" i="1" dirty="0" err="1"/>
                  <a:t>φ</a:t>
                </a:r>
                <a:r>
                  <a:rPr lang="en-US" sz="2000" i="1" baseline="-25000" dirty="0" err="1"/>
                  <a:t>ij</a:t>
                </a:r>
                <a:r>
                  <a:rPr lang="en-US" sz="2000" baseline="30000" dirty="0"/>
                  <a:t>(</a:t>
                </a:r>
                <a:r>
                  <a:rPr lang="en-US" sz="2000" i="1" baseline="30000" dirty="0"/>
                  <a:t>k</a:t>
                </a:r>
                <a:r>
                  <a:rPr lang="en-US" sz="2000" baseline="30000" dirty="0"/>
                  <a:t>)</a:t>
                </a:r>
                <a:r>
                  <a:rPr lang="en-US" sz="2000" dirty="0"/>
                  <a:t>, </a:t>
                </a:r>
                <a:r>
                  <a:rPr lang="en-US" sz="2000" i="1" dirty="0" err="1"/>
                  <a:t>δ</a:t>
                </a:r>
                <a:r>
                  <a:rPr lang="en-US" sz="2000" i="1" baseline="-25000" dirty="0" err="1"/>
                  <a:t>i</a:t>
                </a:r>
                <a:r>
                  <a:rPr lang="en-US" sz="2000" baseline="30000" dirty="0"/>
                  <a:t>(</a:t>
                </a:r>
                <a:r>
                  <a:rPr lang="en-US" sz="2000" i="1" baseline="30000" dirty="0"/>
                  <a:t>k</a:t>
                </a:r>
                <a:r>
                  <a:rPr lang="en-US" sz="2000" baseline="30000" dirty="0"/>
                  <a:t>)</a:t>
                </a:r>
                <a:r>
                  <a:rPr lang="en-US" sz="2000" dirty="0"/>
                  <a:t> and set </a:t>
                </a:r>
                <a:r>
                  <a:rPr lang="en-US" sz="2000" i="1" dirty="0"/>
                  <a:t>u</a:t>
                </a:r>
                <a:r>
                  <a:rPr lang="en-US" sz="2000" dirty="0"/>
                  <a:t> = 0.</a:t>
                </a:r>
              </a:p>
              <a:p>
                <a:pPr marL="0" indent="0">
                  <a:buNone/>
                </a:pPr>
                <a:r>
                  <a:rPr lang="en-US" sz="2000" dirty="0"/>
                  <a:t>Repeat</a:t>
                </a:r>
              </a:p>
              <a:p>
                <a:pPr indent="0">
                  <a:buNone/>
                </a:pPr>
                <a:r>
                  <a:rPr lang="en-US" sz="2000" dirty="0"/>
                  <a:t>Sampling epoch </a:t>
                </a:r>
                <a:r>
                  <a:rPr lang="en-US" sz="2000" b="1" i="1" dirty="0"/>
                  <a:t>X</a:t>
                </a:r>
                <a:r>
                  <a:rPr lang="en-US" sz="2000" i="1" dirty="0"/>
                  <a:t> </a:t>
                </a:r>
                <a:r>
                  <a:rPr lang="en-US" sz="2000" dirty="0"/>
                  <a:t>= (</a:t>
                </a:r>
                <a:r>
                  <a:rPr lang="en-US" sz="2000" b="1" i="1" dirty="0"/>
                  <a:t>x</a:t>
                </a:r>
                <a:r>
                  <a:rPr lang="en-US" sz="2000" baseline="30000" dirty="0"/>
                  <a:t>(1)</a:t>
                </a:r>
                <a:r>
                  <a:rPr lang="en-US" sz="2000" dirty="0"/>
                  <a:t>, </a:t>
                </a:r>
                <a:r>
                  <a:rPr lang="en-US" sz="2000" b="1" i="1" dirty="0"/>
                  <a:t>x</a:t>
                </a:r>
                <a:r>
                  <a:rPr lang="en-US" sz="2000" baseline="30000" dirty="0"/>
                  <a:t>(2)</a:t>
                </a:r>
                <a:r>
                  <a:rPr lang="en-US" sz="2000" dirty="0"/>
                  <a:t>,…, </a:t>
                </a:r>
                <a:r>
                  <a:rPr lang="en-US" sz="2000" b="1" i="1" dirty="0"/>
                  <a:t>x</a:t>
                </a:r>
                <a:r>
                  <a:rPr lang="en-US" sz="2000" baseline="30000" dirty="0"/>
                  <a:t>(</a:t>
                </a:r>
                <a:r>
                  <a:rPr lang="en-US" sz="2000" i="1" baseline="30000" dirty="0"/>
                  <a:t>N</a:t>
                </a:r>
                <a:r>
                  <a:rPr lang="en-US" sz="2000" baseline="30000" dirty="0"/>
                  <a:t>)</a:t>
                </a:r>
                <a:r>
                  <a:rPr lang="en-US" sz="2000" dirty="0"/>
                  <a:t>) or receiving epoch </a:t>
                </a:r>
                <a:r>
                  <a:rPr lang="en-US" sz="2000" b="1" i="1" dirty="0"/>
                  <a:t>X</a:t>
                </a:r>
                <a:r>
                  <a:rPr lang="en-US" sz="2000" dirty="0"/>
                  <a:t> from big data / data stream.</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+1</m:t>
                              </m:r>
                            </m:e>
                          </m:d>
                        </m:sup>
                      </m:sSup>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r>
                        <a:rPr lang="en-US" sz="2000" i="1">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den>
                      </m:f>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𝑣</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e>
                                  </m:d>
                                </m:e>
                                <m:sup>
                                  <m:r>
                                    <a:rPr lang="en-US" sz="2000" i="1">
                                      <a:latin typeface="Cambria Math" panose="02040503050406030204" pitchFamily="18" charset="0"/>
                                    </a:rPr>
                                    <m:t>′</m:t>
                                  </m:r>
                                </m:sup>
                              </m:sSup>
                            </m:e>
                          </m:nary>
                        </m:e>
                      </m:d>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oMath>
                    <m:oMath xmlns:m="http://schemas.openxmlformats.org/officeDocument/2006/math">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r>
                                <a:rPr lang="en-US" sz="2000" i="1">
                                  <a:latin typeface="Cambria Math" panose="02040503050406030204" pitchFamily="18" charset="0"/>
                                </a:rPr>
                                <m:t>+1</m:t>
                              </m:r>
                            </m:e>
                          </m:d>
                        </m:sup>
                      </m:sSup>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𝛿</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r>
                        <a:rPr lang="en-US" sz="2000" i="1">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𝑁</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𝜑</m:t>
                                              </m:r>
                                            </m:e>
                                            <m:sub>
                                              <m:r>
                                                <a:rPr lang="en-US" sz="2000" i="1">
                                                  <a:latin typeface="Cambria Math" panose="02040503050406030204" pitchFamily="18" charset="0"/>
                                                </a:rPr>
                                                <m:t>𝑖𝑗</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𝑢</m:t>
                                          </m:r>
                                        </m:e>
                                      </m:d>
                                    </m:sup>
                                  </m:sSup>
                                </m:e>
                              </m:d>
                            </m:e>
                            <m:sup>
                              <m:r>
                                <a:rPr lang="en-US" sz="2000" i="1">
                                  <a:latin typeface="Cambria Math" panose="02040503050406030204" pitchFamily="18" charset="0"/>
                                </a:rPr>
                                <m:t>2</m:t>
                              </m:r>
                            </m:sup>
                          </m:sSup>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𝑣</m:t>
                          </m:r>
                          <m:r>
                            <a:rPr lang="en-US" sz="2000" i="1">
                              <a:latin typeface="Cambria Math" panose="02040503050406030204" pitchFamily="18" charset="0"/>
                            </a:rPr>
                            <m:t>=1</m:t>
                          </m:r>
                        </m:sub>
                        <m:sup>
                          <m:r>
                            <a:rPr lang="en-US" sz="2000" i="1">
                              <a:latin typeface="Cambria Math" panose="02040503050406030204" pitchFamily="18" charset="0"/>
                            </a:rPr>
                            <m:t>𝑁</m:t>
                          </m:r>
                        </m:sup>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𝑖</m:t>
                                                  </m:r>
                                                </m:sub>
                                                <m:sup>
                                                  <m:d>
                                                    <m:dPr>
                                                      <m:ctrlPr>
                                                        <a:rPr lang="en-US" sz="2000" i="1">
                                                          <a:latin typeface="Cambria Math" panose="02040503050406030204" pitchFamily="18" charset="0"/>
                                                        </a:rPr>
                                                      </m:ctrlPr>
                                                    </m:dPr>
                                                    <m:e>
                                                      <m:r>
                                                        <a:rPr lang="en-US" sz="2000" i="1">
                                                          <a:latin typeface="Cambria Math" panose="02040503050406030204" pitchFamily="18" charset="0"/>
                                                        </a:rPr>
                                                        <m:t>𝑘</m:t>
                                                      </m:r>
                                                    </m:e>
                                                  </m:d>
                                                </m:sup>
                                              </m:sSubSup>
                                            </m:e>
                                          </m:d>
                                        </m:e>
                                        <m:sup>
                                          <m:d>
                                            <m:dPr>
                                              <m:ctrlPr>
                                                <a:rPr lang="en-US" sz="2000" i="1">
                                                  <a:latin typeface="Cambria Math" panose="02040503050406030204" pitchFamily="18" charset="0"/>
                                                </a:rPr>
                                              </m:ctrlPr>
                                            </m:dPr>
                                            <m:e>
                                              <m:r>
                                                <a:rPr lang="en-US" sz="2000" i="1">
                                                  <a:latin typeface="Cambria Math" panose="02040503050406030204" pitchFamily="18" charset="0"/>
                                                </a:rPr>
                                                <m:t>𝑣</m:t>
                                              </m:r>
                                            </m:e>
                                          </m:d>
                                        </m:sup>
                                      </m:sSup>
                                    </m:e>
                                  </m:d>
                                </m:e>
                              </m:d>
                            </m:e>
                            <m:sup>
                              <m:r>
                                <a:rPr lang="en-US" sz="2000" i="1">
                                  <a:latin typeface="Cambria Math" panose="02040503050406030204" pitchFamily="18" charset="0"/>
                                </a:rPr>
                                <m:t>′</m:t>
                              </m:r>
                            </m:sup>
                          </m:sSup>
                        </m:e>
                      </m:nary>
                      <m:r>
                        <a:rPr lang="en-US" sz="2000" i="1">
                          <a:latin typeface="Cambria Math" panose="02040503050406030204" pitchFamily="18" charset="0"/>
                        </a:rPr>
                        <m:t>,∀</m:t>
                      </m:r>
                      <m:r>
                        <a:rPr lang="en-US" sz="2000" i="1">
                          <a:latin typeface="Cambria Math" panose="02040503050406030204" pitchFamily="18" charset="0"/>
                        </a:rPr>
                        <m:t>𝑖</m:t>
                      </m:r>
                    </m:oMath>
                  </m:oMathPara>
                </a14:m>
                <a:endParaRPr lang="en-US" sz="2000" dirty="0"/>
              </a:p>
              <a:p>
                <a:pPr indent="0">
                  <a:buNone/>
                </a:pPr>
                <a:r>
                  <a:rPr lang="en-US" sz="2000" dirty="0"/>
                  <a:t>Increase </a:t>
                </a:r>
                <a:r>
                  <a:rPr lang="en-US" sz="2000" i="1" dirty="0"/>
                  <a:t>u</a:t>
                </a:r>
                <a:r>
                  <a:rPr lang="en-US" sz="2000" dirty="0"/>
                  <a:t> = </a:t>
                </a:r>
                <a:r>
                  <a:rPr lang="en-US" sz="2000" i="1" dirty="0"/>
                  <a:t>u +</a:t>
                </a:r>
                <a:r>
                  <a:rPr lang="en-US" sz="2000" dirty="0"/>
                  <a:t> 1.</a:t>
                </a:r>
              </a:p>
              <a:p>
                <a:pPr marL="0" indent="0">
                  <a:buNone/>
                </a:pPr>
                <a:r>
                  <a:rPr lang="en-US" sz="2000" dirty="0"/>
                  <a:t>Until some terminating conditions are met</a:t>
                </a:r>
                <a:r>
                  <a:rPr lang="en-US" sz="2000" dirty="0" smtClean="0"/>
                  <a:t>.</a:t>
                </a:r>
              </a:p>
              <a:p>
                <a:pPr marL="0" indent="0">
                  <a:buNone/>
                </a:pPr>
                <a:r>
                  <a:rPr lang="en-US" sz="2000" dirty="0"/>
                  <a:t>Note, a terminating condition is customized, for example, parameters </a:t>
                </a:r>
                <a:r>
                  <a:rPr lang="en-US" sz="2000" i="1" dirty="0" err="1"/>
                  <a:t>φ</a:t>
                </a:r>
                <a:r>
                  <a:rPr lang="en-US" sz="2000" i="1" baseline="-25000" dirty="0" err="1"/>
                  <a:t>ij</a:t>
                </a:r>
                <a:r>
                  <a:rPr lang="en-US" sz="2000" baseline="30000" dirty="0"/>
                  <a:t>(</a:t>
                </a:r>
                <a:r>
                  <a:rPr lang="en-US" sz="2000" i="1" baseline="30000" dirty="0"/>
                  <a:t>k</a:t>
                </a:r>
                <a:r>
                  <a:rPr lang="en-US" sz="2000" baseline="30000" dirty="0"/>
                  <a:t>)</a:t>
                </a:r>
                <a:r>
                  <a:rPr lang="en-US" sz="2000" dirty="0"/>
                  <a:t> and</a:t>
                </a:r>
                <a:r>
                  <a:rPr lang="en-US" sz="2000" i="1" dirty="0"/>
                  <a:t> </a:t>
                </a:r>
                <a:r>
                  <a:rPr lang="en-US" sz="2000" i="1" dirty="0" err="1"/>
                  <a:t>δ</a:t>
                </a:r>
                <a:r>
                  <a:rPr lang="en-US" sz="2000" i="1" baseline="-25000" dirty="0" err="1"/>
                  <a:t>i</a:t>
                </a:r>
                <a:r>
                  <a:rPr lang="en-US" sz="2000" baseline="30000" dirty="0"/>
                  <a:t>(</a:t>
                </a:r>
                <a:r>
                  <a:rPr lang="en-US" sz="2000" i="1" baseline="30000" dirty="0"/>
                  <a:t>k</a:t>
                </a:r>
                <a:r>
                  <a:rPr lang="en-US" sz="2000" baseline="30000" dirty="0"/>
                  <a:t>)</a:t>
                </a:r>
                <a:r>
                  <a:rPr lang="en-US" sz="2000" dirty="0"/>
                  <a:t> are not changed significantly or there is no more coming epoch </a:t>
                </a:r>
                <a:r>
                  <a:rPr lang="en-US" sz="2000" b="1" i="1" dirty="0"/>
                  <a:t>X</a:t>
                </a:r>
                <a:r>
                  <a:rPr lang="en-US" sz="2000" dirty="0"/>
                  <a:t>. Moreover, the index </a:t>
                </a:r>
                <a:r>
                  <a:rPr lang="en-US" sz="2000" i="1" dirty="0"/>
                  <a:t>u</a:t>
                </a:r>
                <a:r>
                  <a:rPr lang="en-US" sz="2000" dirty="0"/>
                  <a:t> indicates time point as well as iteration of SGD. After finite NL is trained, it can generate new data </a:t>
                </a:r>
                <a:r>
                  <a:rPr lang="en-US" sz="2000" b="1" i="1" dirty="0"/>
                  <a:t>x</a:t>
                </a:r>
                <a:r>
                  <a:rPr lang="en-US" sz="2000" dirty="0"/>
                  <a:t>’ by generator </a:t>
                </a:r>
                <a:r>
                  <a:rPr lang="en-US" sz="2000" i="1" dirty="0"/>
                  <a:t>g</a:t>
                </a:r>
                <a:r>
                  <a:rPr lang="en-US" sz="2000" dirty="0"/>
                  <a:t>(</a:t>
                </a:r>
                <a:r>
                  <a:rPr lang="en-US" sz="2000" b="1" dirty="0"/>
                  <a:t>z</a:t>
                </a:r>
                <a:r>
                  <a:rPr lang="en-US" sz="2000" dirty="0"/>
                  <a:t> | Φ) = </a:t>
                </a:r>
                <a:r>
                  <a:rPr lang="en-US" sz="2000" b="1" i="1" dirty="0"/>
                  <a:t>x</a:t>
                </a:r>
                <a:r>
                  <a:rPr lang="en-US" sz="2000" dirty="0"/>
                  <a:t>’ with any </a:t>
                </a:r>
                <a:r>
                  <a:rPr lang="en-US" sz="2000" b="1" dirty="0"/>
                  <a:t>z</a:t>
                </a:r>
                <a:r>
                  <a:rPr lang="en-US" sz="2000" dirty="0"/>
                  <a:t> randomized from standard normal distribution with mean </a:t>
                </a:r>
                <a:r>
                  <a:rPr lang="en-US" sz="2000" b="1" dirty="0"/>
                  <a:t>0</a:t>
                </a:r>
                <a:r>
                  <a:rPr lang="en-US" sz="2000" dirty="0"/>
                  <a:t> and variance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318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1218723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2100" dirty="0" smtClean="0"/>
                  <a:t>Because it is not easy to calculate inversed gradient ∇</a:t>
                </a:r>
                <a:r>
                  <a:rPr lang="en-US" sz="2100" b="1" i="1" baseline="-25000" dirty="0" err="1"/>
                  <a:t>x</a:t>
                </a:r>
                <a:r>
                  <a:rPr lang="en-US" sz="2100" i="1" dirty="0" err="1"/>
                  <a:t>g</a:t>
                </a:r>
                <a:r>
                  <a:rPr lang="en-US" sz="2100" baseline="30000" dirty="0"/>
                  <a:t>–1</a:t>
                </a:r>
                <a:r>
                  <a:rPr lang="en-US" sz="2100" dirty="0"/>
                  <a:t>(</a:t>
                </a:r>
                <a:r>
                  <a:rPr lang="en-US" sz="2100" b="1" i="1" dirty="0"/>
                  <a:t>x</a:t>
                </a:r>
                <a:r>
                  <a:rPr lang="en-US" sz="2100" dirty="0"/>
                  <a:t> | Φ) as well as its determinant |∇</a:t>
                </a:r>
                <a:r>
                  <a:rPr lang="en-US" sz="2100" b="1" i="1" baseline="-25000" dirty="0" err="1"/>
                  <a:t>x</a:t>
                </a:r>
                <a:r>
                  <a:rPr lang="en-US" sz="2100" i="1" dirty="0" err="1"/>
                  <a:t>g</a:t>
                </a:r>
                <a:r>
                  <a:rPr lang="en-US" sz="2100" baseline="30000" dirty="0"/>
                  <a:t>–1</a:t>
                </a:r>
                <a:r>
                  <a:rPr lang="en-US" sz="2100" dirty="0"/>
                  <a:t>(</a:t>
                </a:r>
                <a:r>
                  <a:rPr lang="en-US" sz="2100" b="1" i="1" dirty="0"/>
                  <a:t>x</a:t>
                </a:r>
                <a:r>
                  <a:rPr lang="en-US" sz="2100" dirty="0"/>
                  <a:t> | Φ)| according to finite NL except the decomposition technique above of entire matrix parameter Φ into partial vector parameters</a:t>
                </a:r>
                <a:r>
                  <a:rPr lang="en-US" sz="2100" i="1" dirty="0"/>
                  <a:t> </a:t>
                </a:r>
                <a:r>
                  <a:rPr lang="en-US" sz="2100" i="1" dirty="0" err="1"/>
                  <a:t>φ</a:t>
                </a:r>
                <a:r>
                  <a:rPr lang="en-US" sz="2100" i="1" baseline="-25000" dirty="0" err="1"/>
                  <a:t>i</a:t>
                </a:r>
                <a:r>
                  <a:rPr lang="en-US" sz="2100" baseline="30000" dirty="0"/>
                  <a:t>(</a:t>
                </a:r>
                <a:r>
                  <a:rPr lang="en-US" sz="2100" i="1" baseline="30000" dirty="0"/>
                  <a:t>k</a:t>
                </a:r>
                <a:r>
                  <a:rPr lang="en-US" sz="2100" baseline="30000" dirty="0"/>
                  <a:t>)</a:t>
                </a:r>
                <a:r>
                  <a:rPr lang="en-US" sz="2100" dirty="0"/>
                  <a:t>, there is technique called real RVP (</a:t>
                </a:r>
                <a:r>
                  <a:rPr lang="en-US" sz="2100" dirty="0" err="1"/>
                  <a:t>Ruthotto</a:t>
                </a:r>
                <a:r>
                  <a:rPr lang="en-US" sz="2100" dirty="0"/>
                  <a:t> &amp; Haber, 2021, p. 9) which defines each layer or partial generator </a:t>
                </a:r>
                <a:r>
                  <a:rPr lang="en-US" sz="2100" i="1" dirty="0" err="1"/>
                  <a:t>f</a:t>
                </a:r>
                <a:r>
                  <a:rPr lang="en-US" sz="2100" i="1" baseline="-25000" dirty="0" err="1"/>
                  <a:t>k</a:t>
                </a:r>
                <a:r>
                  <a:rPr lang="en-US" sz="2100" dirty="0"/>
                  <a:t>(</a:t>
                </a:r>
                <a:r>
                  <a:rPr lang="en-US" sz="2100" b="1" dirty="0"/>
                  <a:t>z</a:t>
                </a:r>
                <a:r>
                  <a:rPr lang="en-US" sz="2100" baseline="30000" dirty="0"/>
                  <a:t>(</a:t>
                </a:r>
                <a:r>
                  <a:rPr lang="en-US" sz="2100" i="1" baseline="30000" dirty="0"/>
                  <a:t>k</a:t>
                </a:r>
                <a:r>
                  <a:rPr lang="en-US" sz="2100" baseline="30000" dirty="0"/>
                  <a:t>)</a:t>
                </a:r>
                <a:r>
                  <a:rPr lang="en-US" sz="2100" dirty="0"/>
                  <a:t>) by special way where </a:t>
                </a:r>
                <a:r>
                  <a:rPr lang="en-US" sz="2100" b="1" dirty="0"/>
                  <a:t>z</a:t>
                </a:r>
                <a:r>
                  <a:rPr lang="en-US" sz="2100" baseline="30000" dirty="0"/>
                  <a:t>(</a:t>
                </a:r>
                <a:r>
                  <a:rPr lang="en-US" sz="2100" i="1" baseline="30000" dirty="0"/>
                  <a:t>k</a:t>
                </a:r>
                <a:r>
                  <a:rPr lang="en-US" sz="2100" baseline="30000" dirty="0"/>
                  <a:t>)</a:t>
                </a:r>
                <a:r>
                  <a:rPr lang="en-US" sz="2100" dirty="0"/>
                  <a:t> is split into two parts such as </a:t>
                </a:r>
                <a:r>
                  <a:rPr lang="en-US" sz="2100" b="1" dirty="0"/>
                  <a:t>z</a:t>
                </a:r>
                <a:r>
                  <a:rPr lang="en-US" sz="2100" baseline="-25000" dirty="0"/>
                  <a:t>1</a:t>
                </a:r>
                <a:r>
                  <a:rPr lang="en-US" sz="2100" baseline="30000" dirty="0"/>
                  <a:t>(</a:t>
                </a:r>
                <a:r>
                  <a:rPr lang="en-US" sz="2100" i="1" baseline="30000" dirty="0"/>
                  <a:t>k</a:t>
                </a:r>
                <a:r>
                  <a:rPr lang="en-US" sz="2100" baseline="30000" dirty="0"/>
                  <a:t>)</a:t>
                </a:r>
                <a:r>
                  <a:rPr lang="en-US" sz="2100" dirty="0"/>
                  <a:t> and </a:t>
                </a:r>
                <a:r>
                  <a:rPr lang="en-US" sz="2100" b="1" dirty="0"/>
                  <a:t>z</a:t>
                </a:r>
                <a:r>
                  <a:rPr lang="en-US" sz="2100" baseline="-25000" dirty="0"/>
                  <a:t>2</a:t>
                </a:r>
                <a:r>
                  <a:rPr lang="en-US" sz="2100" baseline="30000" dirty="0"/>
                  <a:t>(</a:t>
                </a:r>
                <a:r>
                  <a:rPr lang="en-US" sz="2100" i="1" baseline="30000" dirty="0"/>
                  <a:t>k</a:t>
                </a:r>
                <a:r>
                  <a:rPr lang="en-US" sz="2100" baseline="30000" dirty="0"/>
                  <a:t>)</a:t>
                </a:r>
                <a:r>
                  <a:rPr lang="en-US" sz="2100" dirty="0"/>
                  <a:t> so that</a:t>
                </a:r>
                <a:r>
                  <a:rPr lang="en-US" sz="2100" dirty="0" smtClean="0"/>
                  <a:t>:</a:t>
                </a:r>
              </a:p>
              <a:p>
                <a:pPr marL="0" indent="0">
                  <a:buNone/>
                </a:pPr>
                <a14:m>
                  <m:oMathPara xmlns:m="http://schemas.openxmlformats.org/officeDocument/2006/math">
                    <m:oMathParaPr>
                      <m:jc m:val="right"/>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𝑓</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𝑓</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r>
                                  <m:rPr>
                                    <m:sty m:val="p"/>
                                  </m:rPr>
                                  <a:rPr lang="en-US" sz="2100">
                                    <a:latin typeface="Cambria Math" panose="02040503050406030204" pitchFamily="18" charset="0"/>
                                  </a:rPr>
                                  <m:t>exp</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b="1" i="1">
                                            <a:latin typeface="Cambria Math" panose="02040503050406030204" pitchFamily="18" charset="0"/>
                                          </a:rPr>
                                          <m:t>𝒔</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𝒕</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mr>
                          </m:m>
                        </m:e>
                      </m:d>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2.8</m:t>
                          </m:r>
                        </m:e>
                      </m:d>
                    </m:oMath>
                  </m:oMathPara>
                </a14:m>
                <a:endParaRPr lang="en-US" sz="2100" dirty="0" smtClean="0"/>
              </a:p>
              <a:p>
                <a:pPr marL="0" indent="0">
                  <a:buNone/>
                </a:pPr>
                <a:r>
                  <a:rPr lang="en-US" sz="2100" dirty="0"/>
                  <a:t>Of course, we have:</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𝑓</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𝑓</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r>
                                  <m:rPr>
                                    <m:sty m:val="p"/>
                                  </m:rPr>
                                  <a:rPr lang="en-US" sz="2100">
                                    <a:latin typeface="Cambria Math" panose="02040503050406030204" pitchFamily="18" charset="0"/>
                                  </a:rPr>
                                  <m:t>exp</m:t>
                                </m:r>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b="1" i="1">
                                            <a:latin typeface="Cambria Math" panose="02040503050406030204" pitchFamily="18" charset="0"/>
                                          </a:rPr>
                                          <m:t>𝒔</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𝒕</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mr>
                          </m:m>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𝒛</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bSup>
                              </m:e>
                            </m:mr>
                          </m:m>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𝒛</m:t>
                          </m:r>
                        </m:e>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p>
                    </m:oMath>
                  </m:oMathPara>
                </a14:m>
                <a:endParaRPr lang="en-US" sz="2100" dirty="0"/>
              </a:p>
              <a:p>
                <a:pPr marL="0" indent="0">
                  <a:buNone/>
                </a:pPr>
                <a:r>
                  <a:rPr lang="en-US" sz="2100" dirty="0"/>
                  <a:t>Where </a:t>
                </a:r>
                <a:r>
                  <a:rPr lang="en-US" sz="2100" b="1" i="1" dirty="0" err="1"/>
                  <a:t>s</a:t>
                </a:r>
                <a:r>
                  <a:rPr lang="en-US" sz="2100" i="1" baseline="-25000" dirty="0" err="1"/>
                  <a:t>k</a:t>
                </a:r>
                <a:r>
                  <a:rPr lang="en-US" sz="2100" dirty="0"/>
                  <a:t> and </a:t>
                </a:r>
                <a:r>
                  <a:rPr lang="en-US" sz="2100" b="1" i="1" dirty="0" err="1"/>
                  <a:t>t</a:t>
                </a:r>
                <a:r>
                  <a:rPr lang="en-US" sz="2100" i="1" baseline="-25000" dirty="0" err="1"/>
                  <a:t>k</a:t>
                </a:r>
                <a:r>
                  <a:rPr lang="en-US" sz="2100" dirty="0"/>
                  <a:t> are two neural networks for scaling and translation, whose inputs and outputs have the same dimension. The operator </a:t>
                </a:r>
                <a14:m>
                  <m:oMath xmlns:m="http://schemas.openxmlformats.org/officeDocument/2006/math">
                    <m:r>
                      <a:rPr lang="en-US" sz="2100" i="1">
                        <a:latin typeface="Cambria Math" panose="02040503050406030204" pitchFamily="18" charset="0"/>
                      </a:rPr>
                      <m:t>⨂</m:t>
                    </m:r>
                  </m:oMath>
                </a14:m>
                <a:r>
                  <a:rPr lang="en-US" sz="2100" dirty="0"/>
                  <a:t> denotes component-wise multiplication of two vectors where every pair of two corresponding elements of the two vectors are multiplied together, for instance, given two arbitrary vectors </a:t>
                </a:r>
                <a:r>
                  <a:rPr lang="en-US" sz="2100" b="1" i="1" dirty="0"/>
                  <a:t>u</a:t>
                </a:r>
                <a:r>
                  <a:rPr lang="en-US" sz="2100" dirty="0"/>
                  <a:t> = (</a:t>
                </a:r>
                <a:r>
                  <a:rPr lang="en-US" sz="2100" i="1" dirty="0"/>
                  <a:t>u</a:t>
                </a:r>
                <a:r>
                  <a:rPr lang="en-US" sz="2100" baseline="-25000" dirty="0"/>
                  <a:t>1</a:t>
                </a:r>
                <a:r>
                  <a:rPr lang="en-US" sz="2100" dirty="0"/>
                  <a:t>, </a:t>
                </a:r>
                <a:r>
                  <a:rPr lang="en-US" sz="2100" i="1" dirty="0"/>
                  <a:t>u</a:t>
                </a:r>
                <a:r>
                  <a:rPr lang="en-US" sz="2100" baseline="-25000" dirty="0"/>
                  <a:t>2</a:t>
                </a:r>
                <a:r>
                  <a:rPr lang="en-US" sz="2100" dirty="0"/>
                  <a:t>,…, </a:t>
                </a:r>
                <a:r>
                  <a:rPr lang="en-US" sz="2100" i="1" dirty="0"/>
                  <a:t>u</a:t>
                </a:r>
                <a:r>
                  <a:rPr lang="en-US" sz="2100" i="1" baseline="-25000" dirty="0"/>
                  <a:t>n</a:t>
                </a:r>
                <a:r>
                  <a:rPr lang="en-US" sz="2100" dirty="0"/>
                  <a:t>)</a:t>
                </a:r>
                <a:r>
                  <a:rPr lang="en-US" sz="2100" i="1" baseline="30000" dirty="0"/>
                  <a:t>T</a:t>
                </a:r>
                <a:r>
                  <a:rPr lang="en-US" sz="2100" dirty="0"/>
                  <a:t> and </a:t>
                </a:r>
                <a:r>
                  <a:rPr lang="en-US" sz="2100" b="1" i="1" dirty="0"/>
                  <a:t>v</a:t>
                </a:r>
                <a:r>
                  <a:rPr lang="en-US" sz="2100" dirty="0"/>
                  <a:t> = (</a:t>
                </a:r>
                <a:r>
                  <a:rPr lang="en-US" sz="2100" i="1" dirty="0"/>
                  <a:t>v</a:t>
                </a:r>
                <a:r>
                  <a:rPr lang="en-US" sz="2100" baseline="-25000" dirty="0"/>
                  <a:t>1</a:t>
                </a:r>
                <a:r>
                  <a:rPr lang="en-US" sz="2100" dirty="0"/>
                  <a:t>, </a:t>
                </a:r>
                <a:r>
                  <a:rPr lang="en-US" sz="2100" i="1" dirty="0"/>
                  <a:t>v</a:t>
                </a:r>
                <a:r>
                  <a:rPr lang="en-US" sz="2100" baseline="-25000" dirty="0"/>
                  <a:t>2</a:t>
                </a:r>
                <a:r>
                  <a:rPr lang="en-US" sz="2100" dirty="0"/>
                  <a:t>,…, </a:t>
                </a:r>
                <a:r>
                  <a:rPr lang="en-US" sz="2100" i="1" dirty="0" err="1"/>
                  <a:t>v</a:t>
                </a:r>
                <a:r>
                  <a:rPr lang="en-US" sz="2100" i="1" baseline="-25000" dirty="0" err="1"/>
                  <a:t>n</a:t>
                </a:r>
                <a:r>
                  <a:rPr lang="en-US" sz="2100" dirty="0"/>
                  <a:t>)</a:t>
                </a:r>
                <a:r>
                  <a:rPr lang="en-US" sz="2100" i="1" baseline="30000" dirty="0"/>
                  <a:t>T</a:t>
                </a:r>
                <a:r>
                  <a:rPr lang="en-US" sz="2100" dirty="0"/>
                  <a:t>, we have </a:t>
                </a:r>
                <a:r>
                  <a:rPr lang="en-US" sz="2100" b="1" i="1" dirty="0"/>
                  <a:t>u</a:t>
                </a:r>
                <a14:m>
                  <m:oMath xmlns:m="http://schemas.openxmlformats.org/officeDocument/2006/math">
                    <m:r>
                      <a:rPr lang="en-US" sz="2100" i="1">
                        <a:latin typeface="Cambria Math" panose="02040503050406030204" pitchFamily="18" charset="0"/>
                      </a:rPr>
                      <m:t>⨂</m:t>
                    </m:r>
                  </m:oMath>
                </a14:m>
                <a:r>
                  <a:rPr lang="en-US" sz="2100" b="1" i="1" dirty="0"/>
                  <a:t>v</a:t>
                </a:r>
                <a:r>
                  <a:rPr lang="en-US" sz="2100" dirty="0"/>
                  <a:t> = (</a:t>
                </a:r>
                <a:r>
                  <a:rPr lang="en-US" sz="2100" i="1" dirty="0"/>
                  <a:t>u</a:t>
                </a:r>
                <a:r>
                  <a:rPr lang="en-US" sz="2100" baseline="-25000" dirty="0"/>
                  <a:t>1</a:t>
                </a:r>
                <a:r>
                  <a:rPr lang="en-US" sz="2100" i="1" dirty="0"/>
                  <a:t>v</a:t>
                </a:r>
                <a:r>
                  <a:rPr lang="en-US" sz="2100" baseline="-25000" dirty="0"/>
                  <a:t>1</a:t>
                </a:r>
                <a:r>
                  <a:rPr lang="en-US" sz="2100" dirty="0"/>
                  <a:t>, </a:t>
                </a:r>
                <a:r>
                  <a:rPr lang="en-US" sz="2100" i="1" dirty="0"/>
                  <a:t>u</a:t>
                </a:r>
                <a:r>
                  <a:rPr lang="en-US" sz="2100" baseline="-25000" dirty="0"/>
                  <a:t>2</a:t>
                </a:r>
                <a:r>
                  <a:rPr lang="en-US" sz="2100" i="1" dirty="0"/>
                  <a:t>v</a:t>
                </a:r>
                <a:r>
                  <a:rPr lang="en-US" sz="2100" baseline="-25000" dirty="0"/>
                  <a:t>2</a:t>
                </a:r>
                <a:r>
                  <a:rPr lang="en-US" sz="2100" dirty="0"/>
                  <a:t>,…, </a:t>
                </a:r>
                <a:r>
                  <a:rPr lang="en-US" sz="2100" i="1" dirty="0" err="1"/>
                  <a:t>u</a:t>
                </a:r>
                <a:r>
                  <a:rPr lang="en-US" sz="2100" i="1" baseline="-25000" dirty="0" err="1"/>
                  <a:t>n</a:t>
                </a:r>
                <a:r>
                  <a:rPr lang="en-US" sz="2100" i="1" dirty="0" err="1"/>
                  <a:t>v</a:t>
                </a:r>
                <a:r>
                  <a:rPr lang="en-US" sz="2100" i="1" baseline="-25000" dirty="0" err="1"/>
                  <a:t>n</a:t>
                </a:r>
                <a:r>
                  <a:rPr lang="en-US" sz="2100" dirty="0"/>
                  <a:t>)</a:t>
                </a:r>
                <a:r>
                  <a:rPr lang="en-US" sz="2100" i="1" baseline="30000" dirty="0"/>
                  <a:t>T</a:t>
                </a:r>
                <a:r>
                  <a:rPr lang="en-US" sz="21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612" t="-824" r="-6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3649558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100" dirty="0" smtClean="0"/>
                  <a:t>Moreover, the exponential function </a:t>
                </a:r>
                <a:r>
                  <a:rPr lang="en-US" sz="2100" dirty="0" err="1"/>
                  <a:t>exp</a:t>
                </a:r>
                <a:r>
                  <a:rPr lang="en-US" sz="2100" dirty="0"/>
                  <a:t>(</a:t>
                </a:r>
                <a:r>
                  <a:rPr lang="en-US" sz="2100" i="1" dirty="0"/>
                  <a:t>.</a:t>
                </a:r>
                <a:r>
                  <a:rPr lang="en-US" sz="2100" dirty="0"/>
                  <a:t>) above whose input is vector produces a vector by taking exponential function over every element of input vector. Inversed generator </a:t>
                </a:r>
                <a:r>
                  <a:rPr lang="en-US" sz="2100" i="1" dirty="0" err="1"/>
                  <a:t>f</a:t>
                </a:r>
                <a:r>
                  <a:rPr lang="en-US" sz="2100" i="1" baseline="-25000" dirty="0" err="1"/>
                  <a:t>k</a:t>
                </a:r>
                <a:r>
                  <a:rPr lang="en-US" sz="2100" baseline="30000" dirty="0"/>
                  <a:t>–1</a:t>
                </a:r>
                <a:r>
                  <a:rPr lang="en-US" sz="2100" dirty="0"/>
                  <a:t> is specified from generator </a:t>
                </a:r>
                <a:r>
                  <a:rPr lang="en-US" sz="2100" i="1" dirty="0" err="1"/>
                  <a:t>f</a:t>
                </a:r>
                <a:r>
                  <a:rPr lang="en-US" sz="2100" i="1" baseline="-25000" dirty="0" err="1"/>
                  <a:t>k</a:t>
                </a:r>
                <a:r>
                  <a:rPr lang="en-US" sz="2100" dirty="0" smtClean="0"/>
                  <a:t>.</a:t>
                </a:r>
              </a:p>
              <a:p>
                <a:pPr marL="0" indent="0">
                  <a:buNone/>
                </a:pPr>
                <a14:m>
                  <m:oMathPara xmlns:m="http://schemas.openxmlformats.org/officeDocument/2006/math">
                    <m:oMathParaPr>
                      <m:jc m:val="right"/>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𝑓</m:t>
                          </m:r>
                        </m:e>
                        <m:sub>
                          <m:r>
                            <a:rPr lang="en-US" sz="2100" i="1">
                              <a:latin typeface="Cambria Math" panose="02040503050406030204" pitchFamily="18" charset="0"/>
                            </a:rPr>
                            <m:t>𝑘</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𝑓</m:t>
                          </m:r>
                        </m:e>
                        <m:sub>
                          <m:r>
                            <a:rPr lang="en-US" sz="2100" i="1">
                              <a:latin typeface="Cambria Math" panose="02040503050406030204" pitchFamily="18" charset="0"/>
                            </a:rPr>
                            <m:t>𝑘</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𝒕</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r>
                                  <a:rPr lang="en-US" sz="2100" i="1">
                                    <a:latin typeface="Cambria Math" panose="02040503050406030204" pitchFamily="18" charset="0"/>
                                  </a:rPr>
                                  <m:t>⨂</m:t>
                                </m:r>
                                <m:r>
                                  <m:rPr>
                                    <m:sty m:val="p"/>
                                  </m:rPr>
                                  <a:rPr lang="en-US" sz="2100">
                                    <a:latin typeface="Cambria Math" panose="02040503050406030204" pitchFamily="18" charset="0"/>
                                  </a:rPr>
                                  <m:t>exp</m:t>
                                </m:r>
                                <m:d>
                                  <m:dPr>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𝒔</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e>
                            </m:mr>
                          </m:m>
                        </m:e>
                      </m:d>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2.9</m:t>
                          </m:r>
                        </m:e>
                      </m:d>
                    </m:oMath>
                  </m:oMathPara>
                </a14:m>
                <a:endParaRPr lang="en-US" sz="2100" dirty="0" smtClean="0"/>
              </a:p>
              <a:p>
                <a:pPr marL="0" indent="0">
                  <a:buNone/>
                </a:pPr>
                <a:r>
                  <a:rPr lang="en-US" sz="2100" dirty="0"/>
                  <a:t>Of course, we have:</a:t>
                </a:r>
              </a:p>
              <a:p>
                <a:pPr marL="0" indent="0">
                  <a:buNone/>
                </a:pPr>
                <a14:m>
                  <m:oMathPara xmlns:m="http://schemas.openxmlformats.org/officeDocument/2006/math">
                    <m:oMathParaPr>
                      <m:jc m:val="centerGroup"/>
                    </m:oMathParaPr>
                    <m:oMath xmlns:m="http://schemas.openxmlformats.org/officeDocument/2006/math">
                      <m:sSubSup>
                        <m:sSubSupPr>
                          <m:ctrlPr>
                            <a:rPr lang="en-US" sz="2100" i="1">
                              <a:latin typeface="Cambria Math" panose="02040503050406030204" pitchFamily="18" charset="0"/>
                            </a:rPr>
                          </m:ctrlPr>
                        </m:sSubSupPr>
                        <m:e>
                          <m:r>
                            <a:rPr lang="en-US" sz="2100" i="1">
                              <a:latin typeface="Cambria Math" panose="02040503050406030204" pitchFamily="18" charset="0"/>
                            </a:rPr>
                            <m:t>𝑓</m:t>
                          </m:r>
                        </m:e>
                        <m:sub>
                          <m:r>
                            <a:rPr lang="en-US" sz="2100" i="1">
                              <a:latin typeface="Cambria Math" panose="02040503050406030204" pitchFamily="18" charset="0"/>
                            </a:rPr>
                            <m:t>𝑘</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r>
                        <a:rPr lang="en-US" sz="2100" i="1">
                          <a:latin typeface="Cambria Math" panose="02040503050406030204" pitchFamily="18" charset="0"/>
                        </a:rPr>
                        <m:t>=</m:t>
                      </m:r>
                      <m:sSubSup>
                        <m:sSubSupPr>
                          <m:ctrlPr>
                            <a:rPr lang="en-US" sz="2100" i="1">
                              <a:latin typeface="Cambria Math" panose="02040503050406030204" pitchFamily="18" charset="0"/>
                            </a:rPr>
                          </m:ctrlPr>
                        </m:sSubSupPr>
                        <m:e>
                          <m:r>
                            <a:rPr lang="en-US" sz="2100" i="1">
                              <a:latin typeface="Cambria Math" panose="02040503050406030204" pitchFamily="18" charset="0"/>
                            </a:rPr>
                            <m:t>𝑓</m:t>
                          </m:r>
                        </m:e>
                        <m:sub>
                          <m:r>
                            <a:rPr lang="en-US" sz="2100" i="1">
                              <a:latin typeface="Cambria Math" panose="02040503050406030204" pitchFamily="18" charset="0"/>
                            </a:rPr>
                            <m:t>𝑘</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mr>
                            <m:mr>
                              <m:e>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𝒕</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r>
                                  <a:rPr lang="en-US" sz="2100" i="1">
                                    <a:latin typeface="Cambria Math" panose="02040503050406030204" pitchFamily="18" charset="0"/>
                                  </a:rPr>
                                  <m:t>⨂</m:t>
                                </m:r>
                                <m:r>
                                  <m:rPr>
                                    <m:sty m:val="p"/>
                                  </m:rPr>
                                  <a:rPr lang="en-US" sz="2100">
                                    <a:latin typeface="Cambria Math" panose="02040503050406030204" pitchFamily="18" charset="0"/>
                                  </a:rPr>
                                  <m:t>exp</m:t>
                                </m:r>
                                <m:d>
                                  <m:dPr>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𝒔</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e>
                            </m:mr>
                          </m:m>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bSup>
                              </m:e>
                            </m:mr>
                            <m:m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bSup>
                              </m:e>
                            </m:mr>
                          </m:m>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r>
                                <a:rPr lang="en-US" sz="2100" i="1">
                                  <a:latin typeface="Cambria Math" panose="02040503050406030204" pitchFamily="18" charset="0"/>
                                </a:rPr>
                                <m:t>−1</m:t>
                              </m:r>
                            </m:e>
                          </m:d>
                        </m:sup>
                      </m:sSup>
                    </m:oMath>
                  </m:oMathPara>
                </a14:m>
                <a:endParaRPr lang="en-US" sz="2100" dirty="0" smtClean="0"/>
              </a:p>
              <a:p>
                <a:pPr marL="0" indent="0">
                  <a:buNone/>
                </a:pPr>
                <a:r>
                  <a:rPr lang="en-US" sz="2100" dirty="0"/>
                  <a:t>Inversed gradient </a:t>
                </a:r>
                <a14:m>
                  <m:oMath xmlns:m="http://schemas.openxmlformats.org/officeDocument/2006/math">
                    <m:sSub>
                      <m:sSubPr>
                        <m:ctrlPr>
                          <a:rPr lang="en-US" sz="2100" i="1">
                            <a:latin typeface="Cambria Math" panose="02040503050406030204" pitchFamily="18" charset="0"/>
                          </a:rPr>
                        </m:ctrlPr>
                      </m:sSubPr>
                      <m:e>
                        <m:r>
                          <a:rPr lang="en-US" sz="2100">
                            <a:latin typeface="Cambria Math" panose="02040503050406030204" pitchFamily="18" charset="0"/>
                          </a:rPr>
                          <m:t>𝛻</m:t>
                        </m:r>
                      </m:e>
                      <m:sub>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sub>
                    </m:sSub>
                    <m:sSubSup>
                      <m:sSubSupPr>
                        <m:ctrlPr>
                          <a:rPr lang="en-US" sz="2100" i="1">
                            <a:latin typeface="Cambria Math" panose="02040503050406030204" pitchFamily="18" charset="0"/>
                          </a:rPr>
                        </m:ctrlPr>
                      </m:sSubSupPr>
                      <m:e>
                        <m:r>
                          <a:rPr lang="en-US" sz="2100" i="1">
                            <a:latin typeface="Cambria Math" panose="02040503050406030204" pitchFamily="18" charset="0"/>
                          </a:rPr>
                          <m:t>𝑓</m:t>
                        </m:r>
                      </m:e>
                      <m:sub>
                        <m:r>
                          <a:rPr lang="en-US" sz="2100" i="1">
                            <a:latin typeface="Cambria Math" panose="02040503050406030204" pitchFamily="18" charset="0"/>
                          </a:rPr>
                          <m:t>𝑘</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oMath>
                </a14:m>
                <a:r>
                  <a:rPr lang="en-US" sz="2100" dirty="0"/>
                  <a:t> is the 2x2 Jacobian matrix determined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a:latin typeface="Cambria Math" panose="02040503050406030204" pitchFamily="18" charset="0"/>
                            </a:rPr>
                            <m:t>𝛻</m:t>
                          </m:r>
                        </m:e>
                        <m:sub>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sub>
                      </m:sSub>
                      <m:sSubSup>
                        <m:sSubSupPr>
                          <m:ctrlPr>
                            <a:rPr lang="en-US" sz="2100" i="1">
                              <a:latin typeface="Cambria Math" panose="02040503050406030204" pitchFamily="18" charset="0"/>
                            </a:rPr>
                          </m:ctrlPr>
                        </m:sSubSupPr>
                        <m:e>
                          <m:r>
                            <a:rPr lang="en-US" sz="2100" i="1">
                              <a:latin typeface="Cambria Math" panose="02040503050406030204" pitchFamily="18" charset="0"/>
                            </a:rPr>
                            <m:t>𝑓</m:t>
                          </m:r>
                        </m:e>
                        <m:sub>
                          <m:r>
                            <a:rPr lang="en-US" sz="2100" i="1">
                              <a:latin typeface="Cambria Math" panose="02040503050406030204" pitchFamily="18" charset="0"/>
                            </a:rPr>
                            <m:t>𝑘</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𝒙</m:t>
                              </m:r>
                            </m:e>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p>
                        </m:e>
                      </m:d>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2"/>
                                    <m:mcJc m:val="center"/>
                                  </m:mcPr>
                                </m:mc>
                              </m:mcs>
                              <m:ctrlPr>
                                <a:rPr lang="en-US" sz="2100" i="1">
                                  <a:latin typeface="Cambria Math" panose="02040503050406030204" pitchFamily="18" charset="0"/>
                                </a:rPr>
                              </m:ctrlPr>
                            </m:mPr>
                            <m:mr>
                              <m:e>
                                <m:r>
                                  <a:rPr lang="en-US" sz="2100" i="1">
                                    <a:latin typeface="Cambria Math" panose="02040503050406030204" pitchFamily="18" charset="0"/>
                                  </a:rPr>
                                  <m:t>1</m:t>
                                </m:r>
                              </m:e>
                              <m:e>
                                <m:r>
                                  <a:rPr lang="en-US" sz="2100" i="1">
                                    <a:latin typeface="Cambria Math" panose="02040503050406030204" pitchFamily="18" charset="0"/>
                                  </a:rPr>
                                  <m:t>0</m:t>
                                </m:r>
                              </m:e>
                            </m:mr>
                            <m:mr>
                              <m:e>
                                <m:f>
                                  <m:fPr>
                                    <m:ctrlPr>
                                      <a:rPr lang="en-US" sz="2100" i="1">
                                        <a:latin typeface="Cambria Math" panose="02040503050406030204" pitchFamily="18" charset="0"/>
                                      </a:rPr>
                                    </m:ctrlPr>
                                  </m:fPr>
                                  <m:num>
                                    <m:r>
                                      <a:rPr lang="en-US" sz="2100" i="1">
                                        <a:latin typeface="Cambria Math" panose="02040503050406030204" pitchFamily="18" charset="0"/>
                                      </a:rPr>
                                      <m:t>𝑑</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2</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𝒕</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r>
                                      <a:rPr lang="en-US" sz="2100" i="1">
                                        <a:latin typeface="Cambria Math" panose="02040503050406030204" pitchFamily="18" charset="0"/>
                                      </a:rPr>
                                      <m:t>⨂</m:t>
                                    </m:r>
                                    <m:r>
                                      <m:rPr>
                                        <m:sty m:val="p"/>
                                      </m:rPr>
                                      <a:rPr lang="en-US" sz="2100">
                                        <a:latin typeface="Cambria Math" panose="02040503050406030204" pitchFamily="18" charset="0"/>
                                      </a:rPr>
                                      <m:t>exp</m:t>
                                    </m:r>
                                    <m:d>
                                      <m:dPr>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𝒔</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num>
                                  <m:den>
                                    <m:r>
                                      <a:rPr lang="en-US" sz="2100" i="1">
                                        <a:latin typeface="Cambria Math" panose="02040503050406030204" pitchFamily="18" charset="0"/>
                                      </a:rPr>
                                      <m:t>𝑑</m:t>
                                    </m:r>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den>
                                </m:f>
                              </m:e>
                              <m:e>
                                <m:r>
                                  <m:rPr>
                                    <m:sty m:val="p"/>
                                  </m:rPr>
                                  <a:rPr lang="en-US" sz="2100">
                                    <a:latin typeface="Cambria Math" panose="02040503050406030204" pitchFamily="18" charset="0"/>
                                  </a:rPr>
                                  <m:t>exp</m:t>
                                </m:r>
                                <m:d>
                                  <m:dPr>
                                    <m:ctrlPr>
                                      <a:rPr lang="en-US" sz="2100" i="1">
                                        <a:latin typeface="Cambria Math" panose="02040503050406030204" pitchFamily="18" charset="0"/>
                                      </a:rPr>
                                    </m:ctrlPr>
                                  </m:dPr>
                                  <m:e>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b="1" i="1">
                                            <a:latin typeface="Cambria Math" panose="02040503050406030204" pitchFamily="18" charset="0"/>
                                          </a:rPr>
                                          <m:t>𝒔</m:t>
                                        </m:r>
                                      </m:e>
                                      <m:sub>
                                        <m:r>
                                          <a:rPr lang="en-US" sz="2100" i="1">
                                            <a:latin typeface="Cambria Math" panose="02040503050406030204" pitchFamily="18" charset="0"/>
                                          </a:rPr>
                                          <m:t>𝑘</m:t>
                                        </m:r>
                                      </m:sub>
                                    </m:sSub>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a:rPr lang="en-US" sz="2100" b="1" i="1">
                                                <a:latin typeface="Cambria Math" panose="02040503050406030204" pitchFamily="18" charset="0"/>
                                              </a:rPr>
                                              <m:t>𝒙</m:t>
                                            </m:r>
                                          </m:e>
                                          <m:sub>
                                            <m:r>
                                              <a:rPr lang="en-US" sz="2100" i="1">
                                                <a:latin typeface="Cambria Math" panose="02040503050406030204" pitchFamily="18" charset="0"/>
                                              </a:rPr>
                                              <m:t>1</m:t>
                                            </m:r>
                                          </m:sub>
                                          <m:sup>
                                            <m:d>
                                              <m:dPr>
                                                <m:ctrlPr>
                                                  <a:rPr lang="en-US" sz="2100" i="1">
                                                    <a:latin typeface="Cambria Math" panose="02040503050406030204" pitchFamily="18" charset="0"/>
                                                  </a:rPr>
                                                </m:ctrlPr>
                                              </m:dPr>
                                              <m:e>
                                                <m:r>
                                                  <a:rPr lang="en-US" sz="2100" i="1">
                                                    <a:latin typeface="Cambria Math" panose="02040503050406030204" pitchFamily="18" charset="0"/>
                                                  </a:rPr>
                                                  <m:t>𝑘</m:t>
                                                </m:r>
                                              </m:e>
                                            </m:d>
                                          </m:sup>
                                        </m:sSubSup>
                                      </m:e>
                                    </m:d>
                                  </m:e>
                                </m:d>
                              </m:e>
                            </m:mr>
                          </m:m>
                        </m:e>
                      </m:d>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610" t="-707" r="-5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660779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1800" dirty="0" smtClean="0"/>
                  <a:t>It is interesting that taking determinant of inversed gradient ∇</a:t>
                </a:r>
                <a:r>
                  <a:rPr lang="en-US" sz="1800" b="1" i="1" baseline="-25000" dirty="0" err="1"/>
                  <a:t>x</a:t>
                </a:r>
                <a:r>
                  <a:rPr lang="en-US" sz="1800" i="1" dirty="0" err="1"/>
                  <a:t>f</a:t>
                </a:r>
                <a:r>
                  <a:rPr lang="en-US" sz="1800" i="1" baseline="-25000" dirty="0" err="1"/>
                  <a:t>k</a:t>
                </a:r>
                <a:r>
                  <a:rPr lang="en-US" sz="1800" baseline="30000" dirty="0"/>
                  <a:t>–1</a:t>
                </a:r>
                <a:r>
                  <a:rPr lang="en-US" sz="1800" dirty="0"/>
                  <a:t>(</a:t>
                </a:r>
                <a:r>
                  <a:rPr lang="en-US" sz="1800" b="1" i="1" dirty="0"/>
                  <a:t>x</a:t>
                </a:r>
                <a:r>
                  <a:rPr lang="en-US" sz="1800" baseline="30000" dirty="0"/>
                  <a:t>(</a:t>
                </a:r>
                <a:r>
                  <a:rPr lang="en-US" sz="1800" i="1" baseline="30000" dirty="0"/>
                  <a:t>k</a:t>
                </a:r>
                <a:r>
                  <a:rPr lang="en-US" sz="1800" baseline="30000" dirty="0"/>
                  <a:t>)</a:t>
                </a:r>
                <a:r>
                  <a:rPr lang="en-US" sz="1800" dirty="0"/>
                  <a:t>) becomes simple</a:t>
                </a:r>
                <a:r>
                  <a:rPr lang="en-US" sz="1800" dirty="0" smtClean="0"/>
                  <a:t>:</a:t>
                </a:r>
              </a:p>
              <a:p>
                <a:pPr marL="0" indent="0">
                  <a:buNone/>
                </a:pPr>
                <a14:m>
                  <m:oMathPara xmlns:m="http://schemas.openxmlformats.org/officeDocument/2006/math">
                    <m:oMathParaPr>
                      <m:jc m:val="right"/>
                    </m:oMathParaPr>
                    <m:oMath xmlns:m="http://schemas.openxmlformats.org/officeDocument/2006/math">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m:t>
                              </m:r>
                            </m:e>
                            <m:sub>
                              <m:sSup>
                                <m:sSupPr>
                                  <m:ctrlPr>
                                    <a:rPr lang="en-US" sz="1800" i="1">
                                      <a:latin typeface="Cambria Math" panose="02040503050406030204" pitchFamily="18" charset="0"/>
                                    </a:rPr>
                                  </m:ctrlPr>
                                </m:sSupPr>
                                <m:e>
                                  <m:r>
                                    <a:rPr lang="en-US" sz="1800" b="1" i="1">
                                      <a:latin typeface="Cambria Math" panose="02040503050406030204" pitchFamily="18" charset="0"/>
                                    </a:rPr>
                                    <m:t>𝒙</m:t>
                                  </m:r>
                                </m:e>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p>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𝑓</m:t>
                              </m:r>
                            </m:e>
                            <m:sub>
                              <m:r>
                                <a:rPr lang="en-US" sz="1800" i="1">
                                  <a:latin typeface="Cambria Math" panose="02040503050406030204" pitchFamily="18" charset="0"/>
                                </a:rPr>
                                <m:t>𝑘</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b="1" i="1">
                                      <a:latin typeface="Cambria Math" panose="02040503050406030204" pitchFamily="18" charset="0"/>
                                    </a:rPr>
                                    <m:t>𝒙</m:t>
                                  </m:r>
                                </m:e>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p>
                            </m:e>
                          </m:d>
                        </m:e>
                      </m:d>
                      <m:r>
                        <a:rPr lang="en-US" sz="1800" i="1">
                          <a:latin typeface="Cambria Math" panose="02040503050406030204" pitchFamily="18" charset="0"/>
                        </a:rPr>
                        <m:t>=</m:t>
                      </m:r>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𝒔</m:t>
                              </m:r>
                            </m:e>
                            <m:sub>
                              <m:r>
                                <a:rPr lang="en-US" sz="1800" i="1">
                                  <a:latin typeface="Cambria Math" panose="02040503050406030204" pitchFamily="18" charset="0"/>
                                </a:rPr>
                                <m:t>𝑘</m:t>
                              </m:r>
                            </m:sub>
                          </m:sSub>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d>
                        </m:e>
                      </m:d>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2.10</m:t>
                          </m:r>
                        </m:e>
                      </m:d>
                    </m:oMath>
                  </m:oMathPara>
                </a14:m>
                <a:endParaRPr lang="en-US" sz="1800" dirty="0" smtClean="0"/>
              </a:p>
              <a:p>
                <a:pPr marL="0" indent="0">
                  <a:buNone/>
                </a:pPr>
                <a:r>
                  <a:rPr lang="en-US" sz="1800" dirty="0"/>
                  <a:t>When this determinant is determined, it is possible to maximize log-likelihood </a:t>
                </a:r>
                <a:r>
                  <a:rPr lang="en-US" sz="1800" dirty="0" err="1"/>
                  <a:t>log</a:t>
                </a:r>
                <a:r>
                  <a:rPr lang="en-US" sz="1800" i="1" dirty="0" err="1"/>
                  <a:t>P</a:t>
                </a:r>
                <a:r>
                  <a:rPr lang="en-US" sz="1800" dirty="0"/>
                  <a:t>(</a:t>
                </a:r>
                <a:r>
                  <a:rPr lang="en-US" sz="1800" b="1" i="1" dirty="0"/>
                  <a:t>x</a:t>
                </a:r>
                <a:r>
                  <a:rPr lang="en-US" sz="1800" dirty="0"/>
                  <a:t> | Φ) to estimate Φ where Φ here are weights of scaling neural network </a:t>
                </a:r>
                <a:r>
                  <a:rPr lang="en-US" sz="1800" b="1" i="1" dirty="0" err="1"/>
                  <a:t>s</a:t>
                </a:r>
                <a:r>
                  <a:rPr lang="en-US" sz="1800" i="1" baseline="-25000" dirty="0" err="1"/>
                  <a:t>k</a:t>
                </a:r>
                <a:r>
                  <a:rPr lang="en-US" sz="1800" dirty="0"/>
                  <a:t> and translation neural network </a:t>
                </a:r>
                <a:r>
                  <a:rPr lang="en-US" sz="1800" b="1" i="1" dirty="0"/>
                  <a:t>t</a:t>
                </a:r>
                <a:r>
                  <a:rPr lang="en-US" sz="1800" i="1" baseline="-25000" dirty="0"/>
                  <a:t>k</a:t>
                </a:r>
                <a:r>
                  <a:rPr lang="en-US" sz="1800" dirty="0"/>
                  <a:t>. Log-likelihood </a:t>
                </a:r>
                <a:r>
                  <a:rPr lang="en-US" sz="1800" dirty="0" err="1"/>
                  <a:t>log</a:t>
                </a:r>
                <a:r>
                  <a:rPr lang="en-US" sz="1800" i="1" dirty="0" err="1"/>
                  <a:t>P</a:t>
                </a:r>
                <a:r>
                  <a:rPr lang="en-US" sz="1800" dirty="0"/>
                  <a:t>(</a:t>
                </a:r>
                <a:r>
                  <a:rPr lang="en-US" sz="1800" b="1" i="1" dirty="0"/>
                  <a:t>x</a:t>
                </a:r>
                <a:r>
                  <a:rPr lang="en-US" sz="1800" dirty="0"/>
                  <a:t> | Φ) is written:</a:t>
                </a:r>
              </a:p>
              <a:p>
                <a:pPr marL="0" indent="0">
                  <a:buNone/>
                </a:pPr>
                <a14:m>
                  <m:oMathPara xmlns:m="http://schemas.openxmlformats.org/officeDocument/2006/math">
                    <m:oMathParaPr>
                      <m:jc m:val="centerGroup"/>
                    </m:oMathParaPr>
                    <m:oMath xmlns:m="http://schemas.openxmlformats.org/officeDocument/2006/math">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𝑃</m:t>
                          </m:r>
                          <m:d>
                            <m:dPr>
                              <m:ctrlPr>
                                <a:rPr lang="en-US" sz="1800" i="1">
                                  <a:latin typeface="Cambria Math" panose="02040503050406030204" pitchFamily="18" charset="0"/>
                                </a:rPr>
                              </m:ctrlPr>
                            </m:dPr>
                            <m:e>
                              <m:r>
                                <a:rPr lang="en-US" sz="1800" b="1" i="1">
                                  <a:latin typeface="Cambria Math" panose="02040503050406030204" pitchFamily="18" charset="0"/>
                                </a:rPr>
                                <m:t>𝒙</m:t>
                              </m:r>
                            </m:e>
                            <m:e>
                              <m:r>
                                <m:rPr>
                                  <m:sty m:val="p"/>
                                </m:rPr>
                                <a:rPr lang="en-US" sz="1800">
                                  <a:latin typeface="Cambria Math" panose="02040503050406030204" pitchFamily="18" charset="0"/>
                                </a:rPr>
                                <m:t>Φ</m:t>
                              </m:r>
                            </m:e>
                          </m:d>
                        </m:e>
                      </m:fun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𝑛</m:t>
                          </m:r>
                        </m:num>
                        <m:den>
                          <m:r>
                            <a:rPr lang="en-US" sz="1800" i="1">
                              <a:latin typeface="Cambria Math" panose="02040503050406030204" pitchFamily="18" charset="0"/>
                            </a:rPr>
                            <m:t>2</m:t>
                          </m:r>
                        </m:den>
                      </m:f>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2</m:t>
                          </m:r>
                          <m:r>
                            <a:rPr lang="en-US" sz="1800" i="1">
                              <a:latin typeface="Cambria Math" panose="02040503050406030204" pitchFamily="18" charset="0"/>
                            </a:rPr>
                            <m:t>𝜋</m:t>
                          </m:r>
                        </m:e>
                      </m:fun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𝑔</m:t>
                                  </m:r>
                                </m:e>
                                <m:sup>
                                  <m:r>
                                    <a:rPr lang="en-US" sz="1800" i="1">
                                      <a:latin typeface="Cambria Math" panose="02040503050406030204" pitchFamily="18" charset="0"/>
                                    </a:rPr>
                                    <m:t>−1</m:t>
                                  </m:r>
                                </m:sup>
                              </m:sSup>
                              <m:d>
                                <m:dPr>
                                  <m:ctrlPr>
                                    <a:rPr lang="en-US" sz="1800" i="1">
                                      <a:latin typeface="Cambria Math" panose="02040503050406030204" pitchFamily="18" charset="0"/>
                                    </a:rPr>
                                  </m:ctrlPr>
                                </m:dPr>
                                <m:e>
                                  <m:r>
                                    <a:rPr lang="en-US" sz="1800" b="1" i="1">
                                      <a:latin typeface="Cambria Math" panose="02040503050406030204" pitchFamily="18" charset="0"/>
                                    </a:rPr>
                                    <m:t>𝒙</m:t>
                                  </m:r>
                                </m:e>
                                <m:e>
                                  <m:r>
                                    <m:rPr>
                                      <m:sty m:val="p"/>
                                    </m:rPr>
                                    <a:rPr lang="en-US" sz="1800">
                                      <a:latin typeface="Cambria Math" panose="02040503050406030204" pitchFamily="18" charset="0"/>
                                    </a:rPr>
                                    <m:t>Φ</m:t>
                                  </m:r>
                                </m:e>
                              </m:d>
                            </m:e>
                          </m:d>
                        </m:e>
                        <m:sup>
                          <m:r>
                            <a:rPr lang="en-US" sz="1800" i="1">
                              <a:latin typeface="Cambria Math" panose="02040503050406030204" pitchFamily="18" charset="0"/>
                            </a:rPr>
                            <m:t>2</m:t>
                          </m:r>
                        </m:sup>
                      </m:sSup>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m:t>
                                  </m:r>
                                </m:e>
                                <m:sub>
                                  <m:r>
                                    <a:rPr lang="en-US" sz="1800" b="1" i="1">
                                      <a:latin typeface="Cambria Math" panose="02040503050406030204" pitchFamily="18" charset="0"/>
                                    </a:rPr>
                                    <m:t>𝒙</m:t>
                                  </m:r>
                                </m:sub>
                              </m:sSub>
                              <m:sSup>
                                <m:sSupPr>
                                  <m:ctrlPr>
                                    <a:rPr lang="en-US" sz="1800" i="1">
                                      <a:latin typeface="Cambria Math" panose="02040503050406030204" pitchFamily="18" charset="0"/>
                                    </a:rPr>
                                  </m:ctrlPr>
                                </m:sSupPr>
                                <m:e>
                                  <m:r>
                                    <a:rPr lang="en-US" sz="1800" i="1">
                                      <a:latin typeface="Cambria Math" panose="02040503050406030204" pitchFamily="18" charset="0"/>
                                    </a:rPr>
                                    <m:t>𝑔</m:t>
                                  </m:r>
                                </m:e>
                                <m:sup>
                                  <m:r>
                                    <a:rPr lang="en-US" sz="1800" i="1">
                                      <a:latin typeface="Cambria Math" panose="02040503050406030204" pitchFamily="18" charset="0"/>
                                    </a:rPr>
                                    <m:t>−1</m:t>
                                  </m:r>
                                </m:sup>
                              </m:sSup>
                              <m:d>
                                <m:dPr>
                                  <m:ctrlPr>
                                    <a:rPr lang="en-US" sz="1800" i="1">
                                      <a:latin typeface="Cambria Math" panose="02040503050406030204" pitchFamily="18" charset="0"/>
                                    </a:rPr>
                                  </m:ctrlPr>
                                </m:dPr>
                                <m:e>
                                  <m:r>
                                    <a:rPr lang="en-US" sz="1800" b="1" i="1">
                                      <a:latin typeface="Cambria Math" panose="02040503050406030204" pitchFamily="18" charset="0"/>
                                    </a:rPr>
                                    <m:t>𝒙</m:t>
                                  </m:r>
                                </m:e>
                                <m:e>
                                  <m:r>
                                    <m:rPr>
                                      <m:sty m:val="p"/>
                                    </m:rPr>
                                    <a:rPr lang="en-US" sz="1800">
                                      <a:latin typeface="Cambria Math" panose="02040503050406030204" pitchFamily="18" charset="0"/>
                                    </a:rPr>
                                    <m:t>Φ</m:t>
                                  </m:r>
                                </m:e>
                              </m:d>
                            </m:e>
                          </m:d>
                        </m:e>
                      </m:fun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𝑛</m:t>
                          </m:r>
                        </m:num>
                        <m:den>
                          <m:r>
                            <a:rPr lang="en-US" sz="1800" i="1">
                              <a:latin typeface="Cambria Math" panose="02040503050406030204" pitchFamily="18" charset="0"/>
                            </a:rPr>
                            <m:t>2</m:t>
                          </m:r>
                        </m:den>
                      </m:f>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2</m:t>
                          </m:r>
                          <m:r>
                            <a:rPr lang="en-US" sz="1800" i="1">
                              <a:latin typeface="Cambria Math" panose="02040503050406030204" pitchFamily="18" charset="0"/>
                            </a:rPr>
                            <m:t>𝜋</m:t>
                          </m:r>
                        </m:e>
                      </m:fun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𝑔</m:t>
                                  </m:r>
                                </m:e>
                                <m:sup>
                                  <m:r>
                                    <a:rPr lang="en-US" sz="1800" i="1">
                                      <a:latin typeface="Cambria Math" panose="02040503050406030204" pitchFamily="18" charset="0"/>
                                    </a:rPr>
                                    <m:t>−1</m:t>
                                  </m:r>
                                </m:sup>
                              </m:sSup>
                              <m:d>
                                <m:dPr>
                                  <m:ctrlPr>
                                    <a:rPr lang="en-US" sz="1800" i="1">
                                      <a:latin typeface="Cambria Math" panose="02040503050406030204" pitchFamily="18" charset="0"/>
                                    </a:rPr>
                                  </m:ctrlPr>
                                </m:dPr>
                                <m:e>
                                  <m:r>
                                    <a:rPr lang="en-US" sz="1800" b="1" i="1">
                                      <a:latin typeface="Cambria Math" panose="02040503050406030204" pitchFamily="18" charset="0"/>
                                    </a:rPr>
                                    <m:t>𝒙</m:t>
                                  </m:r>
                                </m:e>
                                <m:e>
                                  <m:r>
                                    <m:rPr>
                                      <m:sty m:val="p"/>
                                    </m:rPr>
                                    <a:rPr lang="en-US" sz="1800">
                                      <a:latin typeface="Cambria Math" panose="02040503050406030204" pitchFamily="18" charset="0"/>
                                    </a:rPr>
                                    <m:t>Φ</m:t>
                                  </m:r>
                                </m:e>
                              </m:d>
                            </m:e>
                          </m:d>
                        </m:e>
                        <m:sup>
                          <m:r>
                            <a:rPr lang="en-US" sz="1800" i="1">
                              <a:latin typeface="Cambria Math" panose="02040503050406030204" pitchFamily="18" charset="0"/>
                            </a:rPr>
                            <m:t>2</m:t>
                          </m:r>
                        </m:sup>
                      </m:s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𝐾</m:t>
                          </m:r>
                        </m:sup>
                        <m:e>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m:t>
                                      </m:r>
                                    </m:e>
                                    <m:sub>
                                      <m:sSup>
                                        <m:sSupPr>
                                          <m:ctrlPr>
                                            <a:rPr lang="en-US" sz="1800" i="1">
                                              <a:latin typeface="Cambria Math" panose="02040503050406030204" pitchFamily="18" charset="0"/>
                                            </a:rPr>
                                          </m:ctrlPr>
                                        </m:sSupPr>
                                        <m:e>
                                          <m:r>
                                            <a:rPr lang="en-US" sz="1800" b="1" i="1">
                                              <a:latin typeface="Cambria Math" panose="02040503050406030204" pitchFamily="18" charset="0"/>
                                            </a:rPr>
                                            <m:t>𝒙</m:t>
                                          </m:r>
                                        </m:e>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p>
                                    </m:sub>
                                  </m:sSub>
                                  <m:sSubSup>
                                    <m:sSubSupPr>
                                      <m:ctrlPr>
                                        <a:rPr lang="en-US" sz="1800" i="1">
                                          <a:latin typeface="Cambria Math" panose="02040503050406030204" pitchFamily="18" charset="0"/>
                                        </a:rPr>
                                      </m:ctrlPr>
                                    </m:sSubSupPr>
                                    <m:e>
                                      <m:r>
                                        <a:rPr lang="en-US" sz="1800" i="1">
                                          <a:latin typeface="Cambria Math" panose="02040503050406030204" pitchFamily="18" charset="0"/>
                                        </a:rPr>
                                        <m:t>𝑓</m:t>
                                      </m:r>
                                    </m:e>
                                    <m:sub>
                                      <m:r>
                                        <a:rPr lang="en-US" sz="1800" i="1">
                                          <a:latin typeface="Cambria Math" panose="02040503050406030204" pitchFamily="18" charset="0"/>
                                        </a:rPr>
                                        <m:t>𝑘</m:t>
                                      </m:r>
                                    </m:sub>
                                    <m:sup>
                                      <m:r>
                                        <a:rPr lang="en-US" sz="1800" i="1">
                                          <a:latin typeface="Cambria Math" panose="02040503050406030204" pitchFamily="18" charset="0"/>
                                        </a:rPr>
                                        <m:t>−1</m:t>
                                      </m:r>
                                    </m:sup>
                                  </m:sSubSup>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b="1" i="1">
                                              <a:latin typeface="Cambria Math" panose="02040503050406030204" pitchFamily="18" charset="0"/>
                                            </a:rPr>
                                            <m:t>𝒙</m:t>
                                          </m:r>
                                        </m:e>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p>
                                    </m:e>
                                  </m:d>
                                </m:e>
                              </m:d>
                            </m:e>
                          </m:func>
                        </m:e>
                      </m:nary>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𝑛</m:t>
                          </m:r>
                        </m:num>
                        <m:den>
                          <m:r>
                            <a:rPr lang="en-US" sz="1800" i="1">
                              <a:latin typeface="Cambria Math" panose="02040503050406030204" pitchFamily="18" charset="0"/>
                            </a:rPr>
                            <m:t>2</m:t>
                          </m:r>
                        </m:den>
                      </m:f>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r>
                            <a:rPr lang="en-US" sz="1800" i="1">
                              <a:latin typeface="Cambria Math" panose="02040503050406030204" pitchFamily="18" charset="0"/>
                            </a:rPr>
                            <m:t>2</m:t>
                          </m:r>
                          <m:r>
                            <a:rPr lang="en-US" sz="1800" i="1">
                              <a:latin typeface="Cambria Math" panose="02040503050406030204" pitchFamily="18" charset="0"/>
                            </a:rPr>
                            <m:t>𝜋</m:t>
                          </m:r>
                        </m:e>
                      </m:func>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2</m:t>
                          </m:r>
                        </m:den>
                      </m:f>
                      <m:sSup>
                        <m:sSupPr>
                          <m:ctrlPr>
                            <a:rPr lang="en-US" sz="1800" i="1">
                              <a:latin typeface="Cambria Math" panose="02040503050406030204" pitchFamily="18" charset="0"/>
                            </a:rPr>
                          </m:ctrlPr>
                        </m:sSupPr>
                        <m:e>
                          <m:d>
                            <m:dPr>
                              <m:begChr m:val="‖"/>
                              <m:endChr m:val="‖"/>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a:rPr lang="en-US" sz="1800" i="1">
                                      <a:latin typeface="Cambria Math" panose="02040503050406030204" pitchFamily="18" charset="0"/>
                                    </a:rPr>
                                    <m:t>𝑔</m:t>
                                  </m:r>
                                </m:e>
                                <m:sup>
                                  <m:r>
                                    <a:rPr lang="en-US" sz="1800" i="1">
                                      <a:latin typeface="Cambria Math" panose="02040503050406030204" pitchFamily="18" charset="0"/>
                                    </a:rPr>
                                    <m:t>−1</m:t>
                                  </m:r>
                                </m:sup>
                              </m:sSup>
                              <m:d>
                                <m:dPr>
                                  <m:ctrlPr>
                                    <a:rPr lang="en-US" sz="1800" i="1">
                                      <a:latin typeface="Cambria Math" panose="02040503050406030204" pitchFamily="18" charset="0"/>
                                    </a:rPr>
                                  </m:ctrlPr>
                                </m:dPr>
                                <m:e>
                                  <m:r>
                                    <a:rPr lang="en-US" sz="1800" b="1" i="1">
                                      <a:latin typeface="Cambria Math" panose="02040503050406030204" pitchFamily="18" charset="0"/>
                                    </a:rPr>
                                    <m:t>𝒙</m:t>
                                  </m:r>
                                </m:e>
                                <m:e>
                                  <m:r>
                                    <m:rPr>
                                      <m:sty m:val="p"/>
                                    </m:rPr>
                                    <a:rPr lang="en-US" sz="1800">
                                      <a:latin typeface="Cambria Math" panose="02040503050406030204" pitchFamily="18" charset="0"/>
                                    </a:rPr>
                                    <m:t>Φ</m:t>
                                  </m:r>
                                </m:e>
                              </m:d>
                            </m:e>
                          </m:d>
                        </m:e>
                        <m:sup>
                          <m:r>
                            <a:rPr lang="en-US" sz="1800" i="1">
                              <a:latin typeface="Cambria Math" panose="02040503050406030204" pitchFamily="18" charset="0"/>
                            </a:rPr>
                            <m:t>2</m:t>
                          </m:r>
                        </m:sup>
                      </m:s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𝐾</m:t>
                          </m:r>
                        </m:sup>
                        <m:e>
                          <m:sSub>
                            <m:sSubPr>
                              <m:ctrlPr>
                                <a:rPr lang="en-US" sz="1800" i="1">
                                  <a:latin typeface="Cambria Math" panose="02040503050406030204" pitchFamily="18" charset="0"/>
                                </a:rPr>
                              </m:ctrlPr>
                            </m:sSubPr>
                            <m:e>
                              <m:r>
                                <a:rPr lang="en-US" sz="1800" b="1" i="1">
                                  <a:latin typeface="Cambria Math" panose="02040503050406030204" pitchFamily="18" charset="0"/>
                                </a:rPr>
                                <m:t>𝒔</m:t>
                              </m:r>
                            </m:e>
                            <m:sub>
                              <m:r>
                                <a:rPr lang="en-US" sz="1800" i="1">
                                  <a:latin typeface="Cambria Math" panose="02040503050406030204" pitchFamily="18" charset="0"/>
                                </a:rPr>
                                <m:t>𝑘</m:t>
                              </m:r>
                            </m:sub>
                          </m:sSub>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d>
                        </m:e>
                      </m:nary>
                    </m:oMath>
                  </m:oMathPara>
                </a14:m>
                <a:endParaRPr lang="en-US" sz="1800" dirty="0" smtClean="0"/>
              </a:p>
              <a:p>
                <a:pPr marL="0" indent="0">
                  <a:buNone/>
                </a:pPr>
                <a:r>
                  <a:rPr lang="en-US" sz="1800" dirty="0"/>
                  <a:t>Because parameter Φ is now only weights of scaling neural network </a:t>
                </a:r>
                <a:r>
                  <a:rPr lang="en-US" sz="1800" b="1" i="1" dirty="0" err="1"/>
                  <a:t>s</a:t>
                </a:r>
                <a:r>
                  <a:rPr lang="en-US" sz="1800" i="1" baseline="-25000" dirty="0" err="1"/>
                  <a:t>k</a:t>
                </a:r>
                <a:r>
                  <a:rPr lang="en-US" sz="1800" dirty="0"/>
                  <a:t> and translation neural network </a:t>
                </a:r>
                <a:r>
                  <a:rPr lang="en-US" sz="1800" b="1" i="1" dirty="0" err="1"/>
                  <a:t>t</a:t>
                </a:r>
                <a:r>
                  <a:rPr lang="en-US" sz="1800" i="1" baseline="-25000" dirty="0" err="1"/>
                  <a:t>k</a:t>
                </a:r>
                <a:r>
                  <a:rPr lang="en-US" sz="1800" dirty="0"/>
                  <a:t>, maximizing log-likelihood </a:t>
                </a:r>
                <a:r>
                  <a:rPr lang="en-US" sz="1800" dirty="0" err="1"/>
                  <a:t>log</a:t>
                </a:r>
                <a:r>
                  <a:rPr lang="en-US" sz="1800" i="1" dirty="0" err="1"/>
                  <a:t>P</a:t>
                </a:r>
                <a:r>
                  <a:rPr lang="en-US" sz="1800" dirty="0"/>
                  <a:t>(</a:t>
                </a:r>
                <a:r>
                  <a:rPr lang="en-US" sz="1800" b="1" i="1" dirty="0"/>
                  <a:t>x</a:t>
                </a:r>
                <a:r>
                  <a:rPr lang="en-US" sz="1800" dirty="0"/>
                  <a:t> | Φ) is now to optimize (train) </a:t>
                </a:r>
                <a:r>
                  <a:rPr lang="en-US" sz="1800" b="1" i="1" dirty="0" err="1"/>
                  <a:t>s</a:t>
                </a:r>
                <a:r>
                  <a:rPr lang="en-US" sz="1800" i="1" baseline="-25000" dirty="0" err="1"/>
                  <a:t>k</a:t>
                </a:r>
                <a:r>
                  <a:rPr lang="en-US" sz="1800" dirty="0"/>
                  <a:t> and </a:t>
                </a:r>
                <a:r>
                  <a:rPr lang="en-US" sz="1800" b="1" i="1" dirty="0" err="1"/>
                  <a:t>t</a:t>
                </a:r>
                <a:r>
                  <a:rPr lang="en-US" sz="1800" i="1" baseline="-25000" dirty="0" err="1"/>
                  <a:t>k</a:t>
                </a:r>
                <a:r>
                  <a:rPr lang="en-US" sz="1800" dirty="0"/>
                  <a:t> by some algorithms like backpropagation algorithm.</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m:rPr>
                                      <m:sty m:val="p"/>
                                    </m:rPr>
                                    <a:rPr lang="en-US" sz="1800">
                                      <a:latin typeface="Cambria Math" panose="02040503050406030204" pitchFamily="18" charset="0"/>
                                    </a:rPr>
                                    <m:t>Φ</m:t>
                                  </m:r>
                                </m:e>
                                <m:sub>
                                  <m:r>
                                    <a:rPr lang="en-US" sz="1800" b="1" i="1">
                                      <a:latin typeface="Cambria Math" panose="02040503050406030204" pitchFamily="18" charset="0"/>
                                    </a:rPr>
                                    <m:t>𝒔</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d>
                        </m:e>
                        <m:sup>
                          <m:r>
                            <a:rPr lang="en-US" sz="1800" i="1">
                              <a:latin typeface="Cambria Math" panose="02040503050406030204" pitchFamily="18" charset="0"/>
                            </a:rPr>
                            <m:t>∗</m:t>
                          </m:r>
                        </m:sup>
                      </m:sSup>
                      <m:r>
                        <m:rPr>
                          <m:aln/>
                        </m:rP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optimize</m:t>
                              </m:r>
                            </m:e>
                            <m:lim>
                              <m:sSubSup>
                                <m:sSubSupPr>
                                  <m:ctrlPr>
                                    <a:rPr lang="en-US" sz="1800" i="1">
                                      <a:latin typeface="Cambria Math" panose="02040503050406030204" pitchFamily="18" charset="0"/>
                                    </a:rPr>
                                  </m:ctrlPr>
                                </m:sSubSupPr>
                                <m:e>
                                  <m:r>
                                    <m:rPr>
                                      <m:sty m:val="p"/>
                                    </m:rPr>
                                    <a:rPr lang="en-US" sz="1800">
                                      <a:latin typeface="Cambria Math" panose="02040503050406030204" pitchFamily="18" charset="0"/>
                                    </a:rPr>
                                    <m:t>Φ</m:t>
                                  </m:r>
                                </m:e>
                                <m:sub>
                                  <m:r>
                                    <a:rPr lang="en-US" sz="1800" i="1">
                                      <a:latin typeface="Cambria Math" panose="02040503050406030204" pitchFamily="18" charset="0"/>
                                    </a:rPr>
                                    <m:t>𝑠</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lim>
                          </m:limLow>
                        </m:fName>
                        <m:e>
                          <m:sSub>
                            <m:sSubPr>
                              <m:ctrlPr>
                                <a:rPr lang="en-US" sz="1800" i="1">
                                  <a:latin typeface="Cambria Math" panose="02040503050406030204" pitchFamily="18" charset="0"/>
                                </a:rPr>
                              </m:ctrlPr>
                            </m:sSubPr>
                            <m:e>
                              <m:r>
                                <a:rPr lang="en-US" sz="1800" b="1" i="1">
                                  <a:latin typeface="Cambria Math" panose="02040503050406030204" pitchFamily="18" charset="0"/>
                                </a:rPr>
                                <m:t>𝒔</m:t>
                              </m:r>
                            </m:e>
                            <m:sub>
                              <m:r>
                                <a:rPr lang="en-US" sz="1800" i="1">
                                  <a:latin typeface="Cambria Math" panose="02040503050406030204" pitchFamily="18" charset="0"/>
                                </a:rPr>
                                <m:t>𝑘</m:t>
                              </m:r>
                            </m:sub>
                          </m:sSub>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e>
                              <m:sSubSup>
                                <m:sSubSupPr>
                                  <m:ctrlPr>
                                    <a:rPr lang="en-US" sz="1800" i="1">
                                      <a:latin typeface="Cambria Math" panose="02040503050406030204" pitchFamily="18" charset="0"/>
                                    </a:rPr>
                                  </m:ctrlPr>
                                </m:sSubSupPr>
                                <m:e>
                                  <m:r>
                                    <m:rPr>
                                      <m:sty m:val="p"/>
                                    </m:rPr>
                                    <a:rPr lang="en-US" sz="1800">
                                      <a:latin typeface="Cambria Math" panose="02040503050406030204" pitchFamily="18" charset="0"/>
                                    </a:rPr>
                                    <m:t>Φ</m:t>
                                  </m:r>
                                </m:e>
                                <m:sub>
                                  <m:r>
                                    <a:rPr lang="en-US" sz="1800" b="1" i="1">
                                      <a:latin typeface="Cambria Math" panose="02040503050406030204" pitchFamily="18" charset="0"/>
                                    </a:rPr>
                                    <m:t>𝒔</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d>
                        </m:e>
                      </m:func>
                    </m:oMath>
                    <m:oMath xmlns:m="http://schemas.openxmlformats.org/officeDocument/2006/math">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m:rPr>
                                      <m:sty m:val="p"/>
                                    </m:rPr>
                                    <a:rPr lang="en-US" sz="1800">
                                      <a:latin typeface="Cambria Math" panose="02040503050406030204" pitchFamily="18" charset="0"/>
                                    </a:rPr>
                                    <m:t>Φ</m:t>
                                  </m:r>
                                </m:e>
                                <m:sub>
                                  <m:r>
                                    <a:rPr lang="en-US" sz="1800" b="1" i="1">
                                      <a:latin typeface="Cambria Math" panose="02040503050406030204" pitchFamily="18" charset="0"/>
                                    </a:rPr>
                                    <m:t>𝒕</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d>
                        </m:e>
                        <m:sup>
                          <m:r>
                            <a:rPr lang="en-US" sz="1800" i="1">
                              <a:latin typeface="Cambria Math" panose="02040503050406030204" pitchFamily="18" charset="0"/>
                            </a:rPr>
                            <m:t>∗</m:t>
                          </m:r>
                        </m:sup>
                      </m:sSup>
                      <m:r>
                        <m:rPr>
                          <m:aln/>
                        </m:rP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optimize</m:t>
                              </m:r>
                            </m:e>
                            <m:lim>
                              <m:sSubSup>
                                <m:sSubSupPr>
                                  <m:ctrlPr>
                                    <a:rPr lang="en-US" sz="1800" i="1">
                                      <a:latin typeface="Cambria Math" panose="02040503050406030204" pitchFamily="18" charset="0"/>
                                    </a:rPr>
                                  </m:ctrlPr>
                                </m:sSubSupPr>
                                <m:e>
                                  <m:r>
                                    <m:rPr>
                                      <m:sty m:val="p"/>
                                    </m:rPr>
                                    <a:rPr lang="en-US" sz="1800">
                                      <a:latin typeface="Cambria Math" panose="02040503050406030204" pitchFamily="18" charset="0"/>
                                    </a:rPr>
                                    <m:t>Φ</m:t>
                                  </m:r>
                                </m:e>
                                <m:sub>
                                  <m:r>
                                    <a:rPr lang="en-US" sz="1800" i="1">
                                      <a:latin typeface="Cambria Math" panose="02040503050406030204" pitchFamily="18" charset="0"/>
                                    </a:rPr>
                                    <m:t>𝑡</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lim>
                          </m:limLow>
                        </m:fName>
                        <m:e>
                          <m:sSub>
                            <m:sSubPr>
                              <m:ctrlPr>
                                <a:rPr lang="en-US" sz="1800" i="1">
                                  <a:latin typeface="Cambria Math" panose="02040503050406030204" pitchFamily="18" charset="0"/>
                                </a:rPr>
                              </m:ctrlPr>
                            </m:sSubPr>
                            <m:e>
                              <m:r>
                                <a:rPr lang="en-US" sz="1800" b="1" i="1">
                                  <a:latin typeface="Cambria Math" panose="02040503050406030204" pitchFamily="18" charset="0"/>
                                </a:rPr>
                                <m:t>𝒕</m:t>
                              </m:r>
                            </m:e>
                            <m:sub>
                              <m:r>
                                <a:rPr lang="en-US" sz="1800" i="1">
                                  <a:latin typeface="Cambria Math" panose="02040503050406030204" pitchFamily="18" charset="0"/>
                                </a:rPr>
                                <m:t>𝑘</m:t>
                              </m:r>
                            </m:sub>
                          </m:sSub>
                          <m:d>
                            <m:dPr>
                              <m:ctrlPr>
                                <a:rPr lang="en-US" sz="1800" i="1">
                                  <a:latin typeface="Cambria Math" panose="02040503050406030204" pitchFamily="18" charset="0"/>
                                </a:rPr>
                              </m:ctrlPr>
                            </m:dPr>
                            <m:e>
                              <m:sSubSup>
                                <m:sSubSupPr>
                                  <m:ctrlPr>
                                    <a:rPr lang="en-US" sz="1800" i="1">
                                      <a:latin typeface="Cambria Math" panose="02040503050406030204" pitchFamily="18" charset="0"/>
                                    </a:rPr>
                                  </m:ctrlPr>
                                </m:sSubSupPr>
                                <m:e>
                                  <m:r>
                                    <a:rPr lang="en-US" sz="1800" b="1" i="1">
                                      <a:latin typeface="Cambria Math" panose="02040503050406030204" pitchFamily="18" charset="0"/>
                                    </a:rPr>
                                    <m:t>𝒙</m:t>
                                  </m:r>
                                </m:e>
                                <m: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e>
                              <m:sSubSup>
                                <m:sSubSupPr>
                                  <m:ctrlPr>
                                    <a:rPr lang="en-US" sz="1800" i="1">
                                      <a:latin typeface="Cambria Math" panose="02040503050406030204" pitchFamily="18" charset="0"/>
                                    </a:rPr>
                                  </m:ctrlPr>
                                </m:sSubSupPr>
                                <m:e>
                                  <m:r>
                                    <m:rPr>
                                      <m:sty m:val="p"/>
                                    </m:rPr>
                                    <a:rPr lang="en-US" sz="1800">
                                      <a:latin typeface="Cambria Math" panose="02040503050406030204" pitchFamily="18" charset="0"/>
                                    </a:rPr>
                                    <m:t>Φ</m:t>
                                  </m:r>
                                </m:e>
                                <m:sub>
                                  <m:r>
                                    <a:rPr lang="en-US" sz="1800" b="1" i="1">
                                      <a:latin typeface="Cambria Math" panose="02040503050406030204" pitchFamily="18" charset="0"/>
                                    </a:rPr>
                                    <m:t>𝒕</m:t>
                                  </m:r>
                                </m:sub>
                                <m:sup>
                                  <m:d>
                                    <m:dPr>
                                      <m:ctrlPr>
                                        <a:rPr lang="en-US" sz="1800" i="1">
                                          <a:latin typeface="Cambria Math" panose="02040503050406030204" pitchFamily="18" charset="0"/>
                                        </a:rPr>
                                      </m:ctrlPr>
                                    </m:dPr>
                                    <m:e>
                                      <m:r>
                                        <a:rPr lang="en-US" sz="1800" i="1">
                                          <a:latin typeface="Cambria Math" panose="02040503050406030204" pitchFamily="18" charset="0"/>
                                        </a:rPr>
                                        <m:t>𝑘</m:t>
                                      </m:r>
                                    </m:e>
                                  </m:d>
                                </m:sup>
                              </m:sSubSup>
                            </m:e>
                          </m:d>
                        </m:e>
                      </m:func>
                    </m:oMath>
                  </m:oMathPara>
                </a14:m>
                <a:endParaRPr lang="en-US" sz="1800" dirty="0" smtClean="0"/>
              </a:p>
              <a:p>
                <a:pPr marL="0" indent="0">
                  <a:buNone/>
                </a:pPr>
                <a:r>
                  <a:rPr lang="en-US" sz="1800" dirty="0"/>
                  <a:t>Beside finite NL there is another NL technique called continuous NL but it is not mentioned here because continuous NL is relevant to hazard problem of differential equation which is not main subject of DNN.</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458" t="-707" r="-407"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659597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080" y="914399"/>
                <a:ext cx="11927840" cy="5176066"/>
              </a:xfrm>
            </p:spPr>
            <p:txBody>
              <a:bodyPr>
                <a:noAutofit/>
              </a:bodyPr>
              <a:lstStyle/>
              <a:p>
                <a:pPr marL="0" indent="0">
                  <a:buNone/>
                </a:pPr>
                <a:r>
                  <a:rPr lang="en-US" sz="2050" dirty="0" smtClean="0"/>
                  <a:t>Recall that there are three main approaches for constructing DGM such as tractable density DGM, approximate density DGM, and implicit density DGM. However, if data is image, there is another categorization way that there are two main approaches: 1) pixel density approach tries to model pixel distribution and 2) block density approach tries to model entire image distribution as any data distribution. In other words, likelihood </a:t>
                </a:r>
                <a:r>
                  <a:rPr lang="en-US" sz="2050" i="1" dirty="0"/>
                  <a:t>P</a:t>
                </a:r>
                <a:r>
                  <a:rPr lang="en-US" sz="2050" dirty="0"/>
                  <a:t>(</a:t>
                </a:r>
                <a:r>
                  <a:rPr lang="en-US" sz="2050" b="1" i="1" dirty="0"/>
                  <a:t>x</a:t>
                </a:r>
                <a:r>
                  <a:rPr lang="en-US" sz="2050" dirty="0"/>
                  <a:t> | Φ, </a:t>
                </a:r>
                <a:r>
                  <a:rPr lang="en-US" sz="2050" b="1" dirty="0"/>
                  <a:t>z</a:t>
                </a:r>
                <a:r>
                  <a:rPr lang="en-US" sz="2050" dirty="0"/>
                  <a:t>) is defined based on probabilistic distribution of pixels where </a:t>
                </a:r>
                <a:r>
                  <a:rPr lang="en-US" sz="2050" b="1" i="1" dirty="0"/>
                  <a:t>x</a:t>
                </a:r>
                <a:r>
                  <a:rPr lang="en-US" sz="2050" dirty="0"/>
                  <a:t> is considered as set of pixels according to pixel density approach. On the other hand, block density approach considers likelihood </a:t>
                </a:r>
                <a:r>
                  <a:rPr lang="en-US" sz="2050" i="1" dirty="0"/>
                  <a:t>P</a:t>
                </a:r>
                <a:r>
                  <a:rPr lang="en-US" sz="2050" dirty="0"/>
                  <a:t>(</a:t>
                </a:r>
                <a:r>
                  <a:rPr lang="en-US" sz="2050" b="1" i="1" dirty="0"/>
                  <a:t>x</a:t>
                </a:r>
                <a:r>
                  <a:rPr lang="en-US" sz="2050" dirty="0"/>
                  <a:t> | Φ, </a:t>
                </a:r>
                <a:r>
                  <a:rPr lang="en-US" sz="2050" b="1" dirty="0"/>
                  <a:t>z</a:t>
                </a:r>
                <a:r>
                  <a:rPr lang="en-US" sz="2050" dirty="0"/>
                  <a:t>) is PDF of a block or entire image (unified big block) where </a:t>
                </a:r>
                <a:r>
                  <a:rPr lang="en-US" sz="2050" b="1" i="1" dirty="0"/>
                  <a:t>x</a:t>
                </a:r>
                <a:r>
                  <a:rPr lang="en-US" sz="2050" dirty="0"/>
                  <a:t> is considered as any arbitrary data. For instance, NL belongs to both tractable density DGM and block density approach. It is interesting that pixel density approach also belongs to tractable density approach because its PDF is defined obviously. Moreover, pixel density approach merges the two problems of training generator </a:t>
                </a:r>
                <a:r>
                  <a:rPr lang="en-US" sz="2050" i="1" dirty="0"/>
                  <a:t>g</a:t>
                </a:r>
                <a:r>
                  <a:rPr lang="en-US" sz="2050" dirty="0"/>
                  <a:t>(</a:t>
                </a:r>
                <a:r>
                  <a:rPr lang="en-US" sz="2050" b="1" dirty="0"/>
                  <a:t>z</a:t>
                </a:r>
                <a:r>
                  <a:rPr lang="en-US" sz="2050" dirty="0"/>
                  <a:t> | Φ) and qualifying such training task into the first problem which is to train </a:t>
                </a:r>
                <a:r>
                  <a:rPr lang="en-US" sz="2050" i="1" dirty="0"/>
                  <a:t>g</a:t>
                </a:r>
                <a:r>
                  <a:rPr lang="en-US" sz="2050" dirty="0"/>
                  <a:t>(</a:t>
                </a:r>
                <a:r>
                  <a:rPr lang="en-US" sz="2050" b="1" dirty="0"/>
                  <a:t>z</a:t>
                </a:r>
                <a:r>
                  <a:rPr lang="en-US" sz="2050" dirty="0"/>
                  <a:t> | Φ) by learning sample PDF </a:t>
                </a:r>
                <a:r>
                  <a:rPr lang="en-US" sz="2050" i="1" dirty="0"/>
                  <a:t>P</a:t>
                </a:r>
                <a:r>
                  <a:rPr lang="en-US" sz="2050" dirty="0"/>
                  <a:t>(</a:t>
                </a:r>
                <a:r>
                  <a:rPr lang="en-US" sz="2050" b="1" i="1" dirty="0"/>
                  <a:t>x</a:t>
                </a:r>
                <a:r>
                  <a:rPr lang="en-US" sz="2050" dirty="0"/>
                  <a:t>) because </a:t>
                </a:r>
                <a:r>
                  <a:rPr lang="en-US" sz="2050" i="1" dirty="0"/>
                  <a:t>P</a:t>
                </a:r>
                <a:r>
                  <a:rPr lang="en-US" sz="2050" dirty="0"/>
                  <a:t>(</a:t>
                </a:r>
                <a:r>
                  <a:rPr lang="en-US" sz="2050" b="1" i="1" dirty="0"/>
                  <a:t>x</a:t>
                </a:r>
                <a:r>
                  <a:rPr lang="en-US" sz="2050" dirty="0"/>
                  <a:t>) or </a:t>
                </a:r>
                <a:r>
                  <a:rPr lang="en-US" sz="2050" i="1" dirty="0"/>
                  <a:t>P</a:t>
                </a:r>
                <a:r>
                  <a:rPr lang="en-US" sz="2050" dirty="0"/>
                  <a:t>(</a:t>
                </a:r>
                <a:r>
                  <a:rPr lang="en-US" sz="2050" b="1" i="1" dirty="0"/>
                  <a:t>x</a:t>
                </a:r>
                <a:r>
                  <a:rPr lang="en-US" sz="2050" dirty="0"/>
                  <a:t> | Φ) now replaces </a:t>
                </a:r>
                <a:r>
                  <a:rPr lang="en-US" sz="2050" i="1" dirty="0"/>
                  <a:t>P</a:t>
                </a:r>
                <a:r>
                  <a:rPr lang="en-US" sz="2050" dirty="0"/>
                  <a:t>(</a:t>
                </a:r>
                <a:r>
                  <a:rPr lang="en-US" sz="2050" b="1" i="1" dirty="0"/>
                  <a:t>x</a:t>
                </a:r>
                <a:r>
                  <a:rPr lang="en-US" sz="2050" dirty="0"/>
                  <a:t> | Φ, </a:t>
                </a:r>
                <a:r>
                  <a:rPr lang="en-US" sz="2050" b="1" dirty="0"/>
                  <a:t>z</a:t>
                </a:r>
                <a:r>
                  <a:rPr lang="en-US" sz="2050" dirty="0" smtClean="0"/>
                  <a:t>).</a:t>
                </a:r>
              </a:p>
              <a:p>
                <a:pPr marL="0" indent="228600">
                  <a:buNone/>
                </a:pPr>
                <a:r>
                  <a:rPr lang="en-US" sz="2050" dirty="0"/>
                  <a:t>Shortly, </a:t>
                </a:r>
                <a:r>
                  <a:rPr lang="en-US" sz="2050" b="1" dirty="0"/>
                  <a:t>pixel density</a:t>
                </a:r>
                <a:r>
                  <a:rPr lang="en-US" sz="2050" dirty="0"/>
                  <a:t> (</a:t>
                </a:r>
                <a:r>
                  <a:rPr lang="en-US" sz="2050" b="1" dirty="0"/>
                  <a:t>PD</a:t>
                </a:r>
                <a:r>
                  <a:rPr lang="en-US" sz="2050" dirty="0"/>
                  <a:t>) approach defines </a:t>
                </a:r>
                <a:r>
                  <a:rPr lang="en-US" sz="2050" i="1" dirty="0"/>
                  <a:t>P</a:t>
                </a:r>
                <a:r>
                  <a:rPr lang="en-US" sz="2050" dirty="0"/>
                  <a:t>(</a:t>
                </a:r>
                <a:r>
                  <a:rPr lang="en-US" sz="2050" b="1" i="1" dirty="0"/>
                  <a:t>x</a:t>
                </a:r>
                <a:r>
                  <a:rPr lang="en-US" sz="2050" dirty="0"/>
                  <a:t>) as product of all pixel distribution. Concretely, let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14:m>
                  <m:oMath xmlns:m="http://schemas.openxmlformats.org/officeDocument/2006/math">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sSup>
                          <m:sSupPr>
                            <m:ctrlPr>
                              <a:rPr lang="en-US" sz="2050" i="1">
                                <a:latin typeface="Cambria Math" panose="02040503050406030204" pitchFamily="18" charset="0"/>
                              </a:rPr>
                            </m:ctrlPr>
                          </m:sSupPr>
                          <m:e>
                            <m:r>
                              <a:rPr lang="en-US" sz="2050" i="1">
                                <a:latin typeface="Cambria Math" panose="02040503050406030204" pitchFamily="18" charset="0"/>
                              </a:rPr>
                              <m:t>𝑛</m:t>
                            </m:r>
                          </m:e>
                          <m:sup>
                            <m:r>
                              <a:rPr lang="en-US" sz="2050" i="1">
                                <a:latin typeface="Cambria Math" panose="02040503050406030204" pitchFamily="18" charset="0"/>
                              </a:rPr>
                              <m:t>2</m:t>
                            </m:r>
                          </m:sup>
                        </m:sSup>
                      </m:sub>
                    </m:sSub>
                  </m:oMath>
                </a14:m>
                <a:r>
                  <a:rPr lang="en-US" sz="2050" dirty="0"/>
                  <a:t>)</a:t>
                </a:r>
                <a:r>
                  <a:rPr lang="en-US" sz="2050" i="1" baseline="30000" dirty="0"/>
                  <a:t>T</a:t>
                </a:r>
                <a:r>
                  <a:rPr lang="en-US" sz="2050" dirty="0"/>
                  <a:t> denote an image whose every </a:t>
                </a:r>
                <a:r>
                  <a:rPr lang="en-US" sz="2050" i="1" dirty="0" err="1"/>
                  <a:t>i</a:t>
                </a:r>
                <a:r>
                  <a:rPr lang="en-US" sz="2050" baseline="30000" dirty="0" err="1"/>
                  <a:t>th</a:t>
                </a:r>
                <a:r>
                  <a:rPr lang="en-US" sz="2050" dirty="0"/>
                  <a:t> pixel is represented by elemental variable </a:t>
                </a:r>
                <a:r>
                  <a:rPr lang="en-US" sz="2050" i="1" dirty="0"/>
                  <a:t>x</a:t>
                </a:r>
                <a:r>
                  <a:rPr lang="en-US" sz="2050" i="1" baseline="-25000" dirty="0"/>
                  <a:t>i</a:t>
                </a:r>
                <a:r>
                  <a:rPr lang="en-US" sz="2050" dirty="0"/>
                  <a:t> and </a:t>
                </a:r>
                <a:r>
                  <a:rPr lang="en-US" sz="2050" i="1" dirty="0"/>
                  <a:t>P</a:t>
                </a:r>
                <a:r>
                  <a:rPr lang="en-US" sz="2050" dirty="0"/>
                  <a:t>(</a:t>
                </a:r>
                <a:r>
                  <a:rPr lang="en-US" sz="2050" b="1" i="1" dirty="0"/>
                  <a:t>x</a:t>
                </a:r>
                <a:r>
                  <a:rPr lang="en-US" sz="2050" dirty="0"/>
                  <a:t>) called image PDF is defined according to joint probability rule as follows</a:t>
                </a:r>
                <a:r>
                  <a:rPr lang="en-US" sz="2050" dirty="0" smtClean="0"/>
                  <a:t>:</a:t>
                </a:r>
              </a:p>
              <a:p>
                <a:pPr marL="0" indent="0">
                  <a:buNone/>
                </a:pPr>
                <a14:m>
                  <m:oMathPara xmlns:m="http://schemas.openxmlformats.org/officeDocument/2006/math">
                    <m:oMathParaPr>
                      <m:jc m:val="right"/>
                    </m:oMathParaPr>
                    <m:oMath xmlns:m="http://schemas.openxmlformats.org/officeDocument/2006/math">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d>
                      <m:r>
                        <a:rPr lang="en-US" sz="2050" i="1">
                          <a:latin typeface="Cambria Math" panose="02040503050406030204" pitchFamily="18" charset="0"/>
                        </a:rPr>
                        <m:t>=</m:t>
                      </m:r>
                      <m:nary>
                        <m:naryPr>
                          <m:chr m:val="∏"/>
                          <m:limLoc m:val="undOvr"/>
                          <m:ctrlPr>
                            <a:rPr lang="en-US" sz="2050" i="1">
                              <a:latin typeface="Cambria Math" panose="02040503050406030204" pitchFamily="18" charset="0"/>
                            </a:rPr>
                          </m:ctrlPr>
                        </m:naryPr>
                        <m:sub>
                          <m:r>
                            <a:rPr lang="en-US" sz="2050" i="1">
                              <a:latin typeface="Cambria Math" panose="02040503050406030204" pitchFamily="18" charset="0"/>
                            </a:rPr>
                            <m:t>𝑖</m:t>
                          </m:r>
                          <m:r>
                            <a:rPr lang="en-US" sz="2050" i="1">
                              <a:latin typeface="Cambria Math" panose="02040503050406030204" pitchFamily="18" charset="0"/>
                            </a:rPr>
                            <m:t>=1</m:t>
                          </m:r>
                        </m:sub>
                        <m:sup>
                          <m:sSup>
                            <m:sSupPr>
                              <m:ctrlPr>
                                <a:rPr lang="en-US" sz="2050" i="1">
                                  <a:latin typeface="Cambria Math" panose="02040503050406030204" pitchFamily="18" charset="0"/>
                                </a:rPr>
                              </m:ctrlPr>
                            </m:sSupPr>
                            <m:e>
                              <m:r>
                                <a:rPr lang="en-US" sz="2050" i="1">
                                  <a:latin typeface="Cambria Math" panose="02040503050406030204" pitchFamily="18" charset="0"/>
                                </a:rPr>
                                <m:t>𝑛</m:t>
                              </m:r>
                            </m:e>
                            <m:sup>
                              <m:r>
                                <a:rPr lang="en-US" sz="2050" i="1">
                                  <a:latin typeface="Cambria Math" panose="02040503050406030204" pitchFamily="18" charset="0"/>
                                </a:rPr>
                                <m:t>2</m:t>
                              </m:r>
                            </m:sup>
                          </m:sSup>
                        </m:sup>
                        <m:e>
                          <m:r>
                            <a:rPr lang="en-US" sz="2050" i="1">
                              <a:latin typeface="Cambria Math" panose="02040503050406030204" pitchFamily="18" charset="0"/>
                            </a:rPr>
                            <m:t>𝑃</m:t>
                          </m:r>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sub>
                              </m:sSub>
                            </m:e>
                            <m:e>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r>
                                    <a:rPr lang="en-US" sz="2050" i="1">
                                      <a:latin typeface="Cambria Math" panose="02040503050406030204" pitchFamily="18" charset="0"/>
                                    </a:rPr>
                                    <m:t>−2</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1</m:t>
                                  </m:r>
                                </m:sub>
                              </m:sSub>
                            </m:e>
                          </m:d>
                        </m:e>
                      </m:nary>
                      <m:r>
                        <a:rPr lang="en-US" sz="2050" b="0" i="1" smtClean="0">
                          <a:latin typeface="Cambria Math" panose="02040503050406030204" pitchFamily="18" charset="0"/>
                        </a:rPr>
                        <m:t>    </m:t>
                      </m:r>
                      <m:d>
                        <m:dPr>
                          <m:ctrlPr>
                            <a:rPr lang="en-US" sz="2050" b="0" i="1" smtClean="0">
                              <a:latin typeface="Cambria Math" panose="02040503050406030204" pitchFamily="18" charset="0"/>
                            </a:rPr>
                          </m:ctrlPr>
                        </m:dPr>
                        <m:e>
                          <m:r>
                            <a:rPr lang="en-US" sz="2050" b="0" i="1" smtClean="0">
                              <a:latin typeface="Cambria Math" panose="02040503050406030204" pitchFamily="18" charset="0"/>
                            </a:rPr>
                            <m:t>2.11</m:t>
                          </m:r>
                        </m:e>
                      </m:d>
                    </m:oMath>
                  </m:oMathPara>
                </a14:m>
                <a:endParaRPr lang="en-US" sz="20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080" y="914399"/>
                <a:ext cx="11927840" cy="5176066"/>
              </a:xfrm>
              <a:blipFill>
                <a:blip r:embed="rId2"/>
                <a:stretch>
                  <a:fillRect l="-613" t="-824" r="-613" b="-365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70741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p:sp>
        <p:nvSpPr>
          <p:cNvPr id="3" name="Content Placeholder 2"/>
          <p:cNvSpPr>
            <a:spLocks noGrp="1"/>
          </p:cNvSpPr>
          <p:nvPr>
            <p:ph idx="1"/>
          </p:nvPr>
        </p:nvSpPr>
        <p:spPr>
          <a:xfrm>
            <a:off x="121920" y="914399"/>
            <a:ext cx="11968480" cy="5176066"/>
          </a:xfrm>
        </p:spPr>
        <p:txBody>
          <a:bodyPr>
            <a:noAutofit/>
          </a:bodyPr>
          <a:lstStyle/>
          <a:p>
            <a:pPr marL="0" indent="0">
              <a:buNone/>
            </a:pPr>
            <a:r>
              <a:rPr lang="en-US" sz="2000" dirty="0"/>
              <a:t>By informal statement, generative artificial intelligence (</a:t>
            </a:r>
            <a:r>
              <a:rPr lang="en-US" sz="2000" dirty="0" err="1"/>
              <a:t>GenAI</a:t>
            </a:r>
            <a:r>
              <a:rPr lang="en-US" sz="2000" dirty="0"/>
              <a:t>) applications aim to reproduce original artifacts such as images, sounds, music, texts, and speeches into a new artifact with some changes. The problem is that reproduction or generation, which is not duplication, indeed derives a new piece of content which is large or small from whole content of the original artifacts. For example, given a smiling face of a specific person, </a:t>
            </a:r>
            <a:r>
              <a:rPr lang="en-US" sz="2000" dirty="0" err="1"/>
              <a:t>GenAI</a:t>
            </a:r>
            <a:r>
              <a:rPr lang="en-US" sz="2000" dirty="0"/>
              <a:t> application will generate a crying face of the same person. As a subdomain of </a:t>
            </a:r>
            <a:r>
              <a:rPr lang="en-US" sz="2000" dirty="0" err="1"/>
              <a:t>GenAI</a:t>
            </a:r>
            <a:r>
              <a:rPr lang="en-US" sz="2000" dirty="0"/>
              <a:t>, deep generative model (DGM) applies deep neural network (DNN) into generating artifacts but many deep generative models (DGMs) are also relevant to applied statistics. Note, DNN is an artificial neural network having many hidden layers, besides input layer and output layer. Training deep neural network or learning deep neural network is known as deep learning. Given random variable vector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m</a:t>
            </a:r>
            <a:r>
              <a:rPr lang="en-US" sz="2000" dirty="0"/>
              <a:t>)</a:t>
            </a:r>
            <a:r>
              <a:rPr lang="en-US" sz="2000" i="1" baseline="30000" dirty="0"/>
              <a:t>T</a:t>
            </a:r>
            <a:r>
              <a:rPr lang="en-US" sz="2000" dirty="0"/>
              <a:t> presenting any digital artifact or any digital data such as image and sound, let </a:t>
            </a:r>
            <a:r>
              <a:rPr lang="en-US" sz="2000" i="1" dirty="0"/>
              <a:t>P</a:t>
            </a:r>
            <a:r>
              <a:rPr lang="en-US" sz="2000" dirty="0"/>
              <a:t>(</a:t>
            </a:r>
            <a:r>
              <a:rPr lang="en-US" sz="2000" b="1" i="1" dirty="0"/>
              <a:t>x</a:t>
            </a:r>
            <a:r>
              <a:rPr lang="en-US" sz="2000" dirty="0"/>
              <a:t>) be probability density function (PDF) of </a:t>
            </a:r>
            <a:r>
              <a:rPr lang="en-US" sz="2000" b="1" i="1" dirty="0"/>
              <a:t>x</a:t>
            </a:r>
            <a:r>
              <a:rPr lang="en-US" sz="2000" dirty="0"/>
              <a:t> but it is difficult to estimate such probabilistic distribution </a:t>
            </a:r>
            <a:r>
              <a:rPr lang="en-US" sz="2000" i="1" dirty="0"/>
              <a:t>P</a:t>
            </a:r>
            <a:r>
              <a:rPr lang="en-US" sz="2000" dirty="0"/>
              <a:t>(</a:t>
            </a:r>
            <a:r>
              <a:rPr lang="en-US" sz="2000" b="1" i="1" dirty="0"/>
              <a:t>x</a:t>
            </a:r>
            <a:r>
              <a:rPr lang="en-US" sz="2000" dirty="0"/>
              <a:t>) because data </a:t>
            </a:r>
            <a:r>
              <a:rPr lang="en-US" sz="2000" b="1" i="1" dirty="0"/>
              <a:t>x</a:t>
            </a:r>
            <a:r>
              <a:rPr lang="en-US" sz="2000" dirty="0"/>
              <a:t> is complicated with suppose that </a:t>
            </a:r>
            <a:r>
              <a:rPr lang="en-US" sz="2000" b="1" i="1" dirty="0"/>
              <a:t>x</a:t>
            </a:r>
            <a:r>
              <a:rPr lang="en-US" sz="2000" dirty="0"/>
              <a:t> belongs to the real field </a:t>
            </a:r>
            <a:r>
              <a:rPr lang="en-US" sz="2000" i="1" dirty="0"/>
              <a:t>R</a:t>
            </a:r>
            <a:r>
              <a:rPr lang="en-US" sz="2000" i="1" baseline="30000" dirty="0"/>
              <a:t>m</a:t>
            </a:r>
            <a:r>
              <a:rPr lang="en-US" sz="2000" dirty="0"/>
              <a:t> where </a:t>
            </a:r>
            <a:r>
              <a:rPr lang="en-US" sz="2000" i="1" dirty="0"/>
              <a:t>m</a:t>
            </a:r>
            <a:r>
              <a:rPr lang="en-US" sz="2000" dirty="0"/>
              <a:t> is high dimension and so, </a:t>
            </a:r>
            <a:r>
              <a:rPr lang="en-US" sz="2000" i="1" dirty="0"/>
              <a:t>P</a:t>
            </a:r>
            <a:r>
              <a:rPr lang="en-US" sz="2000" dirty="0"/>
              <a:t>(</a:t>
            </a:r>
            <a:r>
              <a:rPr lang="en-US" sz="2000" b="1" i="1" dirty="0"/>
              <a:t>x</a:t>
            </a:r>
            <a:r>
              <a:rPr lang="en-US" sz="2000" dirty="0"/>
              <a:t>) is called intractable PDF. Suppose there is another random variable vector </a:t>
            </a:r>
            <a:r>
              <a:rPr lang="en-US" sz="2000" b="1" dirty="0"/>
              <a:t>z</a:t>
            </a:r>
            <a:r>
              <a:rPr lang="en-US" sz="2000" dirty="0"/>
              <a:t> = (</a:t>
            </a:r>
            <a:r>
              <a:rPr lang="en-US" sz="2000" i="1" dirty="0"/>
              <a:t>z</a:t>
            </a:r>
            <a:r>
              <a:rPr lang="en-US" sz="2000" baseline="-25000" dirty="0"/>
              <a:t>1</a:t>
            </a:r>
            <a:r>
              <a:rPr lang="en-US" sz="2000" dirty="0"/>
              <a:t>, </a:t>
            </a:r>
            <a:r>
              <a:rPr lang="en-US" sz="2000" i="1" dirty="0"/>
              <a:t>z</a:t>
            </a:r>
            <a:r>
              <a:rPr lang="en-US" sz="2000" baseline="-25000" dirty="0"/>
              <a:t>2</a:t>
            </a:r>
            <a:r>
              <a:rPr lang="en-US" sz="2000" dirty="0"/>
              <a:t>,…, </a:t>
            </a:r>
            <a:r>
              <a:rPr lang="en-US" sz="2000" i="1" dirty="0" err="1"/>
              <a:t>z</a:t>
            </a:r>
            <a:r>
              <a:rPr lang="en-US" sz="2000" i="1" baseline="-25000" dirty="0" err="1"/>
              <a:t>n</a:t>
            </a:r>
            <a:r>
              <a:rPr lang="en-US" sz="2000" dirty="0"/>
              <a:t>)</a:t>
            </a:r>
            <a:r>
              <a:rPr lang="en-US" sz="2000" i="1" baseline="30000" dirty="0"/>
              <a:t>T</a:t>
            </a:r>
            <a:r>
              <a:rPr lang="en-US" sz="2000" dirty="0"/>
              <a:t> belonging to the real field </a:t>
            </a:r>
            <a:r>
              <a:rPr lang="en-US" sz="2000" i="1" dirty="0"/>
              <a:t>R</a:t>
            </a:r>
            <a:r>
              <a:rPr lang="en-US" sz="2000" i="1" baseline="30000" dirty="0"/>
              <a:t>n</a:t>
            </a:r>
            <a:r>
              <a:rPr lang="en-US" sz="2000" dirty="0"/>
              <a:t> where </a:t>
            </a:r>
            <a:r>
              <a:rPr lang="en-US" sz="2000" i="1" dirty="0"/>
              <a:t>n</a:t>
            </a:r>
            <a:r>
              <a:rPr lang="en-US" sz="2000" dirty="0"/>
              <a:t> is low dimension (</a:t>
            </a:r>
            <a:r>
              <a:rPr lang="en-US" sz="2000" i="1" dirty="0"/>
              <a:t>n</a:t>
            </a:r>
            <a:r>
              <a:rPr lang="en-US" sz="2000" dirty="0"/>
              <a:t> &lt; </a:t>
            </a:r>
            <a:r>
              <a:rPr lang="en-US" sz="2000" i="1" dirty="0"/>
              <a:t>m</a:t>
            </a:r>
            <a:r>
              <a:rPr lang="en-US" sz="2000" dirty="0"/>
              <a:t>) so that PDF of </a:t>
            </a:r>
            <a:r>
              <a:rPr lang="en-US" sz="2000" b="1" dirty="0"/>
              <a:t>z</a:t>
            </a:r>
            <a:r>
              <a:rPr lang="en-US" sz="2000" dirty="0"/>
              <a:t> denoted </a:t>
            </a:r>
            <a:r>
              <a:rPr lang="en-US" sz="2000" i="1" dirty="0"/>
              <a:t>P</a:t>
            </a:r>
            <a:r>
              <a:rPr lang="en-US" sz="2000" dirty="0"/>
              <a:t>(</a:t>
            </a:r>
            <a:r>
              <a:rPr lang="en-US" sz="2000" b="1" dirty="0"/>
              <a:t>z</a:t>
            </a:r>
            <a:r>
              <a:rPr lang="en-US" sz="2000" dirty="0"/>
              <a:t>) is tractable and it is possible to understand </a:t>
            </a:r>
            <a:r>
              <a:rPr lang="en-US" sz="2000" i="1" dirty="0"/>
              <a:t>P</a:t>
            </a:r>
            <a:r>
              <a:rPr lang="en-US" sz="2000" dirty="0"/>
              <a:t>(</a:t>
            </a:r>
            <a:r>
              <a:rPr lang="en-US" sz="2000" b="1" dirty="0"/>
              <a:t>z</a:t>
            </a:r>
            <a:r>
              <a:rPr lang="en-US" sz="2000" dirty="0"/>
              <a:t>). Moreover, it is most important that suppose there is a function </a:t>
            </a:r>
            <a:r>
              <a:rPr lang="en-US" sz="2000" i="1" dirty="0"/>
              <a:t>g</a:t>
            </a:r>
            <a:r>
              <a:rPr lang="en-US" sz="2000" dirty="0"/>
              <a:t>(</a:t>
            </a:r>
            <a:r>
              <a:rPr lang="en-US" sz="2000" b="1" dirty="0"/>
              <a:t>z</a:t>
            </a:r>
            <a:r>
              <a:rPr lang="en-US" sz="2000" dirty="0"/>
              <a:t> | Φ) = </a:t>
            </a:r>
            <a:r>
              <a:rPr lang="en-US" sz="2000" b="1" i="1" dirty="0"/>
              <a:t>x</a:t>
            </a:r>
            <a:r>
              <a:rPr lang="en-US" sz="2000" dirty="0"/>
              <a:t> that maps tractable data </a:t>
            </a:r>
            <a:r>
              <a:rPr lang="en-US" sz="2000" b="1" dirty="0"/>
              <a:t>z</a:t>
            </a:r>
            <a:r>
              <a:rPr lang="en-US" sz="2000" dirty="0"/>
              <a:t> to intractable data </a:t>
            </a:r>
            <a:r>
              <a:rPr lang="en-US" sz="2000" b="1" i="1" dirty="0"/>
              <a:t>x</a:t>
            </a:r>
            <a:r>
              <a:rPr lang="en-US" sz="2000" dirty="0"/>
              <a:t> where Φ is parameter of such mapping function. For some illustrations or examples in this report, random variable vector </a:t>
            </a:r>
            <a:r>
              <a:rPr lang="en-US" sz="2000" b="1" i="1" dirty="0"/>
              <a:t>x</a:t>
            </a:r>
            <a:r>
              <a:rPr lang="en-US" sz="2000" dirty="0"/>
              <a:t> is flattened from two-dimension image</a:t>
            </a:r>
            <a:r>
              <a:rPr lang="en-US" sz="2000" dirty="0" smtClean="0"/>
              <a:t>.</a:t>
            </a:r>
            <a:endParaRPr lang="en-US" sz="2000" dirty="0"/>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2237610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78640" cy="5176066"/>
              </a:xfrm>
            </p:spPr>
            <p:txBody>
              <a:bodyPr>
                <a:noAutofit/>
              </a:bodyPr>
              <a:lstStyle/>
              <a:p>
                <a:pPr marL="0" indent="0">
                  <a:buNone/>
                </a:pPr>
                <a:r>
                  <a:rPr lang="en-US" sz="2000" dirty="0"/>
                  <a:t>Where </a:t>
                </a:r>
                <a:r>
                  <a:rPr lang="en-US" sz="2000" i="1" dirty="0"/>
                  <a:t>n</a:t>
                </a:r>
                <a:r>
                  <a:rPr lang="en-US" sz="2000" dirty="0"/>
                  <a:t> implies image width with suppose that image width and image height are equal for convenience, and</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0</m:t>
                              </m:r>
                            </m:sub>
                          </m:sSub>
                        </m:e>
                      </m:d>
                      <m:r>
                        <a:rPr lang="en-US" sz="2000" i="1">
                          <a:latin typeface="Cambria Math" panose="02040503050406030204" pitchFamily="18" charset="0"/>
                        </a:rPr>
                        <m:t>=</m:t>
                      </m:r>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oMath>
                  </m:oMathPara>
                </a14:m>
                <a:endParaRPr lang="en-US" sz="2000" dirty="0"/>
              </a:p>
              <a:p>
                <a:pPr marL="0" indent="0">
                  <a:buNone/>
                </a:pPr>
                <a:r>
                  <a:rPr lang="en-US" sz="2000" dirty="0"/>
                  <a:t>In other words, image PDF </a:t>
                </a:r>
                <a:r>
                  <a:rPr lang="en-US" sz="2000" i="1" dirty="0"/>
                  <a:t>P</a:t>
                </a:r>
                <a:r>
                  <a:rPr lang="en-US" sz="2000" dirty="0"/>
                  <a:t>(</a:t>
                </a:r>
                <a:r>
                  <a:rPr lang="en-US" sz="2000" b="1" i="1" dirty="0"/>
                  <a:t>x</a:t>
                </a:r>
                <a:r>
                  <a:rPr lang="en-US" sz="2000" dirty="0"/>
                  <a:t>) is product of all conditional PDFs </a:t>
                </a:r>
                <a:r>
                  <a:rPr lang="en-US" sz="2000" i="1" dirty="0"/>
                  <a:t>P</a:t>
                </a:r>
                <a:r>
                  <a:rPr lang="en-US" sz="2000" dirty="0"/>
                  <a:t>(</a:t>
                </a:r>
                <a:r>
                  <a:rPr lang="en-US" sz="2000" i="1" dirty="0"/>
                  <a:t>x</a:t>
                </a:r>
                <a:r>
                  <a:rPr lang="en-US" sz="2000" i="1" baseline="-25000" dirty="0"/>
                  <a:t>i</a:t>
                </a:r>
                <a:r>
                  <a:rPr lang="en-US" sz="2000" dirty="0"/>
                  <a:t> | </a:t>
                </a:r>
                <a:r>
                  <a:rPr lang="en-US" sz="2000" i="1" dirty="0"/>
                  <a:t>x</a:t>
                </a:r>
                <a:r>
                  <a:rPr lang="en-US" sz="2000" i="1" baseline="-25000" dirty="0"/>
                  <a:t>i</a:t>
                </a:r>
                <a:r>
                  <a:rPr lang="en-US" sz="2000" baseline="-25000" dirty="0"/>
                  <a:t>–1</a:t>
                </a:r>
                <a:r>
                  <a:rPr lang="en-US" sz="2000" dirty="0"/>
                  <a:t>, </a:t>
                </a:r>
                <a:r>
                  <a:rPr lang="en-US" sz="2000" i="1" dirty="0"/>
                  <a:t>x</a:t>
                </a:r>
                <a:r>
                  <a:rPr lang="en-US" sz="2000" i="1" baseline="-25000" dirty="0"/>
                  <a:t>i</a:t>
                </a:r>
                <a:r>
                  <a:rPr lang="en-US" sz="2000" baseline="-25000" dirty="0"/>
                  <a:t>–2</a:t>
                </a:r>
                <a:r>
                  <a:rPr lang="en-US" sz="2000" dirty="0"/>
                  <a:t>,…, </a:t>
                </a:r>
                <a:r>
                  <a:rPr lang="en-US" sz="2000" i="1" dirty="0"/>
                  <a:t>x</a:t>
                </a:r>
                <a:r>
                  <a:rPr lang="en-US" sz="2000" baseline="-25000" dirty="0"/>
                  <a:t>1</a:t>
                </a:r>
                <a:r>
                  <a:rPr lang="en-US" sz="2000" dirty="0"/>
                  <a:t>) where every </a:t>
                </a:r>
                <a:r>
                  <a:rPr lang="en-US" sz="2000" i="1" dirty="0"/>
                  <a:t>P</a:t>
                </a:r>
                <a:r>
                  <a:rPr lang="en-US" sz="2000" dirty="0"/>
                  <a:t>(</a:t>
                </a:r>
                <a:r>
                  <a:rPr lang="en-US" sz="2000" i="1" dirty="0"/>
                  <a:t>x</a:t>
                </a:r>
                <a:r>
                  <a:rPr lang="en-US" sz="2000" i="1" baseline="-25000" dirty="0"/>
                  <a:t>i</a:t>
                </a:r>
                <a:r>
                  <a:rPr lang="en-US" sz="2000" dirty="0"/>
                  <a:t> | </a:t>
                </a:r>
                <a:r>
                  <a:rPr lang="en-US" sz="2000" i="1" dirty="0"/>
                  <a:t>x</a:t>
                </a:r>
                <a:r>
                  <a:rPr lang="en-US" sz="2000" i="1" baseline="-25000" dirty="0"/>
                  <a:t>i</a:t>
                </a:r>
                <a:r>
                  <a:rPr lang="en-US" sz="2000" baseline="-25000" dirty="0"/>
                  <a:t>–1</a:t>
                </a:r>
                <a:r>
                  <a:rPr lang="en-US" sz="2000" dirty="0"/>
                  <a:t>, </a:t>
                </a:r>
                <a:r>
                  <a:rPr lang="en-US" sz="2000" i="1" dirty="0"/>
                  <a:t>x</a:t>
                </a:r>
                <a:r>
                  <a:rPr lang="en-US" sz="2000" i="1" baseline="-25000" dirty="0"/>
                  <a:t>i</a:t>
                </a:r>
                <a:r>
                  <a:rPr lang="en-US" sz="2000" baseline="-25000" dirty="0"/>
                  <a:t>–2</a:t>
                </a:r>
                <a:r>
                  <a:rPr lang="en-US" sz="2000" dirty="0"/>
                  <a:t>,…, </a:t>
                </a:r>
                <a:r>
                  <a:rPr lang="en-US" sz="2000" i="1" dirty="0"/>
                  <a:t>x</a:t>
                </a:r>
                <a:r>
                  <a:rPr lang="en-US" sz="2000" baseline="-25000" dirty="0"/>
                  <a:t>1</a:t>
                </a:r>
                <a:r>
                  <a:rPr lang="en-US" sz="2000" dirty="0"/>
                  <a:t>) is called conditional pixel PDF or pixel PDF in short. There is neither tractable data </a:t>
                </a:r>
                <a:r>
                  <a:rPr lang="en-US" sz="2000" b="1" dirty="0"/>
                  <a:t>z</a:t>
                </a:r>
                <a:r>
                  <a:rPr lang="en-US" sz="2000" dirty="0"/>
                  <a:t> nor explicit generator </a:t>
                </a:r>
                <a:r>
                  <a:rPr lang="en-US" sz="2000" i="1" dirty="0"/>
                  <a:t>g</a:t>
                </a:r>
                <a:r>
                  <a:rPr lang="en-US" sz="2000" dirty="0"/>
                  <a:t>(</a:t>
                </a:r>
                <a:r>
                  <a:rPr lang="en-US" sz="2000" b="1" dirty="0"/>
                  <a:t>z</a:t>
                </a:r>
                <a:r>
                  <a:rPr lang="en-US" sz="2000" dirty="0"/>
                  <a:t> | Φ) for generating new data in PD because generation task is based on the entire PDF </a:t>
                </a:r>
                <a:r>
                  <a:rPr lang="en-US" sz="2000" i="1" dirty="0"/>
                  <a:t>P</a:t>
                </a:r>
                <a:r>
                  <a:rPr lang="en-US" sz="2000" dirty="0"/>
                  <a:t>(</a:t>
                </a:r>
                <a:r>
                  <a:rPr lang="en-US" sz="2000" b="1" i="1" dirty="0"/>
                  <a:t>x</a:t>
                </a:r>
                <a:r>
                  <a:rPr lang="en-US" sz="2000" dirty="0"/>
                  <a:t>). For instance, without loss of generality, if we randomize </a:t>
                </a:r>
                <a:r>
                  <a:rPr lang="en-US" sz="2000" i="1" dirty="0"/>
                  <a:t>k</a:t>
                </a:r>
                <a:r>
                  <a:rPr lang="en-US" sz="2000" dirty="0"/>
                  <a:t> first pixels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k</a:t>
                </a:r>
                <a:r>
                  <a:rPr lang="en-US" sz="2000" dirty="0"/>
                  <a:t>, we can generate </a:t>
                </a:r>
                <a:r>
                  <a:rPr lang="en-US" sz="2000" i="1" dirty="0"/>
                  <a:t>n</a:t>
                </a:r>
                <a:r>
                  <a:rPr lang="en-US" sz="2000" baseline="30000" dirty="0"/>
                  <a:t>2</a:t>
                </a:r>
                <a:r>
                  <a:rPr lang="en-US" sz="2000" dirty="0"/>
                  <a:t>–</a:t>
                </a:r>
                <a:r>
                  <a:rPr lang="en-US" sz="2000" i="1" dirty="0"/>
                  <a:t>k</a:t>
                </a:r>
                <a:r>
                  <a:rPr lang="en-US" sz="2000" dirty="0"/>
                  <a:t> remaining pixels by the recurrent process: determining </a:t>
                </a:r>
                <a:r>
                  <a:rPr lang="en-US" sz="2000" i="1" dirty="0"/>
                  <a:t>P</a:t>
                </a:r>
                <a:r>
                  <a:rPr lang="en-US" sz="2000" dirty="0"/>
                  <a:t>(</a:t>
                </a:r>
                <a:r>
                  <a:rPr lang="en-US" sz="2000" i="1" dirty="0"/>
                  <a:t>x</a:t>
                </a:r>
                <a:r>
                  <a:rPr lang="en-US" sz="2000" i="1" baseline="-25000" dirty="0"/>
                  <a:t>k</a:t>
                </a:r>
                <a:r>
                  <a:rPr lang="en-US" sz="2000" baseline="-25000" dirty="0"/>
                  <a:t>+1</a:t>
                </a:r>
                <a:r>
                  <a:rPr lang="en-US" sz="2000" dirty="0"/>
                  <a:t> | </a:t>
                </a:r>
                <a:r>
                  <a:rPr lang="en-US" sz="2000" i="1" dirty="0" err="1"/>
                  <a:t>x</a:t>
                </a:r>
                <a:r>
                  <a:rPr lang="en-US" sz="2000" i="1" baseline="-25000" dirty="0" err="1"/>
                  <a:t>k</a:t>
                </a:r>
                <a:r>
                  <a:rPr lang="en-US" sz="2000" dirty="0"/>
                  <a:t>, </a:t>
                </a:r>
                <a:r>
                  <a:rPr lang="en-US" sz="2000" i="1" dirty="0" err="1"/>
                  <a:t>x</a:t>
                </a:r>
                <a:r>
                  <a:rPr lang="en-US" sz="2000" i="1" baseline="-25000" dirty="0" err="1"/>
                  <a:t>k</a:t>
                </a:r>
                <a:r>
                  <a:rPr lang="en-US" sz="2000" baseline="-25000" dirty="0"/>
                  <a:t>–1</a:t>
                </a:r>
                <a:r>
                  <a:rPr lang="en-US" sz="2000" dirty="0"/>
                  <a:t>,…, </a:t>
                </a:r>
                <a:r>
                  <a:rPr lang="en-US" sz="2000" i="1" dirty="0"/>
                  <a:t>x</a:t>
                </a:r>
                <a:r>
                  <a:rPr lang="en-US" sz="2000" baseline="-25000" dirty="0"/>
                  <a:t>1</a:t>
                </a:r>
                <a:r>
                  <a:rPr lang="en-US" sz="2000" dirty="0"/>
                  <a:t>) based on </a:t>
                </a:r>
                <a:r>
                  <a:rPr lang="en-US" sz="2000" i="1" dirty="0"/>
                  <a:t>x</a:t>
                </a:r>
                <a:r>
                  <a:rPr lang="en-US" sz="2000" baseline="-25000" dirty="0"/>
                  <a:t>1</a:t>
                </a:r>
                <a:r>
                  <a:rPr lang="en-US" sz="2000" dirty="0"/>
                  <a:t> to </a:t>
                </a:r>
                <a:r>
                  <a:rPr lang="en-US" sz="2000" i="1" dirty="0" err="1"/>
                  <a:t>x</a:t>
                </a:r>
                <a:r>
                  <a:rPr lang="en-US" sz="2000" i="1" baseline="-25000" dirty="0" err="1"/>
                  <a:t>k</a:t>
                </a:r>
                <a:r>
                  <a:rPr lang="en-US" sz="2000" dirty="0"/>
                  <a:t>, generating </a:t>
                </a:r>
                <a:r>
                  <a:rPr lang="en-US" sz="2000" i="1" dirty="0"/>
                  <a:t>x</a:t>
                </a:r>
                <a:r>
                  <a:rPr lang="en-US" sz="2000" i="1" baseline="-25000" dirty="0"/>
                  <a:t>k</a:t>
                </a:r>
                <a:r>
                  <a:rPr lang="en-US" sz="2000" baseline="-25000" dirty="0"/>
                  <a:t>+1</a:t>
                </a:r>
                <a:r>
                  <a:rPr lang="en-US" sz="2000" dirty="0"/>
                  <a:t> according to </a:t>
                </a:r>
                <a:r>
                  <a:rPr lang="en-US" sz="2000" i="1" dirty="0"/>
                  <a:t>P</a:t>
                </a:r>
                <a:r>
                  <a:rPr lang="en-US" sz="2000" dirty="0"/>
                  <a:t>(</a:t>
                </a:r>
                <a:r>
                  <a:rPr lang="en-US" sz="2000" i="1" dirty="0"/>
                  <a:t>x</a:t>
                </a:r>
                <a:r>
                  <a:rPr lang="en-US" sz="2000" i="1" baseline="-25000" dirty="0"/>
                  <a:t>k</a:t>
                </a:r>
                <a:r>
                  <a:rPr lang="en-US" sz="2000" baseline="-25000" dirty="0"/>
                  <a:t>+1</a:t>
                </a:r>
                <a:r>
                  <a:rPr lang="en-US" sz="2000" dirty="0"/>
                  <a:t> | </a:t>
                </a:r>
                <a:r>
                  <a:rPr lang="en-US" sz="2000" i="1" dirty="0" err="1"/>
                  <a:t>x</a:t>
                </a:r>
                <a:r>
                  <a:rPr lang="en-US" sz="2000" i="1" baseline="-25000" dirty="0" err="1"/>
                  <a:t>k</a:t>
                </a:r>
                <a:r>
                  <a:rPr lang="en-US" sz="2000" dirty="0"/>
                  <a:t>, </a:t>
                </a:r>
                <a:r>
                  <a:rPr lang="en-US" sz="2000" i="1" dirty="0" err="1"/>
                  <a:t>x</a:t>
                </a:r>
                <a:r>
                  <a:rPr lang="en-US" sz="2000" i="1" baseline="-25000" dirty="0" err="1"/>
                  <a:t>k</a:t>
                </a:r>
                <a:r>
                  <a:rPr lang="en-US" sz="2000" baseline="-25000" dirty="0"/>
                  <a:t>–1</a:t>
                </a:r>
                <a:r>
                  <a:rPr lang="en-US" sz="2000" dirty="0"/>
                  <a:t>,…, </a:t>
                </a:r>
                <a:r>
                  <a:rPr lang="en-US" sz="2000" i="1" dirty="0"/>
                  <a:t>x</a:t>
                </a:r>
                <a:r>
                  <a:rPr lang="en-US" sz="2000" baseline="-25000" dirty="0"/>
                  <a:t>1</a:t>
                </a:r>
                <a:r>
                  <a:rPr lang="en-US" sz="2000" dirty="0"/>
                  <a:t>) and determining </a:t>
                </a:r>
                <a:r>
                  <a:rPr lang="en-US" sz="2000" i="1" dirty="0"/>
                  <a:t>P</a:t>
                </a:r>
                <a:r>
                  <a:rPr lang="en-US" sz="2000" dirty="0"/>
                  <a:t>(</a:t>
                </a:r>
                <a:r>
                  <a:rPr lang="en-US" sz="2000" i="1" dirty="0"/>
                  <a:t>x</a:t>
                </a:r>
                <a:r>
                  <a:rPr lang="en-US" sz="2000" i="1" baseline="-25000" dirty="0"/>
                  <a:t>k</a:t>
                </a:r>
                <a:r>
                  <a:rPr lang="en-US" sz="2000" baseline="-25000" dirty="0"/>
                  <a:t>+2</a:t>
                </a:r>
                <a:r>
                  <a:rPr lang="en-US" sz="2000" dirty="0"/>
                  <a:t> | </a:t>
                </a:r>
                <a:r>
                  <a:rPr lang="en-US" sz="2000" i="1" dirty="0"/>
                  <a:t>x</a:t>
                </a:r>
                <a:r>
                  <a:rPr lang="en-US" sz="2000" i="1" baseline="-25000" dirty="0"/>
                  <a:t>k</a:t>
                </a:r>
                <a:r>
                  <a:rPr lang="en-US" sz="2000" baseline="-25000" dirty="0"/>
                  <a:t>+1</a:t>
                </a:r>
                <a:r>
                  <a:rPr lang="en-US" sz="2000" dirty="0"/>
                  <a:t>, </a:t>
                </a:r>
                <a:r>
                  <a:rPr lang="en-US" sz="2000" i="1" dirty="0" err="1"/>
                  <a:t>x</a:t>
                </a:r>
                <a:r>
                  <a:rPr lang="en-US" sz="2000" i="1" baseline="-25000" dirty="0" err="1"/>
                  <a:t>k</a:t>
                </a:r>
                <a:r>
                  <a:rPr lang="en-US" sz="2000" dirty="0"/>
                  <a:t>,…, </a:t>
                </a:r>
                <a:r>
                  <a:rPr lang="en-US" sz="2000" i="1" dirty="0"/>
                  <a:t>x</a:t>
                </a:r>
                <a:r>
                  <a:rPr lang="en-US" sz="2000" baseline="-25000" dirty="0"/>
                  <a:t>1</a:t>
                </a:r>
                <a:r>
                  <a:rPr lang="en-US" sz="2000" dirty="0"/>
                  <a:t>) based on </a:t>
                </a:r>
                <a:r>
                  <a:rPr lang="en-US" sz="2000" i="1" dirty="0"/>
                  <a:t>x</a:t>
                </a:r>
                <a:r>
                  <a:rPr lang="en-US" sz="2000" baseline="-25000" dirty="0"/>
                  <a:t>1</a:t>
                </a:r>
                <a:r>
                  <a:rPr lang="en-US" sz="2000" dirty="0"/>
                  <a:t> to </a:t>
                </a:r>
                <a:r>
                  <a:rPr lang="en-US" sz="2000" i="1" dirty="0"/>
                  <a:t>x</a:t>
                </a:r>
                <a:r>
                  <a:rPr lang="en-US" sz="2000" i="1" baseline="-25000" dirty="0"/>
                  <a:t>k</a:t>
                </a:r>
                <a:r>
                  <a:rPr lang="en-US" sz="2000" baseline="-25000" dirty="0"/>
                  <a:t>+1</a:t>
                </a:r>
                <a:r>
                  <a:rPr lang="en-US" sz="2000" dirty="0"/>
                  <a:t>, generating </a:t>
                </a:r>
                <a:r>
                  <a:rPr lang="en-US" sz="2000" i="1" dirty="0"/>
                  <a:t>x</a:t>
                </a:r>
                <a:r>
                  <a:rPr lang="en-US" sz="2000" i="1" baseline="-25000" dirty="0"/>
                  <a:t>k</a:t>
                </a:r>
                <a:r>
                  <a:rPr lang="en-US" sz="2000" baseline="-25000" dirty="0"/>
                  <a:t>+2</a:t>
                </a:r>
                <a:r>
                  <a:rPr lang="en-US" sz="2000" dirty="0"/>
                  <a:t> according to </a:t>
                </a:r>
                <a:r>
                  <a:rPr lang="en-US" sz="2000" i="1" dirty="0"/>
                  <a:t>P</a:t>
                </a:r>
                <a:r>
                  <a:rPr lang="en-US" sz="2000" dirty="0"/>
                  <a:t>(</a:t>
                </a:r>
                <a:r>
                  <a:rPr lang="en-US" sz="2000" i="1" dirty="0"/>
                  <a:t>x</a:t>
                </a:r>
                <a:r>
                  <a:rPr lang="en-US" sz="2000" i="1" baseline="-25000" dirty="0"/>
                  <a:t>k</a:t>
                </a:r>
                <a:r>
                  <a:rPr lang="en-US" sz="2000" baseline="-25000" dirty="0"/>
                  <a:t>+2</a:t>
                </a:r>
                <a:r>
                  <a:rPr lang="en-US" sz="2000" dirty="0"/>
                  <a:t> | </a:t>
                </a:r>
                <a:r>
                  <a:rPr lang="en-US" sz="2000" i="1" dirty="0"/>
                  <a:t>x</a:t>
                </a:r>
                <a:r>
                  <a:rPr lang="en-US" sz="2000" i="1" baseline="-25000" dirty="0"/>
                  <a:t>k</a:t>
                </a:r>
                <a:r>
                  <a:rPr lang="en-US" sz="2000" baseline="-25000" dirty="0"/>
                  <a:t>+1</a:t>
                </a:r>
                <a:r>
                  <a:rPr lang="en-US" sz="2000" dirty="0"/>
                  <a:t>, </a:t>
                </a:r>
                <a:r>
                  <a:rPr lang="en-US" sz="2000" i="1" dirty="0" err="1"/>
                  <a:t>x</a:t>
                </a:r>
                <a:r>
                  <a:rPr lang="en-US" sz="2000" i="1" baseline="-25000" dirty="0" err="1"/>
                  <a:t>k</a:t>
                </a:r>
                <a:r>
                  <a:rPr lang="en-US" sz="2000" dirty="0"/>
                  <a:t>,…, </a:t>
                </a:r>
                <a:r>
                  <a:rPr lang="en-US" sz="2000" i="1" dirty="0"/>
                  <a:t>x</a:t>
                </a:r>
                <a:r>
                  <a:rPr lang="en-US" sz="2000" baseline="-25000" dirty="0"/>
                  <a:t>1</a:t>
                </a:r>
                <a:r>
                  <a:rPr lang="en-US" sz="2000" dirty="0"/>
                  <a:t>) and determining </a:t>
                </a:r>
                <a:r>
                  <a:rPr lang="en-US" sz="2000" i="1" dirty="0"/>
                  <a:t>P</a:t>
                </a:r>
                <a:r>
                  <a:rPr lang="en-US" sz="2000" dirty="0"/>
                  <a:t>(</a:t>
                </a:r>
                <a:r>
                  <a:rPr lang="en-US" sz="2000" i="1" dirty="0"/>
                  <a:t>x</a:t>
                </a:r>
                <a:r>
                  <a:rPr lang="en-US" sz="2000" i="1" baseline="-25000" dirty="0"/>
                  <a:t>k</a:t>
                </a:r>
                <a:r>
                  <a:rPr lang="en-US" sz="2000" baseline="-25000" dirty="0"/>
                  <a:t>+3</a:t>
                </a:r>
                <a:r>
                  <a:rPr lang="en-US" sz="2000" dirty="0"/>
                  <a:t> | </a:t>
                </a:r>
                <a:r>
                  <a:rPr lang="en-US" sz="2000" i="1" dirty="0"/>
                  <a:t>x</a:t>
                </a:r>
                <a:r>
                  <a:rPr lang="en-US" sz="2000" i="1" baseline="-25000" dirty="0"/>
                  <a:t>k</a:t>
                </a:r>
                <a:r>
                  <a:rPr lang="en-US" sz="2000" baseline="-25000" dirty="0"/>
                  <a:t>+2</a:t>
                </a:r>
                <a:r>
                  <a:rPr lang="en-US" sz="2000" dirty="0"/>
                  <a:t>, </a:t>
                </a:r>
                <a:r>
                  <a:rPr lang="en-US" sz="2000" i="1" dirty="0"/>
                  <a:t>x</a:t>
                </a:r>
                <a:r>
                  <a:rPr lang="en-US" sz="2000" i="1" baseline="-25000" dirty="0"/>
                  <a:t>k</a:t>
                </a:r>
                <a:r>
                  <a:rPr lang="en-US" sz="2000" baseline="-25000" dirty="0"/>
                  <a:t>+1</a:t>
                </a:r>
                <a:r>
                  <a:rPr lang="en-US" sz="2000" dirty="0"/>
                  <a:t>,…, </a:t>
                </a:r>
                <a:r>
                  <a:rPr lang="en-US" sz="2000" i="1" dirty="0"/>
                  <a:t>x</a:t>
                </a:r>
                <a:r>
                  <a:rPr lang="en-US" sz="2000" baseline="-25000" dirty="0"/>
                  <a:t>1</a:t>
                </a:r>
                <a:r>
                  <a:rPr lang="en-US" sz="2000" dirty="0"/>
                  <a:t>) based on </a:t>
                </a:r>
                <a:r>
                  <a:rPr lang="en-US" sz="2000" i="1" dirty="0"/>
                  <a:t>x</a:t>
                </a:r>
                <a:r>
                  <a:rPr lang="en-US" sz="2000" baseline="-25000" dirty="0"/>
                  <a:t>1</a:t>
                </a:r>
                <a:r>
                  <a:rPr lang="en-US" sz="2000" dirty="0"/>
                  <a:t> to </a:t>
                </a:r>
                <a:r>
                  <a:rPr lang="en-US" sz="2000" i="1" dirty="0"/>
                  <a:t>x</a:t>
                </a:r>
                <a:r>
                  <a:rPr lang="en-US" sz="2000" i="1" baseline="-25000" dirty="0"/>
                  <a:t>k</a:t>
                </a:r>
                <a:r>
                  <a:rPr lang="en-US" sz="2000" baseline="-25000" dirty="0"/>
                  <a:t>+2</a:t>
                </a:r>
                <a:r>
                  <a:rPr lang="en-US" sz="2000" dirty="0"/>
                  <a:t>,…, generating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−1</m:t>
                        </m:r>
                      </m:sub>
                    </m:sSub>
                  </m:oMath>
                </a14:m>
                <a:r>
                  <a:rPr lang="en-US" sz="2000" dirty="0"/>
                  <a:t> according to </a:t>
                </a:r>
                <a:r>
                  <a:rPr lang="en-US" sz="2000" i="1" dirty="0"/>
                  <a:t>P</a:t>
                </a:r>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−1</m:t>
                        </m:r>
                      </m:sub>
                    </m:sSub>
                  </m:oMath>
                </a14:m>
                <a:r>
                  <a:rPr lang="en-US" sz="2000" dirty="0"/>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−2</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−3</m:t>
                        </m:r>
                      </m:sub>
                    </m:sSub>
                  </m:oMath>
                </a14:m>
                <a:r>
                  <a:rPr lang="en-US" sz="2000" dirty="0"/>
                  <a:t>,…, </a:t>
                </a:r>
                <a:r>
                  <a:rPr lang="en-US" sz="2000" i="1" dirty="0"/>
                  <a:t>x</a:t>
                </a:r>
                <a:r>
                  <a:rPr lang="en-US" sz="2000" baseline="-25000" dirty="0"/>
                  <a:t>1</a:t>
                </a:r>
                <a:r>
                  <a:rPr lang="en-US" sz="2000" dirty="0"/>
                  <a:t>) and determining </a:t>
                </a:r>
                <a:r>
                  <a:rPr lang="en-US" sz="2000" i="1" dirty="0"/>
                  <a:t>P</a:t>
                </a:r>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b>
                    </m:sSub>
                  </m:oMath>
                </a14:m>
                <a:r>
                  <a:rPr lang="en-US" sz="2000" dirty="0"/>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−2</m:t>
                        </m:r>
                      </m:sub>
                    </m:sSub>
                  </m:oMath>
                </a14:m>
                <a:r>
                  <a:rPr lang="en-US" sz="2000" dirty="0"/>
                  <a:t>,…, </a:t>
                </a:r>
                <a:r>
                  <a:rPr lang="en-US" sz="2000" i="1" dirty="0"/>
                  <a:t>x</a:t>
                </a:r>
                <a:r>
                  <a:rPr lang="en-US" sz="2000" baseline="-25000" dirty="0"/>
                  <a:t>1</a:t>
                </a:r>
                <a:r>
                  <a:rPr lang="en-US" sz="2000" dirty="0"/>
                  <a:t>) based on </a:t>
                </a:r>
                <a:r>
                  <a:rPr lang="en-US" sz="2000" i="1" dirty="0"/>
                  <a:t>x</a:t>
                </a:r>
                <a:r>
                  <a:rPr lang="en-US" sz="2000" baseline="-25000" dirty="0"/>
                  <a:t>1</a:t>
                </a:r>
                <a:r>
                  <a:rPr lang="en-US" sz="2000" dirty="0"/>
                  <a:t> to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−1</m:t>
                        </m:r>
                      </m:sub>
                    </m:sSub>
                  </m:oMath>
                </a14:m>
                <a:r>
                  <a:rPr lang="en-US" sz="2000" dirty="0"/>
                  <a:t>, generating the last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b>
                    </m:sSub>
                  </m:oMath>
                </a14:m>
                <a:r>
                  <a:rPr lang="en-US" sz="2000" dirty="0"/>
                  <a:t> according to </a:t>
                </a:r>
                <a:r>
                  <a:rPr lang="en-US" sz="2000" i="1" dirty="0"/>
                  <a:t>P</a:t>
                </a:r>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b>
                    </m:sSub>
                  </m:oMath>
                </a14:m>
                <a:r>
                  <a:rPr lang="en-US" sz="2000" dirty="0"/>
                  <a:t> |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−1</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r>
                          <a:rPr lang="en-US" sz="2000" i="1">
                            <a:latin typeface="Cambria Math" panose="02040503050406030204" pitchFamily="18" charset="0"/>
                          </a:rPr>
                          <m:t>−2</m:t>
                        </m:r>
                      </m:sub>
                    </m:sSub>
                  </m:oMath>
                </a14:m>
                <a:r>
                  <a:rPr lang="en-US" sz="2000" dirty="0"/>
                  <a:t>,…, </a:t>
                </a:r>
                <a:r>
                  <a:rPr lang="en-US" sz="2000" i="1" dirty="0"/>
                  <a:t>x</a:t>
                </a:r>
                <a:r>
                  <a:rPr lang="en-US" sz="2000" baseline="-25000" dirty="0"/>
                  <a:t>1</a:t>
                </a:r>
                <a:r>
                  <a:rPr lang="en-US" sz="2000" dirty="0"/>
                  <a:t>). By another viewpoint, the joint probability of </a:t>
                </a:r>
                <a:r>
                  <a:rPr lang="en-US" sz="2000" i="1" dirty="0"/>
                  <a:t>n</a:t>
                </a:r>
                <a:r>
                  <a:rPr lang="en-US" sz="2000" baseline="30000" dirty="0"/>
                  <a:t>2</a:t>
                </a:r>
                <a:r>
                  <a:rPr lang="en-US" sz="2000" dirty="0"/>
                  <a:t>–</a:t>
                </a:r>
                <a:r>
                  <a:rPr lang="en-US" sz="2000" i="1" dirty="0"/>
                  <a:t>k</a:t>
                </a:r>
                <a:r>
                  <a:rPr lang="en-US" sz="2000" dirty="0"/>
                  <a:t> remaining pixels denoted </a:t>
                </a:r>
                <a:r>
                  <a:rPr lang="en-US" sz="2000" i="1" dirty="0"/>
                  <a:t>P</a:t>
                </a:r>
                <a:r>
                  <a:rPr lang="en-US" sz="2000" dirty="0"/>
                  <a:t>(</a:t>
                </a:r>
                <a:r>
                  <a:rPr lang="en-US" sz="2000" i="1" dirty="0" err="1"/>
                  <a:t>x</a:t>
                </a:r>
                <a:r>
                  <a:rPr lang="en-US" sz="2000" i="1" baseline="-25000" dirty="0" err="1"/>
                  <a:t>k</a:t>
                </a:r>
                <a:r>
                  <a:rPr lang="en-US" sz="2000" dirty="0"/>
                  <a:t>, </a:t>
                </a:r>
                <a:r>
                  <a:rPr lang="en-US" sz="2000" i="1" dirty="0"/>
                  <a:t>x</a:t>
                </a:r>
                <a:r>
                  <a:rPr lang="en-US" sz="2000" i="1" baseline="-25000" dirty="0"/>
                  <a:t>k</a:t>
                </a:r>
                <a:r>
                  <a:rPr lang="en-US" sz="2000" baseline="-25000" dirty="0"/>
                  <a:t>+1</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b>
                    </m:sSub>
                  </m:oMath>
                </a14:m>
                <a:r>
                  <a:rPr lang="en-US" sz="2000" dirty="0"/>
                  <a:t>) is determined and then, </a:t>
                </a:r>
                <a:r>
                  <a:rPr lang="en-US" sz="2000" i="1" dirty="0"/>
                  <a:t>n</a:t>
                </a:r>
                <a:r>
                  <a:rPr lang="en-US" sz="2000" baseline="30000" dirty="0"/>
                  <a:t>2</a:t>
                </a:r>
                <a:r>
                  <a:rPr lang="en-US" sz="2000" dirty="0"/>
                  <a:t>–</a:t>
                </a:r>
                <a:r>
                  <a:rPr lang="en-US" sz="2000" i="1" dirty="0"/>
                  <a:t>k</a:t>
                </a:r>
                <a:r>
                  <a:rPr lang="en-US" sz="2000" dirty="0"/>
                  <a:t> remaining pixels are generated according to this joint probability. Indeed, the joint probability </a:t>
                </a:r>
                <a:r>
                  <a:rPr lang="en-US" sz="2000" i="1" dirty="0"/>
                  <a:t>P</a:t>
                </a:r>
                <a:r>
                  <a:rPr lang="en-US" sz="2000" dirty="0"/>
                  <a:t>(</a:t>
                </a:r>
                <a:r>
                  <a:rPr lang="en-US" sz="2000" i="1" dirty="0" err="1"/>
                  <a:t>x</a:t>
                </a:r>
                <a:r>
                  <a:rPr lang="en-US" sz="2000" i="1" baseline="-25000" dirty="0" err="1"/>
                  <a:t>k</a:t>
                </a:r>
                <a:r>
                  <a:rPr lang="en-US" sz="2000" dirty="0"/>
                  <a:t>, </a:t>
                </a:r>
                <a:r>
                  <a:rPr lang="en-US" sz="2000" i="1" dirty="0"/>
                  <a:t>x</a:t>
                </a:r>
                <a:r>
                  <a:rPr lang="en-US" sz="2000" i="1" baseline="-25000" dirty="0"/>
                  <a:t>k</a:t>
                </a:r>
                <a:r>
                  <a:rPr lang="en-US" sz="2000" baseline="-25000" dirty="0"/>
                  <a:t>+1</a:t>
                </a: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b>
                    </m:sSub>
                  </m:oMath>
                </a14:m>
                <a:r>
                  <a:rPr lang="en-US" sz="2000" dirty="0"/>
                  <a:t>) of </a:t>
                </a:r>
                <a:r>
                  <a:rPr lang="en-US" sz="2000" i="1" dirty="0"/>
                  <a:t>n</a:t>
                </a:r>
                <a:r>
                  <a:rPr lang="en-US" sz="2000" baseline="30000" dirty="0"/>
                  <a:t>2</a:t>
                </a:r>
                <a:r>
                  <a:rPr lang="en-US" sz="2000" dirty="0"/>
                  <a:t>–</a:t>
                </a:r>
                <a:r>
                  <a:rPr lang="en-US" sz="2000" i="1" dirty="0"/>
                  <a:t>k</a:t>
                </a:r>
                <a:r>
                  <a:rPr lang="en-US" sz="2000" dirty="0"/>
                  <a:t> remaining pixels is totally determined when </a:t>
                </a:r>
                <a:r>
                  <a:rPr lang="en-US" sz="2000" i="1" dirty="0"/>
                  <a:t>P</a:t>
                </a:r>
                <a:r>
                  <a:rPr lang="en-US" sz="2000" dirty="0"/>
                  <a:t>(</a:t>
                </a:r>
                <a:r>
                  <a:rPr lang="en-US" sz="2000" b="1" i="1" dirty="0"/>
                  <a:t>x</a:t>
                </a:r>
                <a:r>
                  <a:rPr lang="en-US" sz="2000" dirty="0"/>
                  <a:t>) and </a:t>
                </a:r>
                <a:r>
                  <a:rPr lang="en-US" sz="2000" i="1" dirty="0"/>
                  <a:t>k</a:t>
                </a:r>
                <a:r>
                  <a:rPr lang="en-US" sz="2000" dirty="0"/>
                  <a:t> probabilities </a:t>
                </a:r>
                <a:r>
                  <a:rPr lang="en-US" sz="2000" i="1" dirty="0"/>
                  <a:t>P</a:t>
                </a:r>
                <a:r>
                  <a:rPr lang="en-US" sz="2000" dirty="0"/>
                  <a:t>(</a:t>
                </a:r>
                <a:r>
                  <a:rPr lang="en-US" sz="2000" i="1" dirty="0"/>
                  <a:t>x</a:t>
                </a:r>
                <a:r>
                  <a:rPr lang="en-US" sz="2000" i="1" baseline="-25000" dirty="0"/>
                  <a:t>i</a:t>
                </a:r>
                <a:r>
                  <a:rPr lang="en-US" sz="2000" dirty="0"/>
                  <a:t> | </a:t>
                </a:r>
                <a:r>
                  <a:rPr lang="en-US" sz="2000" i="1" dirty="0"/>
                  <a:t>x</a:t>
                </a:r>
                <a:r>
                  <a:rPr lang="en-US" sz="2000" i="1" baseline="-25000" dirty="0"/>
                  <a:t>i</a:t>
                </a:r>
                <a:r>
                  <a:rPr lang="en-US" sz="2000" baseline="-25000" dirty="0"/>
                  <a:t>–1</a:t>
                </a:r>
                <a:r>
                  <a:rPr lang="en-US" sz="2000" dirty="0"/>
                  <a:t>, </a:t>
                </a:r>
                <a:r>
                  <a:rPr lang="en-US" sz="2000" i="1" dirty="0"/>
                  <a:t>x</a:t>
                </a:r>
                <a:r>
                  <a:rPr lang="en-US" sz="2000" i="1" baseline="-25000" dirty="0"/>
                  <a:t>i</a:t>
                </a:r>
                <a:r>
                  <a:rPr lang="en-US" sz="2000" baseline="-25000" dirty="0"/>
                  <a:t>–2</a:t>
                </a:r>
                <a:r>
                  <a:rPr lang="en-US" sz="2000" dirty="0"/>
                  <a:t>,…, </a:t>
                </a:r>
                <a:r>
                  <a:rPr lang="en-US" sz="2000" i="1" dirty="0"/>
                  <a:t>x</a:t>
                </a:r>
                <a:r>
                  <a:rPr lang="en-US" sz="2000" baseline="-25000" dirty="0"/>
                  <a:t>1</a:t>
                </a:r>
                <a:r>
                  <a:rPr lang="en-US" sz="2000" dirty="0"/>
                  <a:t>) are determined where </a:t>
                </a:r>
                <a:r>
                  <a:rPr lang="en-US" sz="2000" i="1" dirty="0" err="1"/>
                  <a:t>i</a:t>
                </a:r>
                <a:r>
                  <a:rPr lang="en-US" sz="2000" dirty="0"/>
                  <a:t> is from 1 to </a:t>
                </a:r>
                <a:r>
                  <a:rPr lang="en-US" sz="2000" i="1" dirty="0"/>
                  <a:t>k</a:t>
                </a:r>
                <a:r>
                  <a:rPr lang="en-US" sz="2000" dirty="0" smtClean="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𝑘</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𝑘</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b>
                          </m:sSub>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sub>
                        <m:sup>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2</m:t>
                              </m:r>
                            </m:sup>
                          </m:sSup>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e>
                      </m:nary>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𝒙</m:t>
                              </m:r>
                            </m:e>
                          </m:d>
                        </m:num>
                        <m:den>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𝑘</m:t>
                              </m:r>
                            </m:sup>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e>
                          </m:nary>
                        </m:den>
                      </m:f>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78640" cy="5176066"/>
              </a:xfrm>
              <a:blipFill>
                <a:blip r:embed="rId2"/>
                <a:stretch>
                  <a:fillRect l="-509" t="-589" r="-509"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3983350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p:sp>
        <p:nvSpPr>
          <p:cNvPr id="3" name="Content Placeholder 2"/>
          <p:cNvSpPr>
            <a:spLocks noGrp="1"/>
          </p:cNvSpPr>
          <p:nvPr>
            <p:ph idx="1"/>
          </p:nvPr>
        </p:nvSpPr>
        <p:spPr/>
        <p:txBody>
          <a:bodyPr>
            <a:normAutofit/>
          </a:bodyPr>
          <a:lstStyle/>
          <a:p>
            <a:pPr marL="0" indent="0">
              <a:buNone/>
            </a:pPr>
            <a:r>
              <a:rPr lang="en-US" sz="3200" dirty="0"/>
              <a:t>Because there are a large number of pixels in a large image which produces a large number of pixel PDFs as well as every pixel PDF </a:t>
            </a:r>
            <a:r>
              <a:rPr lang="en-US" sz="3200" i="1" dirty="0"/>
              <a:t>P</a:t>
            </a:r>
            <a:r>
              <a:rPr lang="en-US" sz="3200" dirty="0"/>
              <a:t>(</a:t>
            </a:r>
            <a:r>
              <a:rPr lang="en-US" sz="3200" i="1" dirty="0"/>
              <a:t>x</a:t>
            </a:r>
            <a:r>
              <a:rPr lang="en-US" sz="3200" i="1" baseline="-25000" dirty="0"/>
              <a:t>i</a:t>
            </a:r>
            <a:r>
              <a:rPr lang="en-US" sz="3200" dirty="0"/>
              <a:t> | </a:t>
            </a:r>
            <a:r>
              <a:rPr lang="en-US" sz="3200" i="1" dirty="0"/>
              <a:t>x</a:t>
            </a:r>
            <a:r>
              <a:rPr lang="en-US" sz="3200" i="1" baseline="-25000" dirty="0"/>
              <a:t>i</a:t>
            </a:r>
            <a:r>
              <a:rPr lang="en-US" sz="3200" baseline="-25000" dirty="0"/>
              <a:t>–1</a:t>
            </a:r>
            <a:r>
              <a:rPr lang="en-US" sz="3200" dirty="0"/>
              <a:t>, </a:t>
            </a:r>
            <a:r>
              <a:rPr lang="en-US" sz="3200" i="1" dirty="0"/>
              <a:t>x</a:t>
            </a:r>
            <a:r>
              <a:rPr lang="en-US" sz="3200" i="1" baseline="-25000" dirty="0"/>
              <a:t>i</a:t>
            </a:r>
            <a:r>
              <a:rPr lang="en-US" sz="3200" baseline="-25000" dirty="0"/>
              <a:t>–2</a:t>
            </a:r>
            <a:r>
              <a:rPr lang="en-US" sz="3200" dirty="0"/>
              <a:t>,…, </a:t>
            </a:r>
            <a:r>
              <a:rPr lang="en-US" sz="3200" i="1" dirty="0"/>
              <a:t>x</a:t>
            </a:r>
            <a:r>
              <a:rPr lang="en-US" sz="3200" baseline="-25000" dirty="0"/>
              <a:t>1</a:t>
            </a:r>
            <a:r>
              <a:rPr lang="en-US" sz="3200" dirty="0"/>
              <a:t>) of a given pixel </a:t>
            </a:r>
            <a:r>
              <a:rPr lang="en-US" sz="3200" i="1" dirty="0"/>
              <a:t>x</a:t>
            </a:r>
            <a:r>
              <a:rPr lang="en-US" sz="3200" i="1" baseline="-25000" dirty="0"/>
              <a:t>i</a:t>
            </a:r>
            <a:r>
              <a:rPr lang="en-US" sz="3200" dirty="0"/>
              <a:t> is itself also complicated with a lot of its previous pixels </a:t>
            </a:r>
            <a:r>
              <a:rPr lang="en-US" sz="3200" i="1" dirty="0"/>
              <a:t>x</a:t>
            </a:r>
            <a:r>
              <a:rPr lang="en-US" sz="3200" i="1" baseline="-25000" dirty="0"/>
              <a:t>i</a:t>
            </a:r>
            <a:r>
              <a:rPr lang="en-US" sz="3200" baseline="-25000" dirty="0"/>
              <a:t>–1</a:t>
            </a:r>
            <a:r>
              <a:rPr lang="en-US" sz="3200" dirty="0"/>
              <a:t>, </a:t>
            </a:r>
            <a:r>
              <a:rPr lang="en-US" sz="3200" i="1" dirty="0"/>
              <a:t>x</a:t>
            </a:r>
            <a:r>
              <a:rPr lang="en-US" sz="3200" i="1" baseline="-25000" dirty="0"/>
              <a:t>i</a:t>
            </a:r>
            <a:r>
              <a:rPr lang="en-US" sz="3200" baseline="-25000" dirty="0"/>
              <a:t>–2</a:t>
            </a:r>
            <a:r>
              <a:rPr lang="en-US" sz="3200" dirty="0"/>
              <a:t>,…, </a:t>
            </a:r>
            <a:r>
              <a:rPr lang="en-US" sz="3200" i="1" dirty="0"/>
              <a:t>x</a:t>
            </a:r>
            <a:r>
              <a:rPr lang="en-US" sz="3200" baseline="-25000" dirty="0"/>
              <a:t>1</a:t>
            </a:r>
            <a:r>
              <a:rPr lang="en-US" sz="3200" dirty="0"/>
              <a:t>, there are many techniques proposed to PD in order to decrease complexity and increase computation effectiveness. Anyhow, the equation of image PDF </a:t>
            </a:r>
            <a:r>
              <a:rPr lang="en-US" sz="3200" i="1" dirty="0"/>
              <a:t>P</a:t>
            </a:r>
            <a:r>
              <a:rPr lang="en-US" sz="3200" dirty="0"/>
              <a:t>(</a:t>
            </a:r>
            <a:r>
              <a:rPr lang="en-US" sz="3200" b="1" i="1" dirty="0"/>
              <a:t>x</a:t>
            </a:r>
            <a:r>
              <a:rPr lang="en-US" sz="3200" dirty="0"/>
              <a:t>) above is important one in theory. One of PD techniques is to apply long short-term memory (LSTM) (</a:t>
            </a:r>
            <a:r>
              <a:rPr lang="en-US" sz="3200" dirty="0" err="1"/>
              <a:t>Theis</a:t>
            </a:r>
            <a:r>
              <a:rPr lang="en-US" sz="3200" dirty="0"/>
              <a:t> &amp; </a:t>
            </a:r>
            <a:r>
              <a:rPr lang="en-US" sz="3200" dirty="0" err="1"/>
              <a:t>Bethge</a:t>
            </a:r>
            <a:r>
              <a:rPr lang="en-US" sz="3200" dirty="0"/>
              <a:t>, 2015) into modeling and learning sample PDF </a:t>
            </a:r>
            <a:r>
              <a:rPr lang="en-US" sz="3200" i="1" dirty="0"/>
              <a:t>P</a:t>
            </a:r>
            <a:r>
              <a:rPr lang="en-US" sz="3200" dirty="0"/>
              <a:t>(</a:t>
            </a:r>
            <a:r>
              <a:rPr lang="en-US" sz="3200" b="1" i="1" dirty="0"/>
              <a:t>x</a:t>
            </a:r>
            <a:r>
              <a:rPr lang="en-US" sz="3200" dirty="0"/>
              <a:t>).</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4007128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dirty="0" smtClean="0"/>
                  <a:t>The default artificial neural network is feedforward neural network where data is fed to input layer which, in turn, is evaluated and passed across hidden layers to output layer in one-way direction, finally. However, there is an extension of neural network, which is called recurrent neural work (RNN), where an output can be turned back in order to feed on network as input. In other words, RNN has circle, which allow that output can become input. For convenience and easy explanation, given </a:t>
                </a:r>
                <a:r>
                  <a:rPr lang="en-US" sz="2200" i="1" dirty="0"/>
                  <a:t>T</a:t>
                </a:r>
                <a:r>
                  <a:rPr lang="en-US" sz="2200" dirty="0"/>
                  <a:t> time points </a:t>
                </a:r>
                <a:r>
                  <a:rPr lang="en-US" sz="2200" i="1" dirty="0"/>
                  <a:t>t</a:t>
                </a:r>
                <a:r>
                  <a:rPr lang="en-US" sz="2200" dirty="0"/>
                  <a:t> = 1, 2,…, </a:t>
                </a:r>
                <a:r>
                  <a:rPr lang="en-US" sz="2200" i="1" dirty="0"/>
                  <a:t>T</a:t>
                </a:r>
                <a:r>
                  <a:rPr lang="en-US" sz="2200" dirty="0"/>
                  <a:t>, current state of a RNN at time point </a:t>
                </a:r>
                <a:r>
                  <a:rPr lang="en-US" sz="2200" i="1" dirty="0"/>
                  <a:t>t</a:t>
                </a:r>
                <a:r>
                  <a:rPr lang="en-US" sz="2200" dirty="0"/>
                  <a:t> is represented by three layers such as input layer </a:t>
                </a:r>
                <a:r>
                  <a:rPr lang="en-US" sz="2200" b="1" i="1" dirty="0" err="1"/>
                  <a:t>x</a:t>
                </a:r>
                <a:r>
                  <a:rPr lang="en-US" sz="2200" i="1" baseline="-25000" dirty="0" err="1"/>
                  <a:t>t</a:t>
                </a:r>
                <a:r>
                  <a:rPr lang="en-US" sz="2200" dirty="0"/>
                  <a:t>, hidden layer </a:t>
                </a:r>
                <a:r>
                  <a:rPr lang="en-US" sz="2200" b="1" i="1" dirty="0" err="1"/>
                  <a:t>h</a:t>
                </a:r>
                <a:r>
                  <a:rPr lang="en-US" sz="2200" i="1" baseline="-25000" dirty="0" err="1"/>
                  <a:t>t</a:t>
                </a:r>
                <a:r>
                  <a:rPr lang="en-US" sz="2200" dirty="0"/>
                  <a:t>, and output layer </a:t>
                </a:r>
                <a:r>
                  <a:rPr lang="en-US" sz="2200" b="1" i="1" dirty="0" err="1"/>
                  <a:t>o</a:t>
                </a:r>
                <a:r>
                  <a:rPr lang="en-US" sz="2200" i="1" baseline="-25000" dirty="0" err="1"/>
                  <a:t>t</a:t>
                </a:r>
                <a:r>
                  <a:rPr lang="en-US" sz="2200" dirty="0"/>
                  <a:t> without loss of generality with note that </a:t>
                </a:r>
                <a:r>
                  <a:rPr lang="en-US" sz="2200" b="1" i="1" dirty="0" err="1"/>
                  <a:t>h</a:t>
                </a:r>
                <a:r>
                  <a:rPr lang="en-US" sz="2200" i="1" baseline="-25000" dirty="0" err="1"/>
                  <a:t>t</a:t>
                </a:r>
                <a:r>
                  <a:rPr lang="en-US" sz="2200" dirty="0"/>
                  <a:t> can represent many hidden layers when RNN is a DNN too. Obviously, RNN is an extension of neural network because every triple (</a:t>
                </a:r>
                <a:r>
                  <a:rPr lang="en-US" sz="2200" b="1" i="1" dirty="0" err="1"/>
                  <a:t>x</a:t>
                </a:r>
                <a:r>
                  <a:rPr lang="en-US" sz="2200" i="1" baseline="-25000" dirty="0" err="1"/>
                  <a:t>t</a:t>
                </a:r>
                <a:r>
                  <a:rPr lang="en-US" sz="2200" dirty="0"/>
                  <a:t>, </a:t>
                </a:r>
                <a:r>
                  <a:rPr lang="en-US" sz="2200" b="1" i="1" dirty="0" err="1"/>
                  <a:t>h</a:t>
                </a:r>
                <a:r>
                  <a:rPr lang="en-US" sz="2200" i="1" baseline="-25000" dirty="0" err="1"/>
                  <a:t>t</a:t>
                </a:r>
                <a:r>
                  <a:rPr lang="en-US" sz="2200" dirty="0"/>
                  <a:t>, </a:t>
                </a:r>
                <a:r>
                  <a:rPr lang="en-US" sz="2200" b="1" i="1" dirty="0" err="1"/>
                  <a:t>o</a:t>
                </a:r>
                <a:r>
                  <a:rPr lang="en-US" sz="2200" i="1" baseline="-25000" dirty="0" err="1"/>
                  <a:t>t</a:t>
                </a:r>
                <a:r>
                  <a:rPr lang="en-US" sz="2200" dirty="0"/>
                  <a:t>) is, essentially, a feedforward neural network, even a DNN. Hidden layer </a:t>
                </a:r>
                <a:r>
                  <a:rPr lang="en-US" sz="2200" b="1" i="1" dirty="0" err="1"/>
                  <a:t>h</a:t>
                </a:r>
                <a:r>
                  <a:rPr lang="en-US" sz="2200" i="1" baseline="-25000" dirty="0" err="1"/>
                  <a:t>t</a:t>
                </a:r>
                <a:r>
                  <a:rPr lang="en-US" sz="2200" dirty="0"/>
                  <a:t> as well as output layer </a:t>
                </a:r>
                <a:r>
                  <a:rPr lang="en-US" sz="2200" b="1" i="1" dirty="0" err="1"/>
                  <a:t>o</a:t>
                </a:r>
                <a:r>
                  <a:rPr lang="en-US" sz="2200" i="1" baseline="-25000" dirty="0" err="1"/>
                  <a:t>t</a:t>
                </a:r>
                <a:r>
                  <a:rPr lang="en-US" sz="2200" dirty="0"/>
                  <a:t> at current state </a:t>
                </a:r>
                <a:r>
                  <a:rPr lang="en-US" sz="2200" i="1" dirty="0"/>
                  <a:t>t</a:t>
                </a:r>
                <a:r>
                  <a:rPr lang="en-US" sz="2200" dirty="0"/>
                  <a:t> is calculated based on both current input layer </a:t>
                </a:r>
                <a:r>
                  <a:rPr lang="en-US" sz="2200" b="1" i="1" dirty="0" err="1"/>
                  <a:t>x</a:t>
                </a:r>
                <a:r>
                  <a:rPr lang="en-US" sz="2200" i="1" baseline="-25000" dirty="0" err="1"/>
                  <a:t>t</a:t>
                </a:r>
                <a:r>
                  <a:rPr lang="en-US" sz="2200" dirty="0"/>
                  <a:t> and previous hidden layer </a:t>
                </a:r>
                <a:r>
                  <a:rPr lang="en-US" sz="2200" b="1" i="1" dirty="0" err="1"/>
                  <a:t>h</a:t>
                </a:r>
                <a:r>
                  <a:rPr lang="en-US" sz="2200" i="1" baseline="-25000" dirty="0" err="1"/>
                  <a:t>t</a:t>
                </a:r>
                <a:r>
                  <a:rPr lang="en-US" sz="2200" baseline="-25000" dirty="0"/>
                  <a:t>–1</a:t>
                </a:r>
                <a:r>
                  <a:rPr lang="en-US" sz="2200" dirty="0"/>
                  <a:t> of previous state at time point </a:t>
                </a:r>
                <a:r>
                  <a:rPr lang="en-US" sz="2200" i="1" dirty="0"/>
                  <a:t>t</a:t>
                </a:r>
                <a:r>
                  <a:rPr lang="en-US" sz="2200" dirty="0"/>
                  <a:t>–1. Without loss of generality, input layer, hidden layer, and output layer are considered as input neuron, hidden neuron, and output neuron for convenience (Wikipedia, Recurrent neural network, 2005</a:t>
                </a:r>
                <a:r>
                  <a:rPr lang="en-US" sz="22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m:rPr>
                                <m:aln/>
                              </m:rP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𝒐</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2.12</m:t>
                          </m:r>
                        </m:e>
                      </m:d>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3821352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p:sp>
        <p:nvSpPr>
          <p:cNvPr id="3" name="Content Placeholder 2"/>
          <p:cNvSpPr>
            <a:spLocks noGrp="1"/>
          </p:cNvSpPr>
          <p:nvPr>
            <p:ph idx="1"/>
          </p:nvPr>
        </p:nvSpPr>
        <p:spPr/>
        <p:txBody>
          <a:bodyPr>
            <a:noAutofit/>
          </a:bodyPr>
          <a:lstStyle/>
          <a:p>
            <a:pPr marL="0" indent="0">
              <a:buNone/>
            </a:pPr>
            <a:r>
              <a:rPr lang="en-US" sz="2500" dirty="0"/>
              <a:t>Where </a:t>
            </a:r>
            <a:r>
              <a:rPr lang="en-US" sz="2500" b="1" i="1" dirty="0" err="1"/>
              <a:t>W</a:t>
            </a:r>
            <a:r>
              <a:rPr lang="en-US" sz="2500" b="1" i="1" baseline="-25000" dirty="0" err="1"/>
              <a:t>h</a:t>
            </a:r>
            <a:r>
              <a:rPr lang="en-US" sz="2500" dirty="0"/>
              <a:t> is weight matrix of current hidden neuron </a:t>
            </a:r>
            <a:r>
              <a:rPr lang="en-US" sz="2500" b="1" i="1" dirty="0" err="1"/>
              <a:t>h</a:t>
            </a:r>
            <a:r>
              <a:rPr lang="en-US" sz="2500" i="1" baseline="-25000" dirty="0" err="1"/>
              <a:t>t</a:t>
            </a:r>
            <a:r>
              <a:rPr lang="en-US" sz="2500" dirty="0"/>
              <a:t> regarding current input neuron </a:t>
            </a:r>
            <a:r>
              <a:rPr lang="en-US" sz="2500" b="1" i="1" dirty="0" err="1"/>
              <a:t>x</a:t>
            </a:r>
            <a:r>
              <a:rPr lang="en-US" sz="2500" i="1" baseline="-25000" dirty="0" err="1"/>
              <a:t>t</a:t>
            </a:r>
            <a:r>
              <a:rPr lang="en-US" sz="2500" dirty="0"/>
              <a:t>, </a:t>
            </a:r>
            <a:r>
              <a:rPr lang="en-US" sz="2500" b="1" i="1" dirty="0"/>
              <a:t>U</a:t>
            </a:r>
            <a:r>
              <a:rPr lang="en-US" sz="2500" b="1" i="1" baseline="-25000" dirty="0"/>
              <a:t>h</a:t>
            </a:r>
            <a:r>
              <a:rPr lang="en-US" sz="2500" dirty="0"/>
              <a:t> is weight matrix of current hidden neuron </a:t>
            </a:r>
            <a:r>
              <a:rPr lang="en-US" sz="2500" b="1" i="1" dirty="0" err="1"/>
              <a:t>h</a:t>
            </a:r>
            <a:r>
              <a:rPr lang="en-US" sz="2500" i="1" baseline="-25000" dirty="0" err="1"/>
              <a:t>t</a:t>
            </a:r>
            <a:r>
              <a:rPr lang="en-US" sz="2500" dirty="0"/>
              <a:t> regarding previous hidden neuron </a:t>
            </a:r>
            <a:r>
              <a:rPr lang="en-US" sz="2500" b="1" i="1" dirty="0" err="1"/>
              <a:t>h</a:t>
            </a:r>
            <a:r>
              <a:rPr lang="en-US" sz="2500" i="1" baseline="-25000" dirty="0" err="1"/>
              <a:t>t</a:t>
            </a:r>
            <a:r>
              <a:rPr lang="en-US" sz="2500" baseline="-25000" dirty="0"/>
              <a:t>–1</a:t>
            </a:r>
            <a:r>
              <a:rPr lang="en-US" sz="2500" dirty="0"/>
              <a:t>, and </a:t>
            </a:r>
            <a:r>
              <a:rPr lang="en-US" sz="2500" b="1" i="1" dirty="0" err="1"/>
              <a:t>b</a:t>
            </a:r>
            <a:r>
              <a:rPr lang="en-US" sz="2500" b="1" i="1" baseline="-25000" dirty="0" err="1"/>
              <a:t>h</a:t>
            </a:r>
            <a:r>
              <a:rPr lang="en-US" sz="2500" dirty="0"/>
              <a:t> is bias vector of current hidden neuron </a:t>
            </a:r>
            <a:r>
              <a:rPr lang="en-US" sz="2500" b="1" i="1" dirty="0" err="1"/>
              <a:t>h</a:t>
            </a:r>
            <a:r>
              <a:rPr lang="en-US" sz="2500" i="1" baseline="-25000" dirty="0" err="1"/>
              <a:t>t</a:t>
            </a:r>
            <a:r>
              <a:rPr lang="en-US" sz="2500" dirty="0"/>
              <a:t> whereas </a:t>
            </a:r>
            <a:r>
              <a:rPr lang="en-US" sz="2500" b="1" i="1" dirty="0"/>
              <a:t>W</a:t>
            </a:r>
            <a:r>
              <a:rPr lang="en-US" sz="2500" b="1" i="1" baseline="-25000" dirty="0"/>
              <a:t>o</a:t>
            </a:r>
            <a:r>
              <a:rPr lang="en-US" sz="2500" dirty="0"/>
              <a:t> is weight matrix of current output neuron </a:t>
            </a:r>
            <a:r>
              <a:rPr lang="en-US" sz="2500" b="1" i="1" dirty="0" err="1"/>
              <a:t>o</a:t>
            </a:r>
            <a:r>
              <a:rPr lang="en-US" sz="2500" i="1" baseline="-25000" dirty="0" err="1"/>
              <a:t>t</a:t>
            </a:r>
            <a:r>
              <a:rPr lang="en-US" sz="2500" dirty="0"/>
              <a:t> regarding current hidden neuron </a:t>
            </a:r>
            <a:r>
              <a:rPr lang="en-US" sz="2500" b="1" i="1" dirty="0" err="1"/>
              <a:t>h</a:t>
            </a:r>
            <a:r>
              <a:rPr lang="en-US" sz="2500" i="1" baseline="-25000" dirty="0" err="1"/>
              <a:t>t</a:t>
            </a:r>
            <a:r>
              <a:rPr lang="en-US" sz="2500" dirty="0"/>
              <a:t> and </a:t>
            </a:r>
            <a:r>
              <a:rPr lang="en-US" sz="2500" b="1" i="1" dirty="0" err="1"/>
              <a:t>b</a:t>
            </a:r>
            <a:r>
              <a:rPr lang="en-US" sz="2500" b="1" i="1" baseline="-25000" dirty="0" err="1"/>
              <a:t>o</a:t>
            </a:r>
            <a:r>
              <a:rPr lang="en-US" sz="2500" dirty="0"/>
              <a:t> is bias vector of current output neuron </a:t>
            </a:r>
            <a:r>
              <a:rPr lang="en-US" sz="2500" b="1" i="1" dirty="0" err="1"/>
              <a:t>o</a:t>
            </a:r>
            <a:r>
              <a:rPr lang="en-US" sz="2500" i="1" baseline="-25000" dirty="0" err="1"/>
              <a:t>t</a:t>
            </a:r>
            <a:r>
              <a:rPr lang="en-US" sz="2500" dirty="0"/>
              <a:t>. Moreover, </a:t>
            </a:r>
            <a:r>
              <a:rPr lang="en-US" sz="2500" i="1" dirty="0" err="1"/>
              <a:t>σ</a:t>
            </a:r>
            <a:r>
              <a:rPr lang="en-US" sz="2500" b="1" i="1" baseline="-25000" dirty="0" err="1"/>
              <a:t>h</a:t>
            </a:r>
            <a:r>
              <a:rPr lang="en-US" sz="2500" dirty="0"/>
              <a:t>(.) and </a:t>
            </a:r>
            <a:r>
              <a:rPr lang="en-US" sz="2500" i="1" dirty="0" err="1"/>
              <a:t>σ</a:t>
            </a:r>
            <a:r>
              <a:rPr lang="en-US" sz="2500" b="1" i="1" baseline="-25000" dirty="0" err="1"/>
              <a:t>o</a:t>
            </a:r>
            <a:r>
              <a:rPr lang="en-US" sz="2500" dirty="0"/>
              <a:t>(.) are activation functions of </a:t>
            </a:r>
            <a:r>
              <a:rPr lang="en-US" sz="2500" b="1" i="1" dirty="0" err="1"/>
              <a:t>h</a:t>
            </a:r>
            <a:r>
              <a:rPr lang="en-US" sz="2500" i="1" baseline="-25000" dirty="0" err="1"/>
              <a:t>t</a:t>
            </a:r>
            <a:r>
              <a:rPr lang="en-US" sz="2500" dirty="0"/>
              <a:t> and </a:t>
            </a:r>
            <a:r>
              <a:rPr lang="en-US" sz="2500" b="1" i="1" dirty="0" err="1"/>
              <a:t>o</a:t>
            </a:r>
            <a:r>
              <a:rPr lang="en-US" sz="2500" i="1" baseline="-25000" dirty="0" err="1"/>
              <a:t>t</a:t>
            </a:r>
            <a:r>
              <a:rPr lang="en-US" sz="2500" dirty="0"/>
              <a:t>, respectively with note that </a:t>
            </a:r>
            <a:r>
              <a:rPr lang="en-US" sz="2500" i="1" dirty="0" err="1"/>
              <a:t>σ</a:t>
            </a:r>
            <a:r>
              <a:rPr lang="en-US" sz="2500" b="1" i="1" baseline="-25000" dirty="0" err="1"/>
              <a:t>h</a:t>
            </a:r>
            <a:r>
              <a:rPr lang="en-US" sz="2500" dirty="0"/>
              <a:t>(.) and </a:t>
            </a:r>
            <a:r>
              <a:rPr lang="en-US" sz="2500" i="1" dirty="0" err="1"/>
              <a:t>σ</a:t>
            </a:r>
            <a:r>
              <a:rPr lang="en-US" sz="2500" b="1" i="1" baseline="-25000" dirty="0" err="1"/>
              <a:t>o</a:t>
            </a:r>
            <a:r>
              <a:rPr lang="en-US" sz="2500" dirty="0"/>
              <a:t>(.) are vector-by-vector functions. Backpropagation algorithm can be applied into learning RNN as usual. It is interesting that structure of RNN defined by the triple (</a:t>
            </a:r>
            <a:r>
              <a:rPr lang="en-US" sz="2500" b="1" i="1" dirty="0" err="1"/>
              <a:t>x</a:t>
            </a:r>
            <a:r>
              <a:rPr lang="en-US" sz="2500" i="1" baseline="-25000" dirty="0" err="1"/>
              <a:t>t</a:t>
            </a:r>
            <a:r>
              <a:rPr lang="en-US" sz="2500" dirty="0"/>
              <a:t>, </a:t>
            </a:r>
            <a:r>
              <a:rPr lang="en-US" sz="2500" b="1" i="1" dirty="0" err="1"/>
              <a:t>h</a:t>
            </a:r>
            <a:r>
              <a:rPr lang="en-US" sz="2500" i="1" baseline="-25000" dirty="0" err="1"/>
              <a:t>t</a:t>
            </a:r>
            <a:r>
              <a:rPr lang="en-US" sz="2500" dirty="0"/>
              <a:t>, </a:t>
            </a:r>
            <a:r>
              <a:rPr lang="en-US" sz="2500" b="1" i="1" dirty="0" err="1"/>
              <a:t>o</a:t>
            </a:r>
            <a:r>
              <a:rPr lang="en-US" sz="2500" i="1" baseline="-25000" dirty="0" err="1"/>
              <a:t>t</a:t>
            </a:r>
            <a:r>
              <a:rPr lang="en-US" sz="2500" dirty="0"/>
              <a:t>) is not changed but its parameters </a:t>
            </a:r>
            <a:r>
              <a:rPr lang="en-US" sz="2500" b="1" i="1" dirty="0" err="1"/>
              <a:t>W</a:t>
            </a:r>
            <a:r>
              <a:rPr lang="en-US" sz="2500" b="1" i="1" baseline="-25000" dirty="0" err="1"/>
              <a:t>h</a:t>
            </a:r>
            <a:r>
              <a:rPr lang="en-US" sz="2500" dirty="0"/>
              <a:t>, </a:t>
            </a:r>
            <a:r>
              <a:rPr lang="en-US" sz="2500" b="1" i="1" dirty="0"/>
              <a:t>U</a:t>
            </a:r>
            <a:r>
              <a:rPr lang="en-US" sz="2500" b="1" i="1" baseline="-25000" dirty="0"/>
              <a:t>h</a:t>
            </a:r>
            <a:r>
              <a:rPr lang="en-US" sz="2500" dirty="0"/>
              <a:t>, </a:t>
            </a:r>
            <a:r>
              <a:rPr lang="en-US" sz="2500" b="1" i="1" dirty="0" err="1"/>
              <a:t>b</a:t>
            </a:r>
            <a:r>
              <a:rPr lang="en-US" sz="2500" b="1" i="1" baseline="-25000" dirty="0" err="1"/>
              <a:t>h</a:t>
            </a:r>
            <a:r>
              <a:rPr lang="en-US" sz="2500" dirty="0"/>
              <a:t>, </a:t>
            </a:r>
            <a:r>
              <a:rPr lang="en-US" sz="2500" b="1" i="1" dirty="0"/>
              <a:t>W</a:t>
            </a:r>
            <a:r>
              <a:rPr lang="en-US" sz="2500" b="1" i="1" baseline="-25000" dirty="0"/>
              <a:t>o</a:t>
            </a:r>
            <a:r>
              <a:rPr lang="en-US" sz="2500" dirty="0"/>
              <a:t>, and </a:t>
            </a:r>
            <a:r>
              <a:rPr lang="en-US" sz="2500" b="1" i="1" dirty="0" err="1"/>
              <a:t>b</a:t>
            </a:r>
            <a:r>
              <a:rPr lang="en-US" sz="2500" b="1" i="1" baseline="-25000" dirty="0" err="1"/>
              <a:t>o</a:t>
            </a:r>
            <a:r>
              <a:rPr lang="en-US" sz="2500" dirty="0"/>
              <a:t> are changed by backpropagation algorithm when RNN is learned. Of course, values of the triple (</a:t>
            </a:r>
            <a:r>
              <a:rPr lang="en-US" sz="2500" b="1" i="1" dirty="0" err="1"/>
              <a:t>x</a:t>
            </a:r>
            <a:r>
              <a:rPr lang="en-US" sz="2500" i="1" baseline="-25000" dirty="0" err="1"/>
              <a:t>t</a:t>
            </a:r>
            <a:r>
              <a:rPr lang="en-US" sz="2500" dirty="0"/>
              <a:t>, </a:t>
            </a:r>
            <a:r>
              <a:rPr lang="en-US" sz="2500" b="1" i="1" dirty="0" err="1"/>
              <a:t>h</a:t>
            </a:r>
            <a:r>
              <a:rPr lang="en-US" sz="2500" i="1" baseline="-25000" dirty="0" err="1"/>
              <a:t>t</a:t>
            </a:r>
            <a:r>
              <a:rPr lang="en-US" sz="2500" dirty="0"/>
              <a:t>, </a:t>
            </a:r>
            <a:r>
              <a:rPr lang="en-US" sz="2500" b="1" i="1" dirty="0" err="1"/>
              <a:t>o</a:t>
            </a:r>
            <a:r>
              <a:rPr lang="en-US" sz="2500" i="1" baseline="-25000" dirty="0" err="1"/>
              <a:t>t</a:t>
            </a:r>
            <a:r>
              <a:rPr lang="en-US" sz="2500" dirty="0"/>
              <a:t>) are changed over time points. Note, </a:t>
            </a:r>
            <a:r>
              <a:rPr lang="en-US" sz="2500" b="1" i="1" dirty="0" err="1"/>
              <a:t>W</a:t>
            </a:r>
            <a:r>
              <a:rPr lang="en-US" sz="2500" b="1" i="1" baseline="-25000" dirty="0" err="1"/>
              <a:t>h</a:t>
            </a:r>
            <a:r>
              <a:rPr lang="en-US" sz="2500" dirty="0"/>
              <a:t>, </a:t>
            </a:r>
            <a:r>
              <a:rPr lang="en-US" sz="2500" b="1" i="1" dirty="0"/>
              <a:t>U</a:t>
            </a:r>
            <a:r>
              <a:rPr lang="en-US" sz="2500" b="1" i="1" baseline="-25000" dirty="0"/>
              <a:t>h</a:t>
            </a:r>
            <a:r>
              <a:rPr lang="en-US" sz="2500" dirty="0"/>
              <a:t>, and</a:t>
            </a:r>
            <a:r>
              <a:rPr lang="en-US" sz="2500" b="1" i="1" dirty="0"/>
              <a:t> W</a:t>
            </a:r>
            <a:r>
              <a:rPr lang="en-US" sz="2500" b="1" i="1" baseline="-25000" dirty="0"/>
              <a:t>o</a:t>
            </a:r>
            <a:r>
              <a:rPr lang="en-US" sz="2500" dirty="0"/>
              <a:t> are matrix parameters and </a:t>
            </a:r>
            <a:r>
              <a:rPr lang="en-US" sz="2500" b="1" i="1" dirty="0" err="1"/>
              <a:t>b</a:t>
            </a:r>
            <a:r>
              <a:rPr lang="en-US" sz="2500" b="1" i="1" baseline="-25000" dirty="0" err="1"/>
              <a:t>h</a:t>
            </a:r>
            <a:r>
              <a:rPr lang="en-US" sz="2500" dirty="0"/>
              <a:t> and </a:t>
            </a:r>
            <a:r>
              <a:rPr lang="en-US" sz="2500" b="1" i="1" dirty="0" err="1"/>
              <a:t>b</a:t>
            </a:r>
            <a:r>
              <a:rPr lang="en-US" sz="2500" b="1" i="1" baseline="-25000" dirty="0" err="1"/>
              <a:t>o</a:t>
            </a:r>
            <a:r>
              <a:rPr lang="en-US" sz="2500" dirty="0"/>
              <a:t> are vector parameters whereas </a:t>
            </a:r>
            <a:r>
              <a:rPr lang="en-US" sz="2500" b="1" i="1" dirty="0" err="1"/>
              <a:t>x</a:t>
            </a:r>
            <a:r>
              <a:rPr lang="en-US" sz="2500" i="1" baseline="-25000" dirty="0" err="1"/>
              <a:t>t</a:t>
            </a:r>
            <a:r>
              <a:rPr lang="en-US" sz="2500" dirty="0"/>
              <a:t>, </a:t>
            </a:r>
            <a:r>
              <a:rPr lang="en-US" sz="2500" b="1" i="1" dirty="0" err="1"/>
              <a:t>h</a:t>
            </a:r>
            <a:r>
              <a:rPr lang="en-US" sz="2500" i="1" baseline="-25000" dirty="0" err="1"/>
              <a:t>t</a:t>
            </a:r>
            <a:r>
              <a:rPr lang="en-US" sz="2500" dirty="0"/>
              <a:t>, and </a:t>
            </a:r>
            <a:r>
              <a:rPr lang="en-US" sz="2500" b="1" i="1" dirty="0" err="1"/>
              <a:t>o</a:t>
            </a:r>
            <a:r>
              <a:rPr lang="en-US" sz="2500" i="1" baseline="-25000" dirty="0" err="1"/>
              <a:t>t</a:t>
            </a:r>
            <a:r>
              <a:rPr lang="en-US" sz="2500" dirty="0"/>
              <a:t> are vector variables.</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2462404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a:t>Long short-term memory (LSTM) is an extension of RNN, which implies that RNN is used to implement short-term memory so that the short-term memory can last for a longer time through </a:t>
            </a:r>
            <a:r>
              <a:rPr lang="en-US" sz="1950" i="1" dirty="0"/>
              <a:t>T</a:t>
            </a:r>
            <a:r>
              <a:rPr lang="en-US" sz="1950" dirty="0"/>
              <a:t> time points </a:t>
            </a:r>
            <a:r>
              <a:rPr lang="en-US" sz="1950" i="1" dirty="0"/>
              <a:t>t</a:t>
            </a:r>
            <a:r>
              <a:rPr lang="en-US" sz="1950" dirty="0"/>
              <a:t> = 1, 2,…, </a:t>
            </a:r>
            <a:r>
              <a:rPr lang="en-US" sz="1950" i="1" dirty="0"/>
              <a:t>T</a:t>
            </a:r>
            <a:r>
              <a:rPr lang="en-US" sz="1950" dirty="0"/>
              <a:t> built in RNN. Consequently, the short-term memory is represented by a so-called cell associated with three gates such as input gate, forget gate, and output gate. Cell represents information piece stored in memory at current time (Wikipedia, 2007</a:t>
            </a:r>
            <a:r>
              <a:rPr lang="en-US" sz="1950" dirty="0" smtClean="0"/>
              <a:t>). </a:t>
            </a:r>
            <a:r>
              <a:rPr lang="en-US" sz="1950" dirty="0"/>
              <a:t>Input gate controls which new information to be put to cell, forget gate decides which information to be discarded, and output gate controls which information to be sent to next state (Wikipedia, 2007). As a convention, the cell at current state </a:t>
            </a:r>
            <a:r>
              <a:rPr lang="en-US" sz="1950" i="1" dirty="0"/>
              <a:t>t</a:t>
            </a:r>
            <a:r>
              <a:rPr lang="en-US" sz="1950" dirty="0"/>
              <a:t> is represented by the pair (</a:t>
            </a:r>
            <a:r>
              <a:rPr lang="en-US" sz="1950" b="1" i="1" dirty="0" err="1"/>
              <a:t>c</a:t>
            </a:r>
            <a:r>
              <a:rPr lang="en-US" sz="1950" i="1" baseline="-25000" dirty="0" err="1"/>
              <a:t>t</a:t>
            </a:r>
            <a:r>
              <a:rPr lang="en-US" sz="1950" dirty="0"/>
              <a:t>, </a:t>
            </a:r>
            <a:r>
              <a:rPr lang="en-US" sz="1950" b="1" i="1" dirty="0" err="1"/>
              <a:t>h</a:t>
            </a:r>
            <a:r>
              <a:rPr lang="en-US" sz="1950" i="1" baseline="-25000" dirty="0" err="1"/>
              <a:t>t</a:t>
            </a:r>
            <a:r>
              <a:rPr lang="en-US" sz="1950" dirty="0"/>
              <a:t>) whereas input gate, forget gate, and output gate are represented by vector variables </a:t>
            </a:r>
            <a:r>
              <a:rPr lang="en-US" sz="1950" b="1" i="1" dirty="0"/>
              <a:t>i</a:t>
            </a:r>
            <a:r>
              <a:rPr lang="en-US" sz="1950" i="1" baseline="-25000" dirty="0"/>
              <a:t>t</a:t>
            </a:r>
            <a:r>
              <a:rPr lang="en-US" sz="1950" dirty="0"/>
              <a:t>, </a:t>
            </a:r>
            <a:r>
              <a:rPr lang="en-US" sz="1950" b="1" i="1" dirty="0" err="1"/>
              <a:t>f</a:t>
            </a:r>
            <a:r>
              <a:rPr lang="en-US" sz="1950" i="1" baseline="-25000" dirty="0" err="1"/>
              <a:t>t</a:t>
            </a:r>
            <a:r>
              <a:rPr lang="en-US" sz="1950" dirty="0"/>
              <a:t>, and </a:t>
            </a:r>
            <a:r>
              <a:rPr lang="en-US" sz="1950" b="1" i="1" dirty="0" err="1"/>
              <a:t>o</a:t>
            </a:r>
            <a:r>
              <a:rPr lang="en-US" sz="1950" i="1" baseline="-25000" dirty="0" err="1"/>
              <a:t>t</a:t>
            </a:r>
            <a:r>
              <a:rPr lang="en-US" sz="1950" dirty="0"/>
              <a:t>, respectively. Note, let </a:t>
            </a:r>
            <a:r>
              <a:rPr lang="en-US" sz="1950" b="1" i="1" dirty="0" err="1"/>
              <a:t>g</a:t>
            </a:r>
            <a:r>
              <a:rPr lang="en-US" sz="1950" i="1" baseline="-25000" dirty="0" err="1"/>
              <a:t>t</a:t>
            </a:r>
            <a:r>
              <a:rPr lang="en-US" sz="1950" dirty="0"/>
              <a:t> and </a:t>
            </a:r>
            <a:r>
              <a:rPr lang="en-US" sz="1950" b="1" i="1" dirty="0" err="1"/>
              <a:t>c</a:t>
            </a:r>
            <a:r>
              <a:rPr lang="en-US" sz="1950" i="1" baseline="-25000" dirty="0" err="1"/>
              <a:t>t</a:t>
            </a:r>
            <a:r>
              <a:rPr lang="en-US" sz="1950" dirty="0"/>
              <a:t> be cell input activation variable and cell state variable where cell input activation variable </a:t>
            </a:r>
            <a:r>
              <a:rPr lang="en-US" sz="1950" b="1" i="1" dirty="0" err="1"/>
              <a:t>g</a:t>
            </a:r>
            <a:r>
              <a:rPr lang="en-US" sz="1950" i="1" baseline="-25000" dirty="0" err="1"/>
              <a:t>t</a:t>
            </a:r>
            <a:r>
              <a:rPr lang="en-US" sz="1950" dirty="0"/>
              <a:t> represents the activated input part of a cell, which is the important input part being different from the forgotten part, whereas cell state variable </a:t>
            </a:r>
            <a:r>
              <a:rPr lang="en-US" sz="1950" b="1" i="1" dirty="0" err="1"/>
              <a:t>c</a:t>
            </a:r>
            <a:r>
              <a:rPr lang="en-US" sz="1950" i="1" baseline="-25000" dirty="0" err="1"/>
              <a:t>t</a:t>
            </a:r>
            <a:r>
              <a:rPr lang="en-US" sz="1950" dirty="0"/>
              <a:t> represents real information stored in cell which is, exactly, the short memory at current state. In literature, </a:t>
            </a:r>
            <a:r>
              <a:rPr lang="en-US" sz="1950" b="1" i="1" dirty="0" err="1"/>
              <a:t>g</a:t>
            </a:r>
            <a:r>
              <a:rPr lang="en-US" sz="1950" i="1" baseline="-25000" dirty="0" err="1"/>
              <a:t>t</a:t>
            </a:r>
            <a:r>
              <a:rPr lang="en-US" sz="1950" dirty="0"/>
              <a:t> is also called cell gate. Some LSTM variants merge </a:t>
            </a:r>
            <a:r>
              <a:rPr lang="en-US" sz="1950" b="1" i="1" dirty="0" err="1"/>
              <a:t>g</a:t>
            </a:r>
            <a:r>
              <a:rPr lang="en-US" sz="1950" i="1" baseline="-25000" dirty="0" err="1"/>
              <a:t>t</a:t>
            </a:r>
            <a:r>
              <a:rPr lang="en-US" sz="1950" dirty="0"/>
              <a:t> and </a:t>
            </a:r>
            <a:r>
              <a:rPr lang="en-US" sz="1950" b="1" i="1" dirty="0" err="1"/>
              <a:t>c</a:t>
            </a:r>
            <a:r>
              <a:rPr lang="en-US" sz="1950" i="1" baseline="-25000" dirty="0" err="1"/>
              <a:t>t</a:t>
            </a:r>
            <a:r>
              <a:rPr lang="en-US" sz="1950" dirty="0"/>
              <a:t> into the same cell state variable. Although output gate </a:t>
            </a:r>
            <a:r>
              <a:rPr lang="en-US" sz="1950" b="1" i="1" dirty="0" err="1"/>
              <a:t>o</a:t>
            </a:r>
            <a:r>
              <a:rPr lang="en-US" sz="1950" i="1" baseline="-25000" dirty="0" err="1"/>
              <a:t>t</a:t>
            </a:r>
            <a:r>
              <a:rPr lang="en-US" sz="1950" dirty="0"/>
              <a:t> represents which information to be sent to next state, it is consolidated with current cell memory </a:t>
            </a:r>
            <a:r>
              <a:rPr lang="en-US" sz="1950" b="1" i="1" dirty="0" err="1"/>
              <a:t>c</a:t>
            </a:r>
            <a:r>
              <a:rPr lang="en-US" sz="1950" i="1" baseline="-25000" dirty="0" err="1"/>
              <a:t>t</a:t>
            </a:r>
            <a:r>
              <a:rPr lang="en-US" sz="1950" dirty="0"/>
              <a:t> in order to produce the real output information </a:t>
            </a:r>
            <a:r>
              <a:rPr lang="en-US" sz="1950" b="1" i="1" dirty="0" err="1"/>
              <a:t>h</a:t>
            </a:r>
            <a:r>
              <a:rPr lang="en-US" sz="1950" i="1" baseline="-25000" dirty="0" err="1"/>
              <a:t>t</a:t>
            </a:r>
            <a:r>
              <a:rPr lang="en-US" sz="1950" dirty="0"/>
              <a:t> which represents bright and clear-cut memory. In other words, given cell (</a:t>
            </a:r>
            <a:r>
              <a:rPr lang="en-US" sz="1950" b="1" i="1" dirty="0" err="1"/>
              <a:t>c</a:t>
            </a:r>
            <a:r>
              <a:rPr lang="en-US" sz="1950" i="1" baseline="-25000" dirty="0" err="1"/>
              <a:t>t</a:t>
            </a:r>
            <a:r>
              <a:rPr lang="en-US" sz="1950" dirty="0"/>
              <a:t>, </a:t>
            </a:r>
            <a:r>
              <a:rPr lang="en-US" sz="1950" b="1" i="1" dirty="0" err="1"/>
              <a:t>h</a:t>
            </a:r>
            <a:r>
              <a:rPr lang="en-US" sz="1950" i="1" baseline="-25000" dirty="0" err="1"/>
              <a:t>t</a:t>
            </a:r>
            <a:r>
              <a:rPr lang="en-US" sz="1950" dirty="0"/>
              <a:t>), then </a:t>
            </a:r>
            <a:r>
              <a:rPr lang="en-US" sz="1950" b="1" i="1" dirty="0" err="1"/>
              <a:t>c</a:t>
            </a:r>
            <a:r>
              <a:rPr lang="en-US" sz="1950" i="1" baseline="-25000" dirty="0" err="1"/>
              <a:t>t</a:t>
            </a:r>
            <a:r>
              <a:rPr lang="en-US" sz="1950" dirty="0"/>
              <a:t> represents the real information stored in memory and </a:t>
            </a:r>
            <a:r>
              <a:rPr lang="en-US" sz="1950" b="1" i="1" dirty="0" err="1"/>
              <a:t>h</a:t>
            </a:r>
            <a:r>
              <a:rPr lang="en-US" sz="1950" i="1" baseline="-25000" dirty="0" err="1"/>
              <a:t>t</a:t>
            </a:r>
            <a:r>
              <a:rPr lang="en-US" sz="1950" dirty="0"/>
              <a:t> represents the clear-cut memory which displays brightly at the outside for next state</a:t>
            </a:r>
            <a:r>
              <a:rPr lang="en-US" sz="1950" dirty="0" smtClean="0"/>
              <a:t>.</a:t>
            </a:r>
            <a:r>
              <a:rPr lang="en-US" sz="1950" dirty="0"/>
              <a:t> It is possible to consider that </a:t>
            </a:r>
            <a:r>
              <a:rPr lang="en-US" sz="1950" b="1" i="1" dirty="0" err="1"/>
              <a:t>c</a:t>
            </a:r>
            <a:r>
              <a:rPr lang="en-US" sz="1950" i="1" baseline="-25000" dirty="0" err="1"/>
              <a:t>t</a:t>
            </a:r>
            <a:r>
              <a:rPr lang="en-US" sz="1950" dirty="0"/>
              <a:t> is evaluated value of cell </a:t>
            </a:r>
            <a:r>
              <a:rPr lang="en-US" sz="1950" i="1" dirty="0"/>
              <a:t>t</a:t>
            </a:r>
            <a:r>
              <a:rPr lang="en-US" sz="1950" dirty="0"/>
              <a:t> and </a:t>
            </a:r>
            <a:r>
              <a:rPr lang="en-US" sz="1950" b="1" i="1" dirty="0" err="1"/>
              <a:t>h</a:t>
            </a:r>
            <a:r>
              <a:rPr lang="en-US" sz="1950" i="1" baseline="-25000" dirty="0" err="1"/>
              <a:t>t</a:t>
            </a:r>
            <a:r>
              <a:rPr lang="en-US" sz="1950" dirty="0"/>
              <a:t> is predictive value of cell </a:t>
            </a:r>
            <a:r>
              <a:rPr lang="en-US" sz="1950" i="1" dirty="0"/>
              <a:t>t</a:t>
            </a:r>
            <a:r>
              <a:rPr lang="en-US" sz="1950" dirty="0"/>
              <a:t>. Following equations specify LSTM based on specification of RNN (Wikipedia, 2007), which indicates how to calculate cell and gates.</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2241823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50" i="1" smtClean="0">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𝒊</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b="1" i="1">
                                    <a:latin typeface="Cambria Math" panose="02040503050406030204" pitchFamily="18" charset="0"/>
                                  </a:rPr>
                                  <m:t>𝒊</m:t>
                                </m:r>
                              </m:sub>
                            </m:sSub>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b="1" i="1">
                                        <a:latin typeface="Cambria Math" panose="02040503050406030204" pitchFamily="18" charset="0"/>
                                      </a:rPr>
                                      <m:t>𝑾</m:t>
                                    </m:r>
                                  </m:e>
                                  <m:sub>
                                    <m:r>
                                      <a:rPr lang="en-US" sz="2050" b="1" i="1">
                                        <a:latin typeface="Cambria Math" panose="02040503050406030204" pitchFamily="18" charset="0"/>
                                      </a:rPr>
                                      <m:t>𝒊</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𝑼</m:t>
                                    </m:r>
                                  </m:e>
                                  <m:sub>
                                    <m:r>
                                      <a:rPr lang="en-US" sz="2050" b="1" i="1">
                                        <a:latin typeface="Cambria Math" panose="02040503050406030204" pitchFamily="18" charset="0"/>
                                      </a:rPr>
                                      <m:t>𝒊</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𝒃</m:t>
                                    </m:r>
                                  </m:e>
                                  <m:sub>
                                    <m:r>
                                      <a:rPr lang="en-US" sz="2050" b="1" i="1">
                                        <a:latin typeface="Cambria Math" panose="02040503050406030204" pitchFamily="18" charset="0"/>
                                      </a:rPr>
                                      <m:t>𝒊</m:t>
                                    </m:r>
                                  </m:sub>
                                </m:sSub>
                              </m:e>
                            </m:d>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𝒇</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b="1" i="1">
                                    <a:latin typeface="Cambria Math" panose="02040503050406030204" pitchFamily="18" charset="0"/>
                                  </a:rPr>
                                  <m:t>𝒇</m:t>
                                </m:r>
                              </m:sub>
                            </m:sSub>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b="1" i="1">
                                        <a:latin typeface="Cambria Math" panose="02040503050406030204" pitchFamily="18" charset="0"/>
                                      </a:rPr>
                                      <m:t>𝑾</m:t>
                                    </m:r>
                                  </m:e>
                                  <m:sub>
                                    <m:r>
                                      <a:rPr lang="en-US" sz="2050" b="1" i="1">
                                        <a:latin typeface="Cambria Math" panose="02040503050406030204" pitchFamily="18" charset="0"/>
                                      </a:rPr>
                                      <m:t>𝒇</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𝑼</m:t>
                                    </m:r>
                                  </m:e>
                                  <m:sub>
                                    <m:r>
                                      <a:rPr lang="en-US" sz="2050" b="1" i="1">
                                        <a:latin typeface="Cambria Math" panose="02040503050406030204" pitchFamily="18" charset="0"/>
                                      </a:rPr>
                                      <m:t>𝒇</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𝒃</m:t>
                                    </m:r>
                                  </m:e>
                                  <m:sub>
                                    <m:r>
                                      <a:rPr lang="en-US" sz="2050" b="1" i="1">
                                        <a:latin typeface="Cambria Math" panose="02040503050406030204" pitchFamily="18" charset="0"/>
                                      </a:rPr>
                                      <m:t>𝒇</m:t>
                                    </m:r>
                                  </m:sub>
                                </m:sSub>
                              </m:e>
                            </m:d>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𝒐</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b="1" i="1">
                                    <a:latin typeface="Cambria Math" panose="02040503050406030204" pitchFamily="18" charset="0"/>
                                  </a:rPr>
                                  <m:t>𝒐</m:t>
                                </m:r>
                              </m:sub>
                            </m:sSub>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b="1" i="1">
                                        <a:latin typeface="Cambria Math" panose="02040503050406030204" pitchFamily="18" charset="0"/>
                                      </a:rPr>
                                      <m:t>𝑾</m:t>
                                    </m:r>
                                  </m:e>
                                  <m:sub>
                                    <m:r>
                                      <a:rPr lang="en-US" sz="2050" b="1" i="1">
                                        <a:latin typeface="Cambria Math" panose="02040503050406030204" pitchFamily="18" charset="0"/>
                                      </a:rPr>
                                      <m:t>𝒐</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𝑼</m:t>
                                    </m:r>
                                  </m:e>
                                  <m:sub>
                                    <m:r>
                                      <a:rPr lang="en-US" sz="2050" b="1" i="1">
                                        <a:latin typeface="Cambria Math" panose="02040503050406030204" pitchFamily="18" charset="0"/>
                                      </a:rPr>
                                      <m:t>𝒐</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𝒃</m:t>
                                    </m:r>
                                  </m:e>
                                  <m:sub>
                                    <m:r>
                                      <a:rPr lang="en-US" sz="2050" b="1" i="1">
                                        <a:latin typeface="Cambria Math" panose="02040503050406030204" pitchFamily="18" charset="0"/>
                                      </a:rPr>
                                      <m:t>𝒐</m:t>
                                    </m:r>
                                  </m:sub>
                                </m:sSub>
                              </m:e>
                            </m:d>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𝒈</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b="1" i="1">
                                    <a:latin typeface="Cambria Math" panose="02040503050406030204" pitchFamily="18" charset="0"/>
                                  </a:rPr>
                                  <m:t>𝒈</m:t>
                                </m:r>
                              </m:sub>
                            </m:sSub>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b="1" i="1">
                                        <a:latin typeface="Cambria Math" panose="02040503050406030204" pitchFamily="18" charset="0"/>
                                      </a:rPr>
                                      <m:t>𝑾</m:t>
                                    </m:r>
                                  </m:e>
                                  <m:sub>
                                    <m:r>
                                      <a:rPr lang="en-US" sz="2050" b="1" i="1">
                                        <a:latin typeface="Cambria Math" panose="02040503050406030204" pitchFamily="18" charset="0"/>
                                      </a:rPr>
                                      <m:t>𝒈</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𝑼</m:t>
                                    </m:r>
                                  </m:e>
                                  <m:sub>
                                    <m:r>
                                      <a:rPr lang="en-US" sz="2050" b="1" i="1">
                                        <a:latin typeface="Cambria Math" panose="02040503050406030204" pitchFamily="18" charset="0"/>
                                      </a:rPr>
                                      <m:t>𝒈</m:t>
                                    </m:r>
                                  </m:sub>
                                </m:sSub>
                                <m:sSub>
                                  <m:sSubPr>
                                    <m:ctrlPr>
                                      <a:rPr lang="en-US" sz="2050" i="1">
                                        <a:latin typeface="Cambria Math" panose="02040503050406030204" pitchFamily="18" charset="0"/>
                                      </a:rPr>
                                    </m:ctrlPr>
                                  </m:sSub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𝒃</m:t>
                                    </m:r>
                                  </m:e>
                                  <m:sub>
                                    <m:r>
                                      <a:rPr lang="en-US" sz="2050" b="1" i="1">
                                        <a:latin typeface="Cambria Math" panose="02040503050406030204" pitchFamily="18" charset="0"/>
                                      </a:rPr>
                                      <m:t>𝒈</m:t>
                                    </m:r>
                                  </m:sub>
                                </m:sSub>
                              </m:e>
                            </m:d>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𝒄</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𝒇</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𝒄</m:t>
                                </m:r>
                              </m:e>
                              <m:sub>
                                <m:r>
                                  <a:rPr lang="en-US" sz="2050" i="1">
                                    <a:latin typeface="Cambria Math" panose="02040503050406030204" pitchFamily="18" charset="0"/>
                                  </a:rPr>
                                  <m:t>𝑡</m:t>
                                </m:r>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𝒊</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𝒈</m:t>
                                </m:r>
                              </m:e>
                              <m:sub>
                                <m:r>
                                  <a:rPr lang="en-US" sz="2050" i="1">
                                    <a:latin typeface="Cambria Math" panose="02040503050406030204" pitchFamily="18" charset="0"/>
                                  </a:rPr>
                                  <m:t>𝑡</m:t>
                                </m:r>
                              </m:sub>
                            </m:sSub>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𝒉</m:t>
                                </m:r>
                              </m:e>
                              <m:sub>
                                <m:r>
                                  <a:rPr lang="en-US" sz="2050" i="1">
                                    <a:latin typeface="Cambria Math" panose="02040503050406030204" pitchFamily="18" charset="0"/>
                                  </a:rPr>
                                  <m:t>𝑡</m:t>
                                </m:r>
                              </m:sub>
                            </m:sSub>
                            <m:r>
                              <m:rPr>
                                <m:aln/>
                              </m:rP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b="1" i="1">
                                    <a:latin typeface="Cambria Math" panose="02040503050406030204" pitchFamily="18" charset="0"/>
                                  </a:rPr>
                                  <m:t>𝒐</m:t>
                                </m:r>
                              </m:e>
                              <m:sub>
                                <m:r>
                                  <a:rPr lang="en-US" sz="2050" i="1">
                                    <a:latin typeface="Cambria Math" panose="02040503050406030204" pitchFamily="18" charset="0"/>
                                  </a:rPr>
                                  <m:t>𝑡</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b="1" i="1">
                                    <a:latin typeface="Cambria Math" panose="02040503050406030204" pitchFamily="18" charset="0"/>
                                  </a:rPr>
                                  <m:t>𝒉</m:t>
                                </m:r>
                              </m:sub>
                            </m:sSub>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b="1" i="1">
                                        <a:latin typeface="Cambria Math" panose="02040503050406030204" pitchFamily="18" charset="0"/>
                                      </a:rPr>
                                      <m:t>𝒄</m:t>
                                    </m:r>
                                  </m:e>
                                  <m:sub>
                                    <m:r>
                                      <a:rPr lang="en-US" sz="2050" i="1">
                                        <a:latin typeface="Cambria Math" panose="02040503050406030204" pitchFamily="18" charset="0"/>
                                      </a:rPr>
                                      <m:t>𝑡</m:t>
                                    </m:r>
                                  </m:sub>
                                </m:sSub>
                              </m:e>
                            </m:d>
                          </m:e>
                        </m:mr>
                      </m:m>
                      <m:r>
                        <a:rPr lang="en-US" sz="2050" b="0" i="1" smtClean="0">
                          <a:latin typeface="Cambria Math" panose="02040503050406030204" pitchFamily="18" charset="0"/>
                        </a:rPr>
                        <m:t>    </m:t>
                      </m:r>
                      <m:d>
                        <m:dPr>
                          <m:ctrlPr>
                            <a:rPr lang="en-US" sz="2050" b="0" i="1" smtClean="0">
                              <a:latin typeface="Cambria Math" panose="02040503050406030204" pitchFamily="18" charset="0"/>
                            </a:rPr>
                          </m:ctrlPr>
                        </m:dPr>
                        <m:e>
                          <m:r>
                            <a:rPr lang="en-US" sz="2050" b="0" i="1" smtClean="0">
                              <a:latin typeface="Cambria Math" panose="02040503050406030204" pitchFamily="18" charset="0"/>
                            </a:rPr>
                            <m:t>2.13</m:t>
                          </m:r>
                        </m:e>
                      </m:d>
                    </m:oMath>
                  </m:oMathPara>
                </a14:m>
                <a:endParaRPr lang="en-US" sz="2050" dirty="0" smtClean="0"/>
              </a:p>
              <a:p>
                <a:pPr marL="0" indent="0">
                  <a:buNone/>
                </a:pPr>
                <a:r>
                  <a:rPr lang="en-US" sz="2050" dirty="0"/>
                  <a:t>Note, weight matrix </a:t>
                </a:r>
                <a:r>
                  <a:rPr lang="en-US" sz="2050" b="1" i="1" dirty="0"/>
                  <a:t>W</a:t>
                </a:r>
                <a:r>
                  <a:rPr lang="en-US" sz="2050" b="1" i="1" baseline="-25000" dirty="0"/>
                  <a:t>i</a:t>
                </a:r>
                <a:r>
                  <a:rPr lang="en-US" sz="2050" dirty="0"/>
                  <a:t>, weight matrix </a:t>
                </a:r>
                <a:r>
                  <a:rPr lang="en-US" sz="2050" b="1" i="1" dirty="0" err="1"/>
                  <a:t>U</a:t>
                </a:r>
                <a:r>
                  <a:rPr lang="en-US" sz="2050" b="1" i="1" baseline="-25000" dirty="0" err="1"/>
                  <a:t>i</a:t>
                </a:r>
                <a:r>
                  <a:rPr lang="en-US" sz="2050" dirty="0"/>
                  <a:t>, and bias vector </a:t>
                </a:r>
                <a:r>
                  <a:rPr lang="en-US" sz="2050" b="1" i="1" dirty="0"/>
                  <a:t>b</a:t>
                </a:r>
                <a:r>
                  <a:rPr lang="en-US" sz="2050" b="1" i="1" baseline="-25000" dirty="0"/>
                  <a:t>i</a:t>
                </a:r>
                <a:r>
                  <a:rPr lang="en-US" sz="2050" dirty="0"/>
                  <a:t> are parameters of input gate </a:t>
                </a:r>
                <a:r>
                  <a:rPr lang="en-US" sz="2050" b="1" i="1" dirty="0"/>
                  <a:t>i</a:t>
                </a:r>
                <a:r>
                  <a:rPr lang="en-US" sz="2050" i="1" baseline="-25000" dirty="0"/>
                  <a:t>t</a:t>
                </a:r>
                <a:r>
                  <a:rPr lang="en-US" sz="2050" dirty="0"/>
                  <a:t>. Weight matrix </a:t>
                </a:r>
                <a:r>
                  <a:rPr lang="en-US" sz="2050" b="1" i="1" dirty="0" err="1"/>
                  <a:t>W</a:t>
                </a:r>
                <a:r>
                  <a:rPr lang="en-US" sz="2050" b="1" i="1" baseline="-25000" dirty="0" err="1"/>
                  <a:t>f</a:t>
                </a:r>
                <a:r>
                  <a:rPr lang="en-US" sz="2050" dirty="0"/>
                  <a:t>, weight matrix </a:t>
                </a:r>
                <a:r>
                  <a:rPr lang="en-US" sz="2050" b="1" i="1" dirty="0" err="1"/>
                  <a:t>U</a:t>
                </a:r>
                <a:r>
                  <a:rPr lang="en-US" sz="2050" b="1" i="1" baseline="-25000" dirty="0" err="1"/>
                  <a:t>f</a:t>
                </a:r>
                <a:r>
                  <a:rPr lang="en-US" sz="2050" dirty="0"/>
                  <a:t>, and bias vector </a:t>
                </a:r>
                <a:r>
                  <a:rPr lang="en-US" sz="2050" b="1" i="1" dirty="0"/>
                  <a:t>b</a:t>
                </a:r>
                <a:r>
                  <a:rPr lang="en-US" sz="2050" b="1" i="1" baseline="-25000" dirty="0"/>
                  <a:t>f</a:t>
                </a:r>
                <a:r>
                  <a:rPr lang="en-US" sz="2050" dirty="0"/>
                  <a:t> are parameters of forget gate </a:t>
                </a:r>
                <a:r>
                  <a:rPr lang="en-US" sz="2050" b="1" i="1" dirty="0"/>
                  <a:t>f</a:t>
                </a:r>
                <a:r>
                  <a:rPr lang="en-US" sz="2050" i="1" baseline="-25000" dirty="0"/>
                  <a:t>t</a:t>
                </a:r>
                <a:r>
                  <a:rPr lang="en-US" sz="2050" dirty="0"/>
                  <a:t>. Weight matrix </a:t>
                </a:r>
                <a:r>
                  <a:rPr lang="en-US" sz="2050" b="1" i="1" dirty="0"/>
                  <a:t>W</a:t>
                </a:r>
                <a:r>
                  <a:rPr lang="en-US" sz="2050" b="1" i="1" baseline="-25000" dirty="0"/>
                  <a:t>o</a:t>
                </a:r>
                <a:r>
                  <a:rPr lang="en-US" sz="2050" dirty="0"/>
                  <a:t>, weight matrix </a:t>
                </a:r>
                <a:r>
                  <a:rPr lang="en-US" sz="2050" b="1" i="1" dirty="0" err="1"/>
                  <a:t>U</a:t>
                </a:r>
                <a:r>
                  <a:rPr lang="en-US" sz="2050" b="1" i="1" baseline="-25000" dirty="0" err="1"/>
                  <a:t>o</a:t>
                </a:r>
                <a:r>
                  <a:rPr lang="en-US" sz="2050" dirty="0"/>
                  <a:t>, and bias vector </a:t>
                </a:r>
                <a:r>
                  <a:rPr lang="en-US" sz="2050" b="1" i="1" dirty="0" err="1"/>
                  <a:t>b</a:t>
                </a:r>
                <a:r>
                  <a:rPr lang="en-US" sz="2050" b="1" i="1" baseline="-25000" dirty="0" err="1"/>
                  <a:t>o</a:t>
                </a:r>
                <a:r>
                  <a:rPr lang="en-US" sz="2050" dirty="0"/>
                  <a:t> are parameters of output gate </a:t>
                </a:r>
                <a:r>
                  <a:rPr lang="en-US" sz="2050" b="1" i="1" dirty="0" err="1"/>
                  <a:t>o</a:t>
                </a:r>
                <a:r>
                  <a:rPr lang="en-US" sz="2050" i="1" baseline="-25000" dirty="0" err="1"/>
                  <a:t>t</a:t>
                </a:r>
                <a:r>
                  <a:rPr lang="en-US" sz="2050" dirty="0"/>
                  <a:t>. Weight matrix </a:t>
                </a:r>
                <a:r>
                  <a:rPr lang="en-US" sz="2050" b="1" i="1" dirty="0" err="1"/>
                  <a:t>W</a:t>
                </a:r>
                <a:r>
                  <a:rPr lang="en-US" sz="2050" b="1" i="1" baseline="-25000" dirty="0" err="1"/>
                  <a:t>g</a:t>
                </a:r>
                <a:r>
                  <a:rPr lang="en-US" sz="2050" dirty="0"/>
                  <a:t>, weight matrix </a:t>
                </a:r>
                <a:r>
                  <a:rPr lang="en-US" sz="2050" b="1" i="1" dirty="0" err="1"/>
                  <a:t>U</a:t>
                </a:r>
                <a:r>
                  <a:rPr lang="en-US" sz="2050" b="1" i="1" baseline="-25000" dirty="0" err="1"/>
                  <a:t>g</a:t>
                </a:r>
                <a:r>
                  <a:rPr lang="en-US" sz="2050" dirty="0"/>
                  <a:t>, and bias vector </a:t>
                </a:r>
                <a:r>
                  <a:rPr lang="en-US" sz="2050" b="1" i="1" dirty="0" err="1"/>
                  <a:t>b</a:t>
                </a:r>
                <a:r>
                  <a:rPr lang="en-US" sz="2050" b="1" i="1" baseline="-25000" dirty="0" err="1"/>
                  <a:t>g</a:t>
                </a:r>
                <a:r>
                  <a:rPr lang="en-US" sz="2050" dirty="0"/>
                  <a:t> are parameters of cell gate </a:t>
                </a:r>
                <a:r>
                  <a:rPr lang="en-US" sz="2050" b="1" i="1" dirty="0" err="1"/>
                  <a:t>g</a:t>
                </a:r>
                <a:r>
                  <a:rPr lang="en-US" sz="2050" i="1" baseline="-25000" dirty="0" err="1"/>
                  <a:t>t</a:t>
                </a:r>
                <a:r>
                  <a:rPr lang="en-US" sz="2050" dirty="0" err="1"/>
                  <a:t>.</a:t>
                </a:r>
                <a:r>
                  <a:rPr lang="en-US" sz="2050" dirty="0"/>
                  <a:t> Vector variables </a:t>
                </a:r>
                <a:r>
                  <a:rPr lang="en-US" sz="2050" b="1" i="1" dirty="0"/>
                  <a:t>i</a:t>
                </a:r>
                <a:r>
                  <a:rPr lang="en-US" sz="2050" i="1" baseline="-25000" dirty="0"/>
                  <a:t>t</a:t>
                </a:r>
                <a:r>
                  <a:rPr lang="en-US" sz="2050" dirty="0"/>
                  <a:t>, </a:t>
                </a:r>
                <a:r>
                  <a:rPr lang="en-US" sz="2050" b="1" i="1" dirty="0" err="1"/>
                  <a:t>f</a:t>
                </a:r>
                <a:r>
                  <a:rPr lang="en-US" sz="2050" i="1" baseline="-25000" dirty="0" err="1"/>
                  <a:t>t</a:t>
                </a:r>
                <a:r>
                  <a:rPr lang="en-US" sz="2050" dirty="0"/>
                  <a:t>, and </a:t>
                </a:r>
                <a:r>
                  <a:rPr lang="en-US" sz="2050" b="1" i="1" dirty="0" err="1"/>
                  <a:t>o</a:t>
                </a:r>
                <a:r>
                  <a:rPr lang="en-US" sz="2050" i="1" baseline="-25000" dirty="0" err="1"/>
                  <a:t>t</a:t>
                </a:r>
                <a:r>
                  <a:rPr lang="en-US" sz="2050" dirty="0"/>
                  <a:t> are often in range [</a:t>
                </a:r>
                <a:r>
                  <a:rPr lang="en-US" sz="2050" b="1" dirty="0"/>
                  <a:t>0</a:t>
                </a:r>
                <a:r>
                  <a:rPr lang="en-US" sz="2050" dirty="0"/>
                  <a:t>, </a:t>
                </a:r>
                <a:r>
                  <a:rPr lang="en-US" sz="2050" b="1" dirty="0"/>
                  <a:t>1</a:t>
                </a:r>
                <a:r>
                  <a:rPr lang="en-US" sz="2050" dirty="0"/>
                  <a:t>] whereas vector variables </a:t>
                </a:r>
                <a:r>
                  <a:rPr lang="en-US" sz="2050" b="1" i="1" dirty="0" err="1"/>
                  <a:t>c</a:t>
                </a:r>
                <a:r>
                  <a:rPr lang="en-US" sz="2050" i="1" baseline="-25000" dirty="0" err="1"/>
                  <a:t>t</a:t>
                </a:r>
                <a:r>
                  <a:rPr lang="en-US" sz="2050" dirty="0"/>
                  <a:t> and </a:t>
                </a:r>
                <a:r>
                  <a:rPr lang="en-US" sz="2050" b="1" i="1" dirty="0" err="1"/>
                  <a:t>h</a:t>
                </a:r>
                <a:r>
                  <a:rPr lang="en-US" sz="2050" i="1" baseline="-25000" dirty="0" err="1"/>
                  <a:t>t</a:t>
                </a:r>
                <a:r>
                  <a:rPr lang="en-US" sz="2050" dirty="0"/>
                  <a:t> are often in range [–</a:t>
                </a:r>
                <a:r>
                  <a:rPr lang="en-US" sz="2050" b="1" dirty="0"/>
                  <a:t>1</a:t>
                </a:r>
                <a:r>
                  <a:rPr lang="en-US" sz="2050" dirty="0"/>
                  <a:t>, </a:t>
                </a:r>
                <a:r>
                  <a:rPr lang="en-US" sz="2050" b="1" dirty="0"/>
                  <a:t>1</a:t>
                </a:r>
                <a:r>
                  <a:rPr lang="en-US" sz="2050" dirty="0"/>
                  <a:t>]. Activation functions </a:t>
                </a:r>
                <a:r>
                  <a:rPr lang="en-US" sz="2050" i="1" dirty="0" err="1"/>
                  <a:t>σ</a:t>
                </a:r>
                <a:r>
                  <a:rPr lang="en-US" sz="2050" b="1" i="1" baseline="-25000" dirty="0" err="1"/>
                  <a:t>i</a:t>
                </a:r>
                <a:r>
                  <a:rPr lang="en-US" sz="2050" dirty="0"/>
                  <a:t>(.), </a:t>
                </a:r>
                <a:r>
                  <a:rPr lang="en-US" sz="2050" i="1" dirty="0" err="1"/>
                  <a:t>σ</a:t>
                </a:r>
                <a:r>
                  <a:rPr lang="en-US" sz="2050" b="1" i="1" baseline="-25000" dirty="0" err="1"/>
                  <a:t>f</a:t>
                </a:r>
                <a:r>
                  <a:rPr lang="en-US" sz="2050" dirty="0"/>
                  <a:t>(.), and </a:t>
                </a:r>
                <a:r>
                  <a:rPr lang="en-US" sz="2050" i="1" dirty="0" err="1"/>
                  <a:t>σ</a:t>
                </a:r>
                <a:r>
                  <a:rPr lang="en-US" sz="2050" b="1" i="1" baseline="-25000" dirty="0" err="1"/>
                  <a:t>o</a:t>
                </a:r>
                <a:r>
                  <a:rPr lang="en-US" sz="2050" dirty="0"/>
                  <a:t>(.) are often sigmoid (logistic) functions whereas activation functions </a:t>
                </a:r>
                <a:r>
                  <a:rPr lang="en-US" sz="2050" i="1" dirty="0" err="1"/>
                  <a:t>σ</a:t>
                </a:r>
                <a:r>
                  <a:rPr lang="en-US" sz="2050" b="1" i="1" baseline="-25000" dirty="0" err="1"/>
                  <a:t>g</a:t>
                </a:r>
                <a:r>
                  <a:rPr lang="en-US" sz="2050" dirty="0"/>
                  <a:t>(.) and </a:t>
                </a:r>
                <a:r>
                  <a:rPr lang="en-US" sz="2050" i="1" dirty="0" err="1"/>
                  <a:t>σ</a:t>
                </a:r>
                <a:r>
                  <a:rPr lang="en-US" sz="2050" b="1" i="1" baseline="-25000" dirty="0" err="1"/>
                  <a:t>h</a:t>
                </a:r>
                <a:r>
                  <a:rPr lang="en-US" sz="2050" dirty="0"/>
                  <a:t>(.) are hyperbolic tangent functions. The operator </a:t>
                </a:r>
                <a14:m>
                  <m:oMath xmlns:m="http://schemas.openxmlformats.org/officeDocument/2006/math">
                    <m:r>
                      <a:rPr lang="en-US" sz="2050" i="1">
                        <a:latin typeface="Cambria Math" panose="02040503050406030204" pitchFamily="18" charset="0"/>
                      </a:rPr>
                      <m:t>⨂</m:t>
                    </m:r>
                  </m:oMath>
                </a14:m>
                <a:r>
                  <a:rPr lang="en-US" sz="2050" dirty="0"/>
                  <a:t> denotes component-wise multiplication of two vectors where every pair of two corresponding elements of the two vectors are multiplied together, for instance, given two arbitrary vectors </a:t>
                </a:r>
                <a:r>
                  <a:rPr lang="en-US" sz="2050" b="1" i="1" dirty="0"/>
                  <a:t>u</a:t>
                </a:r>
                <a:r>
                  <a:rPr lang="en-US" sz="2050" dirty="0"/>
                  <a:t> = (</a:t>
                </a:r>
                <a:r>
                  <a:rPr lang="en-US" sz="2050" i="1" dirty="0"/>
                  <a:t>u</a:t>
                </a:r>
                <a:r>
                  <a:rPr lang="en-US" sz="2050" baseline="-25000" dirty="0"/>
                  <a:t>1</a:t>
                </a:r>
                <a:r>
                  <a:rPr lang="en-US" sz="2050" dirty="0"/>
                  <a:t>, </a:t>
                </a:r>
                <a:r>
                  <a:rPr lang="en-US" sz="2050" i="1" dirty="0"/>
                  <a:t>u</a:t>
                </a:r>
                <a:r>
                  <a:rPr lang="en-US" sz="2050" baseline="-25000" dirty="0"/>
                  <a:t>2</a:t>
                </a:r>
                <a:r>
                  <a:rPr lang="en-US" sz="2050" dirty="0"/>
                  <a:t>,…, </a:t>
                </a:r>
                <a:r>
                  <a:rPr lang="en-US" sz="2050" i="1" dirty="0"/>
                  <a:t>u</a:t>
                </a:r>
                <a:r>
                  <a:rPr lang="en-US" sz="2050" i="1" baseline="-25000" dirty="0"/>
                  <a:t>n</a:t>
                </a:r>
                <a:r>
                  <a:rPr lang="en-US" sz="2050" dirty="0"/>
                  <a:t>)</a:t>
                </a:r>
                <a:r>
                  <a:rPr lang="en-US" sz="2050" i="1" baseline="30000" dirty="0"/>
                  <a:t>T</a:t>
                </a:r>
                <a:r>
                  <a:rPr lang="en-US" sz="2050" dirty="0"/>
                  <a:t> and </a:t>
                </a:r>
                <a:r>
                  <a:rPr lang="en-US" sz="2050" b="1" i="1" dirty="0"/>
                  <a:t>v</a:t>
                </a:r>
                <a:r>
                  <a:rPr lang="en-US" sz="2050" dirty="0"/>
                  <a:t> = (</a:t>
                </a:r>
                <a:r>
                  <a:rPr lang="en-US" sz="2050" i="1" dirty="0"/>
                  <a:t>v</a:t>
                </a:r>
                <a:r>
                  <a:rPr lang="en-US" sz="2050" baseline="-25000" dirty="0"/>
                  <a:t>1</a:t>
                </a:r>
                <a:r>
                  <a:rPr lang="en-US" sz="2050" dirty="0"/>
                  <a:t>, </a:t>
                </a:r>
                <a:r>
                  <a:rPr lang="en-US" sz="2050" i="1" dirty="0"/>
                  <a:t>v</a:t>
                </a:r>
                <a:r>
                  <a:rPr lang="en-US" sz="2050" baseline="-25000" dirty="0"/>
                  <a:t>2</a:t>
                </a:r>
                <a:r>
                  <a:rPr lang="en-US" sz="2050" dirty="0"/>
                  <a:t>,…, </a:t>
                </a:r>
                <a:r>
                  <a:rPr lang="en-US" sz="2050" i="1" dirty="0" err="1"/>
                  <a:t>v</a:t>
                </a:r>
                <a:r>
                  <a:rPr lang="en-US" sz="2050" i="1" baseline="-25000" dirty="0" err="1"/>
                  <a:t>n</a:t>
                </a:r>
                <a:r>
                  <a:rPr lang="en-US" sz="2050" dirty="0"/>
                  <a:t>)</a:t>
                </a:r>
                <a:r>
                  <a:rPr lang="en-US" sz="2050" i="1" baseline="30000" dirty="0"/>
                  <a:t>T</a:t>
                </a:r>
                <a:r>
                  <a:rPr lang="en-US" sz="2050" dirty="0"/>
                  <a:t>, we have </a:t>
                </a:r>
                <a:r>
                  <a:rPr lang="en-US" sz="2050" b="1" i="1" dirty="0"/>
                  <a:t>u</a:t>
                </a:r>
                <a14:m>
                  <m:oMath xmlns:m="http://schemas.openxmlformats.org/officeDocument/2006/math">
                    <m:r>
                      <a:rPr lang="en-US" sz="2050" i="1">
                        <a:latin typeface="Cambria Math" panose="02040503050406030204" pitchFamily="18" charset="0"/>
                      </a:rPr>
                      <m:t>⨂</m:t>
                    </m:r>
                  </m:oMath>
                </a14:m>
                <a:r>
                  <a:rPr lang="en-US" sz="2050" b="1" i="1" dirty="0"/>
                  <a:t>v</a:t>
                </a:r>
                <a:r>
                  <a:rPr lang="en-US" sz="2050" dirty="0"/>
                  <a:t> = (</a:t>
                </a:r>
                <a:r>
                  <a:rPr lang="en-US" sz="2050" i="1" dirty="0"/>
                  <a:t>u</a:t>
                </a:r>
                <a:r>
                  <a:rPr lang="en-US" sz="2050" baseline="-25000" dirty="0"/>
                  <a:t>1</a:t>
                </a:r>
                <a:r>
                  <a:rPr lang="en-US" sz="2050" i="1" dirty="0"/>
                  <a:t>v</a:t>
                </a:r>
                <a:r>
                  <a:rPr lang="en-US" sz="2050" baseline="-25000" dirty="0"/>
                  <a:t>1</a:t>
                </a:r>
                <a:r>
                  <a:rPr lang="en-US" sz="2050" dirty="0"/>
                  <a:t>, </a:t>
                </a:r>
                <a:r>
                  <a:rPr lang="en-US" sz="2050" i="1" dirty="0"/>
                  <a:t>u</a:t>
                </a:r>
                <a:r>
                  <a:rPr lang="en-US" sz="2050" baseline="-25000" dirty="0"/>
                  <a:t>2</a:t>
                </a:r>
                <a:r>
                  <a:rPr lang="en-US" sz="2050" i="1" dirty="0"/>
                  <a:t>v</a:t>
                </a:r>
                <a:r>
                  <a:rPr lang="en-US" sz="2050" baseline="-25000" dirty="0"/>
                  <a:t>2</a:t>
                </a:r>
                <a:r>
                  <a:rPr lang="en-US" sz="2050" dirty="0"/>
                  <a:t>,…, </a:t>
                </a:r>
                <a:r>
                  <a:rPr lang="en-US" sz="2050" i="1" dirty="0" err="1"/>
                  <a:t>u</a:t>
                </a:r>
                <a:r>
                  <a:rPr lang="en-US" sz="2050" i="1" baseline="-25000" dirty="0" err="1"/>
                  <a:t>n</a:t>
                </a:r>
                <a:r>
                  <a:rPr lang="en-US" sz="2050" i="1" dirty="0" err="1"/>
                  <a:t>v</a:t>
                </a:r>
                <a:r>
                  <a:rPr lang="en-US" sz="2050" i="1" baseline="-25000" dirty="0" err="1"/>
                  <a:t>n</a:t>
                </a:r>
                <a:r>
                  <a:rPr lang="en-US" sz="2050" dirty="0"/>
                  <a:t>)</a:t>
                </a:r>
                <a:r>
                  <a:rPr lang="en-US" sz="2050" i="1" baseline="30000" dirty="0"/>
                  <a:t>T</a:t>
                </a:r>
                <a:r>
                  <a:rPr lang="en-US" sz="2050" dirty="0"/>
                  <a:t>. Note, backpropagation algorithm can be applied into learning LSTM as usual.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57"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4043744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Autofit/>
              </a:bodyPr>
              <a:lstStyle/>
              <a:p>
                <a:pPr marL="0" indent="0">
                  <a:buNone/>
                </a:pPr>
                <a:r>
                  <a:rPr lang="en-US" sz="2600" dirty="0"/>
                  <a:t>By applying LSTM into pixel density (PD) approach for modeling DGM, each pixel </a:t>
                </a:r>
                <a:r>
                  <a:rPr lang="en-US" sz="2600" i="1" dirty="0"/>
                  <a:t>x</a:t>
                </a:r>
                <a:r>
                  <a:rPr lang="en-US" sz="2600" i="1" baseline="-25000" dirty="0"/>
                  <a:t>i</a:t>
                </a:r>
                <a:r>
                  <a:rPr lang="en-US" sz="2600" dirty="0"/>
                  <a:t> is represented by cell </a:t>
                </a:r>
                <a:r>
                  <a:rPr lang="en-US" sz="2600" b="1" i="1" dirty="0"/>
                  <a:t>c</a:t>
                </a:r>
                <a:r>
                  <a:rPr lang="en-US" sz="2600" i="1" baseline="-25000" dirty="0"/>
                  <a:t>i</a:t>
                </a:r>
                <a:r>
                  <a:rPr lang="en-US" sz="2600" dirty="0"/>
                  <a:t> when pixel index </a:t>
                </a:r>
                <a:r>
                  <a:rPr lang="en-US" sz="2600" i="1" dirty="0" err="1"/>
                  <a:t>i</a:t>
                </a:r>
                <a:r>
                  <a:rPr lang="en-US" sz="2600" dirty="0"/>
                  <a:t> is considered as time point </a:t>
                </a:r>
                <a:r>
                  <a:rPr lang="en-US" sz="2600" i="1" dirty="0"/>
                  <a:t>t</a:t>
                </a:r>
                <a:r>
                  <a:rPr lang="en-US" sz="2600" dirty="0"/>
                  <a:t>. Because each cell </a:t>
                </a:r>
                <a:r>
                  <a:rPr lang="en-US" sz="2600" b="1" i="1" dirty="0"/>
                  <a:t>c</a:t>
                </a:r>
                <a:r>
                  <a:rPr lang="en-US" sz="2600" i="1" baseline="-25000" dirty="0"/>
                  <a:t>i</a:t>
                </a:r>
                <a:r>
                  <a:rPr lang="en-US" sz="2600" dirty="0"/>
                  <a:t> is dependent on its one right previous cell </a:t>
                </a:r>
                <a:r>
                  <a:rPr lang="en-US" sz="2600" b="1" i="1" dirty="0"/>
                  <a:t>c</a:t>
                </a:r>
                <a:r>
                  <a:rPr lang="en-US" sz="2600" i="1" baseline="-25000" dirty="0"/>
                  <a:t>i</a:t>
                </a:r>
                <a:r>
                  <a:rPr lang="en-US" sz="2600" baseline="-25000" dirty="0"/>
                  <a:t>–1</a:t>
                </a:r>
                <a:r>
                  <a:rPr lang="en-US" sz="2600" dirty="0"/>
                  <a:t> whereas conditional pixel PDF </a:t>
                </a:r>
                <a:r>
                  <a:rPr lang="en-US" sz="2600" i="1" dirty="0"/>
                  <a:t>P</a:t>
                </a:r>
                <a:r>
                  <a:rPr lang="en-US" sz="2600" dirty="0"/>
                  <a:t>(</a:t>
                </a:r>
                <a:r>
                  <a:rPr lang="en-US" sz="2600" b="1" i="1" dirty="0"/>
                  <a:t>x</a:t>
                </a:r>
                <a:r>
                  <a:rPr lang="en-US" sz="2600" i="1" baseline="-25000" dirty="0"/>
                  <a:t>i</a:t>
                </a:r>
                <a:r>
                  <a:rPr lang="en-US" sz="2600" dirty="0"/>
                  <a:t> | </a:t>
                </a:r>
                <a:r>
                  <a:rPr lang="en-US" sz="2600" b="1" i="1" dirty="0"/>
                  <a:t>x</a:t>
                </a:r>
                <a:r>
                  <a:rPr lang="en-US" sz="2600" i="1" baseline="-25000" dirty="0"/>
                  <a:t>i</a:t>
                </a:r>
                <a:r>
                  <a:rPr lang="en-US" sz="2600" baseline="-25000" dirty="0"/>
                  <a:t>–1</a:t>
                </a:r>
                <a:r>
                  <a:rPr lang="en-US" sz="2600" dirty="0"/>
                  <a:t>, </a:t>
                </a:r>
                <a:r>
                  <a:rPr lang="en-US" sz="2600" b="1" i="1" dirty="0"/>
                  <a:t>x</a:t>
                </a:r>
                <a:r>
                  <a:rPr lang="en-US" sz="2600" i="1" baseline="-25000" dirty="0"/>
                  <a:t>i</a:t>
                </a:r>
                <a:r>
                  <a:rPr lang="en-US" sz="2600" baseline="-25000" dirty="0"/>
                  <a:t>–2</a:t>
                </a:r>
                <a:r>
                  <a:rPr lang="en-US" sz="2600" dirty="0"/>
                  <a:t>,…, </a:t>
                </a:r>
                <a:r>
                  <a:rPr lang="en-US" sz="2600" b="1" i="1" dirty="0"/>
                  <a:t>x</a:t>
                </a:r>
                <a:r>
                  <a:rPr lang="en-US" sz="2600" baseline="-25000" dirty="0"/>
                  <a:t>1</a:t>
                </a:r>
                <a:r>
                  <a:rPr lang="en-US" sz="2600" dirty="0"/>
                  <a:t>) of pixel </a:t>
                </a:r>
                <a:r>
                  <a:rPr lang="en-US" sz="2600" b="1" i="1" dirty="0"/>
                  <a:t>x</a:t>
                </a:r>
                <a:r>
                  <a:rPr lang="en-US" sz="2600" i="1" baseline="-25000" dirty="0"/>
                  <a:t>i</a:t>
                </a:r>
                <a:r>
                  <a:rPr lang="en-US" sz="2600" dirty="0"/>
                  <a:t> is dependent on </a:t>
                </a:r>
                <a:r>
                  <a:rPr lang="en-US" sz="2600" i="1" dirty="0" err="1"/>
                  <a:t>i</a:t>
                </a:r>
                <a:r>
                  <a:rPr lang="en-US" sz="2600" dirty="0"/>
                  <a:t>–1 previous pixels</a:t>
                </a:r>
                <a:r>
                  <a:rPr lang="en-US" sz="2600" i="1" dirty="0"/>
                  <a:t> </a:t>
                </a:r>
                <a:r>
                  <a:rPr lang="en-US" sz="2600" b="1" i="1" dirty="0"/>
                  <a:t>x</a:t>
                </a:r>
                <a:r>
                  <a:rPr lang="en-US" sz="2600" i="1" baseline="-25000" dirty="0"/>
                  <a:t>i</a:t>
                </a:r>
                <a:r>
                  <a:rPr lang="en-US" sz="2600" baseline="-25000" dirty="0"/>
                  <a:t>–1</a:t>
                </a:r>
                <a:r>
                  <a:rPr lang="en-US" sz="2600" dirty="0"/>
                  <a:t>, </a:t>
                </a:r>
                <a:r>
                  <a:rPr lang="en-US" sz="2600" b="1" i="1" dirty="0"/>
                  <a:t>x</a:t>
                </a:r>
                <a:r>
                  <a:rPr lang="en-US" sz="2600" i="1" baseline="-25000" dirty="0"/>
                  <a:t>i</a:t>
                </a:r>
                <a:r>
                  <a:rPr lang="en-US" sz="2600" baseline="-25000" dirty="0"/>
                  <a:t>–2</a:t>
                </a:r>
                <a:r>
                  <a:rPr lang="en-US" sz="2600" dirty="0"/>
                  <a:t>,…, </a:t>
                </a:r>
                <a:r>
                  <a:rPr lang="en-US" sz="2600" b="1" i="1" dirty="0"/>
                  <a:t>x</a:t>
                </a:r>
                <a:r>
                  <a:rPr lang="en-US" sz="2600" baseline="-25000" dirty="0"/>
                  <a:t>1</a:t>
                </a:r>
                <a:r>
                  <a:rPr lang="en-US" sz="2600" dirty="0"/>
                  <a:t>, Markov property is applied so that conditional pixel PDF of pixel </a:t>
                </a:r>
                <a:r>
                  <a:rPr lang="en-US" sz="2600" b="1" i="1" dirty="0"/>
                  <a:t>x</a:t>
                </a:r>
                <a:r>
                  <a:rPr lang="en-US" sz="2600" i="1" baseline="-25000" dirty="0"/>
                  <a:t>i</a:t>
                </a:r>
                <a:r>
                  <a:rPr lang="en-US" sz="2600" dirty="0"/>
                  <a:t> depends on only one previous pixel </a:t>
                </a:r>
                <a:r>
                  <a:rPr lang="en-US" sz="2600" b="1" i="1" dirty="0"/>
                  <a:t>x</a:t>
                </a:r>
                <a:r>
                  <a:rPr lang="en-US" sz="2600" i="1" baseline="-25000" dirty="0"/>
                  <a:t>i</a:t>
                </a:r>
                <a:r>
                  <a:rPr lang="en-US" sz="2600" baseline="-25000" dirty="0"/>
                  <a:t>–1</a:t>
                </a:r>
                <a:r>
                  <a:rPr lang="en-US" sz="2600" dirty="0"/>
                  <a:t>.</a:t>
                </a:r>
              </a:p>
              <a:p>
                <a:pPr marL="0" indent="0">
                  <a:buNone/>
                </a:pPr>
                <a14:m>
                  <m:oMathPara xmlns:m="http://schemas.openxmlformats.org/officeDocument/2006/math">
                    <m:oMathParaPr>
                      <m:jc m:val="centerGroup"/>
                    </m:oMathParaPr>
                    <m:oMath xmlns:m="http://schemas.openxmlformats.org/officeDocument/2006/math">
                      <m:r>
                        <a:rPr lang="en-US" sz="2600" i="1">
                          <a:latin typeface="Cambria Math" panose="02040503050406030204" pitchFamily="18"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sub>
                          </m:sSub>
                        </m:e>
                        <m:e>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r>
                                <a:rPr lang="en-US" sz="2600" i="1">
                                  <a:latin typeface="Cambria Math" panose="02040503050406030204" pitchFamily="18" charset="0"/>
                                </a:rPr>
                                <m:t>−2</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1</m:t>
                              </m:r>
                            </m:sub>
                          </m:sSub>
                        </m:e>
                      </m:d>
                      <m:r>
                        <a:rPr lang="en-US" sz="2600" i="1">
                          <a:latin typeface="Cambria Math" panose="02040503050406030204" pitchFamily="18" charset="0"/>
                        </a:rPr>
                        <m:t>=</m:t>
                      </m:r>
                      <m:r>
                        <a:rPr lang="en-US" sz="2600" i="1">
                          <a:latin typeface="Cambria Math" panose="02040503050406030204" pitchFamily="18" charset="0"/>
                        </a:rPr>
                        <m:t>𝑃</m:t>
                      </m:r>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sub>
                          </m:sSub>
                        </m:e>
                        <m:e>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𝑖</m:t>
                              </m:r>
                              <m:r>
                                <a:rPr lang="en-US" sz="2600" i="1">
                                  <a:latin typeface="Cambria Math" panose="02040503050406030204" pitchFamily="18" charset="0"/>
                                </a:rPr>
                                <m:t>−1</m:t>
                              </m:r>
                            </m:sub>
                          </m:sSub>
                        </m:e>
                      </m:d>
                    </m:oMath>
                  </m:oMathPara>
                </a14:m>
                <a:endParaRPr lang="en-US" sz="2600" dirty="0"/>
              </a:p>
              <a:p>
                <a:pPr marL="0" indent="0">
                  <a:buNone/>
                </a:pPr>
                <a:r>
                  <a:rPr lang="en-US" sz="2600" dirty="0"/>
                  <a:t>It is now possible to apply LSTM to model PD by matching each pixel </a:t>
                </a:r>
                <a:r>
                  <a:rPr lang="en-US" sz="2600" b="1" i="1" dirty="0"/>
                  <a:t>x</a:t>
                </a:r>
                <a:r>
                  <a:rPr lang="en-US" sz="2600" i="1" baseline="-25000" dirty="0"/>
                  <a:t>i</a:t>
                </a:r>
                <a:r>
                  <a:rPr lang="en-US" sz="2600" dirty="0"/>
                  <a:t> with each cell </a:t>
                </a:r>
                <a:r>
                  <a:rPr lang="en-US" sz="2600" b="1" i="1" dirty="0"/>
                  <a:t>c</a:t>
                </a:r>
                <a:r>
                  <a:rPr lang="en-US" sz="2600" i="1" baseline="-25000" dirty="0"/>
                  <a:t>i</a:t>
                </a:r>
                <a:r>
                  <a:rPr lang="en-US" sz="2600" dirty="0"/>
                  <a:t> so that cell </a:t>
                </a:r>
                <a:r>
                  <a:rPr lang="en-US" sz="2600" b="1" i="1" dirty="0"/>
                  <a:t>c</a:t>
                </a:r>
                <a:r>
                  <a:rPr lang="en-US" sz="2600" i="1" baseline="-25000" dirty="0"/>
                  <a:t>i</a:t>
                </a:r>
                <a:r>
                  <a:rPr lang="en-US" sz="2600" dirty="0"/>
                  <a:t> is considered as evaluated value of pixel </a:t>
                </a:r>
                <a:r>
                  <a:rPr lang="en-US" sz="2600" b="1" i="1" dirty="0"/>
                  <a:t>x</a:t>
                </a:r>
                <a:r>
                  <a:rPr lang="en-US" sz="2600" i="1" baseline="-25000" dirty="0"/>
                  <a:t>i</a:t>
                </a:r>
                <a:r>
                  <a:rPr lang="en-US" sz="2600" dirty="0"/>
                  <a:t> as well as each </a:t>
                </a:r>
                <a:r>
                  <a:rPr lang="en-US" sz="2600" b="1" i="1" dirty="0"/>
                  <a:t>h</a:t>
                </a:r>
                <a:r>
                  <a:rPr lang="en-US" sz="2600" i="1" baseline="-25000" dirty="0"/>
                  <a:t>i</a:t>
                </a:r>
                <a:r>
                  <a:rPr lang="en-US" sz="2600" dirty="0"/>
                  <a:t> is predictive value of pixel </a:t>
                </a:r>
                <a:r>
                  <a:rPr lang="en-US" sz="2600" b="1" i="1" dirty="0"/>
                  <a:t>x</a:t>
                </a:r>
                <a:r>
                  <a:rPr lang="en-US" sz="2600" i="1" baseline="-25000" dirty="0"/>
                  <a:t>i</a:t>
                </a:r>
                <a:r>
                  <a:rPr lang="en-US" sz="2600" dirty="0"/>
                  <a:t>. Because image is two-dimension array, each pixel </a:t>
                </a:r>
                <a:r>
                  <a:rPr lang="en-US" sz="2600" b="1" i="1" dirty="0" err="1"/>
                  <a:t>x</a:t>
                </a:r>
                <a:r>
                  <a:rPr lang="en-US" sz="2600" i="1" baseline="-25000" dirty="0" err="1"/>
                  <a:t>ij</a:t>
                </a:r>
                <a:r>
                  <a:rPr lang="en-US" sz="2600" dirty="0"/>
                  <a:t> or each cell </a:t>
                </a:r>
                <a:r>
                  <a:rPr lang="en-US" sz="2600" b="1" i="1" dirty="0" err="1"/>
                  <a:t>c</a:t>
                </a:r>
                <a:r>
                  <a:rPr lang="en-US" sz="2600" i="1" baseline="-25000" dirty="0" err="1"/>
                  <a:t>ij</a:t>
                </a:r>
                <a:r>
                  <a:rPr lang="en-US" sz="2600" dirty="0"/>
                  <a:t> is indexed by two indices </a:t>
                </a:r>
                <a:r>
                  <a:rPr lang="en-US" sz="2600" i="1" dirty="0" err="1"/>
                  <a:t>i</a:t>
                </a:r>
                <a:r>
                  <a:rPr lang="en-US" sz="2600" dirty="0"/>
                  <a:t> and </a:t>
                </a:r>
                <a:r>
                  <a:rPr lang="en-US" sz="2600" i="1" dirty="0"/>
                  <a:t>j</a:t>
                </a:r>
                <a:r>
                  <a:rPr lang="en-US" sz="2600" dirty="0"/>
                  <a:t> following image height and image width. The event that cell </a:t>
                </a:r>
                <a:r>
                  <a:rPr lang="en-US" sz="2600" b="1" i="1" dirty="0" err="1"/>
                  <a:t>c</a:t>
                </a:r>
                <a:r>
                  <a:rPr lang="en-US" sz="2600" i="1" baseline="-25000" dirty="0" err="1"/>
                  <a:t>ij</a:t>
                </a:r>
                <a:r>
                  <a:rPr lang="en-US" sz="2600" dirty="0"/>
                  <a:t> or </a:t>
                </a:r>
                <a:r>
                  <a:rPr lang="en-US" sz="2600" b="1" i="1" dirty="0" err="1"/>
                  <a:t>c</a:t>
                </a:r>
                <a:r>
                  <a:rPr lang="en-US" sz="2600" i="1" baseline="-25000" dirty="0" err="1"/>
                  <a:t>i</a:t>
                </a:r>
                <a:r>
                  <a:rPr lang="en-US" sz="2600" baseline="-25000" dirty="0" err="1"/>
                  <a:t>,</a:t>
                </a:r>
                <a:r>
                  <a:rPr lang="en-US" sz="2600" i="1" baseline="-25000" dirty="0" err="1"/>
                  <a:t>j</a:t>
                </a:r>
                <a:r>
                  <a:rPr lang="en-US" sz="2600" dirty="0"/>
                  <a:t> indexed by two indices </a:t>
                </a:r>
                <a:r>
                  <a:rPr lang="en-US" sz="2600" i="1" dirty="0" err="1"/>
                  <a:t>i</a:t>
                </a:r>
                <a:r>
                  <a:rPr lang="en-US" sz="2600" dirty="0"/>
                  <a:t> and </a:t>
                </a:r>
                <a:r>
                  <a:rPr lang="en-US" sz="2600" i="1" dirty="0"/>
                  <a:t>j</a:t>
                </a:r>
                <a:r>
                  <a:rPr lang="en-US" sz="2600" dirty="0"/>
                  <a:t> makes LSTM extended into two-dimension LSTM as follows: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916" t="-1060" r="-916" b="-424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13517848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smtClean="0">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𝒊</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m:rPr>
                                <m:aln/>
                              </m:rP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𝒊</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𝒊</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𝒊</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𝒊</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𝒊</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𝒇</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𝒇</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𝒇</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𝒇</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𝒇</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𝒇</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𝒈</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𝒈</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𝒈</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𝒈</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𝒈</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𝒈</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𝒄</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𝒇</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𝒄</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𝒄</m:t>
                                    </m:r>
                                  </m:e>
                                  <m:sub>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𝑗</m:t>
                                    </m:r>
                                  </m:sub>
                                </m:sSub>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𝒊</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𝒈</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𝒄</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sub>
                                </m:sSub>
                              </m:e>
                            </m:d>
                          </m:e>
                        </m:mr>
                      </m:m>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2.14</m:t>
                          </m:r>
                        </m:e>
                      </m:d>
                    </m:oMath>
                  </m:oMathPara>
                </a14:m>
                <a:endParaRPr lang="en-US" sz="2000" dirty="0" smtClean="0"/>
              </a:p>
              <a:p>
                <a:pPr marL="0" indent="0">
                  <a:buNone/>
                </a:pPr>
                <a:r>
                  <a:rPr lang="en-US" sz="2000" dirty="0"/>
                  <a:t>The equations above specify core ideology of PD associated with two-dimension LSTM where the contextual meaning of weight and bias parameters </a:t>
                </a:r>
                <a:r>
                  <a:rPr lang="en-US" sz="2000" b="1" i="1" dirty="0"/>
                  <a:t>W</a:t>
                </a:r>
                <a:r>
                  <a:rPr lang="en-US" sz="2000" baseline="-25000" dirty="0"/>
                  <a:t>(.)</a:t>
                </a:r>
                <a:r>
                  <a:rPr lang="en-US" sz="2000" dirty="0"/>
                  <a:t>, </a:t>
                </a:r>
                <a:r>
                  <a:rPr lang="en-US" sz="2000" b="1" i="1" dirty="0"/>
                  <a:t>U</a:t>
                </a:r>
                <a:r>
                  <a:rPr lang="en-US" sz="2000" baseline="-25000" dirty="0"/>
                  <a:t>(.)</a:t>
                </a:r>
                <a:r>
                  <a:rPr lang="en-US" sz="2000" dirty="0"/>
                  <a:t>, </a:t>
                </a:r>
                <a:r>
                  <a:rPr lang="en-US" sz="2000" b="1" i="1" dirty="0"/>
                  <a:t>V</a:t>
                </a:r>
                <a:r>
                  <a:rPr lang="en-US" sz="2000" baseline="-25000" dirty="0"/>
                  <a:t>(.)</a:t>
                </a:r>
                <a:r>
                  <a:rPr lang="en-US" sz="2000" dirty="0"/>
                  <a:t>, and </a:t>
                </a:r>
                <a:r>
                  <a:rPr lang="en-US" sz="2000" b="1" i="1" dirty="0"/>
                  <a:t>b</a:t>
                </a:r>
                <a:r>
                  <a:rPr lang="en-US" sz="2000" baseline="-25000" dirty="0"/>
                  <a:t>(.)</a:t>
                </a:r>
                <a:r>
                  <a:rPr lang="en-US" sz="2000" dirty="0"/>
                  <a:t> is not changed with note that </a:t>
                </a:r>
                <a:r>
                  <a:rPr lang="en-US" sz="2000" b="1" i="1" dirty="0"/>
                  <a:t>W</a:t>
                </a:r>
                <a:r>
                  <a:rPr lang="en-US" sz="2000" baseline="-25000" dirty="0"/>
                  <a:t>(.)</a:t>
                </a:r>
                <a:r>
                  <a:rPr lang="en-US" sz="2000" dirty="0"/>
                  <a:t>, </a:t>
                </a:r>
                <a:r>
                  <a:rPr lang="en-US" sz="2000" b="1" i="1" dirty="0"/>
                  <a:t>U</a:t>
                </a:r>
                <a:r>
                  <a:rPr lang="en-US" sz="2000" baseline="-25000" dirty="0"/>
                  <a:t>(.)</a:t>
                </a:r>
                <a:r>
                  <a:rPr lang="en-US" sz="2000" dirty="0"/>
                  <a:t>, and </a:t>
                </a:r>
                <a:r>
                  <a:rPr lang="en-US" sz="2000" b="1" i="1" dirty="0"/>
                  <a:t>V</a:t>
                </a:r>
                <a:r>
                  <a:rPr lang="en-US" sz="2000" baseline="-25000" dirty="0"/>
                  <a:t>(.)</a:t>
                </a:r>
                <a:r>
                  <a:rPr lang="en-US" sz="2000" dirty="0"/>
                  <a:t> are weight matrices regarding current pixel, previous pixel (</a:t>
                </a:r>
                <a:r>
                  <a:rPr lang="en-US" sz="2000" i="1" dirty="0" err="1"/>
                  <a:t>i</a:t>
                </a:r>
                <a:r>
                  <a:rPr lang="en-US" sz="2000" dirty="0"/>
                  <a:t>, </a:t>
                </a:r>
                <a:r>
                  <a:rPr lang="en-US" sz="2000" i="1" dirty="0"/>
                  <a:t>j</a:t>
                </a:r>
                <a:r>
                  <a:rPr lang="en-US" sz="2000" dirty="0"/>
                  <a:t>–1), and previous pixel (</a:t>
                </a:r>
                <a:r>
                  <a:rPr lang="en-US" sz="2000" i="1" dirty="0" err="1"/>
                  <a:t>i</a:t>
                </a:r>
                <a:r>
                  <a:rPr lang="en-US" sz="2000" dirty="0"/>
                  <a:t>–1, </a:t>
                </a:r>
                <a:r>
                  <a:rPr lang="en-US" sz="2000" i="1" dirty="0"/>
                  <a:t>j</a:t>
                </a:r>
                <a:r>
                  <a:rPr lang="en-US" sz="2000" dirty="0"/>
                  <a:t>), respectively. In literature, such PD is called </a:t>
                </a:r>
                <a:r>
                  <a:rPr lang="en-US" sz="2000" i="1" dirty="0" err="1"/>
                  <a:t>PixelRNN</a:t>
                </a:r>
                <a:r>
                  <a:rPr lang="en-US" sz="2000" dirty="0"/>
                  <a:t> associated with diagonal two-dimension LSTM (Oord, </a:t>
                </a:r>
                <a:r>
                  <a:rPr lang="en-US" sz="2000" dirty="0" err="1"/>
                  <a:t>Kalchbrenner</a:t>
                </a:r>
                <a:r>
                  <a:rPr lang="en-US" sz="2000" dirty="0"/>
                  <a:t>, &amp; </a:t>
                </a:r>
                <a:r>
                  <a:rPr lang="en-US" sz="2000" dirty="0" err="1"/>
                  <a:t>Kavukcuoglu</a:t>
                </a:r>
                <a:r>
                  <a:rPr lang="en-US" sz="2000" dirty="0"/>
                  <a:t>, 2016, pp. 3-4). According to diagonal two-dimension LSTM each pixel (</a:t>
                </a:r>
                <a:r>
                  <a:rPr lang="en-US" sz="2000" i="1" dirty="0" err="1"/>
                  <a:t>i</a:t>
                </a:r>
                <a:r>
                  <a:rPr lang="en-US" sz="2000" dirty="0"/>
                  <a:t>, </a:t>
                </a:r>
                <a:r>
                  <a:rPr lang="en-US" sz="2000" i="1" dirty="0"/>
                  <a:t>j</a:t>
                </a:r>
                <a:r>
                  <a:rPr lang="en-US" sz="2000" dirty="0"/>
                  <a:t>) at </a:t>
                </a:r>
                <a:r>
                  <a:rPr lang="en-US" sz="2000" i="1" dirty="0" err="1"/>
                  <a:t>i</a:t>
                </a:r>
                <a:r>
                  <a:rPr lang="en-US" sz="2000" baseline="30000" dirty="0" err="1"/>
                  <a:t>th</a:t>
                </a:r>
                <a:r>
                  <a:rPr lang="en-US" sz="2000" dirty="0"/>
                  <a:t> row and </a:t>
                </a:r>
                <a:r>
                  <a:rPr lang="en-US" sz="2000" i="1" dirty="0" err="1"/>
                  <a:t>j</a:t>
                </a:r>
                <a:r>
                  <a:rPr lang="en-US" sz="2000" baseline="30000" dirty="0" err="1"/>
                  <a:t>th</a:t>
                </a:r>
                <a:r>
                  <a:rPr lang="en-US" sz="2000" dirty="0"/>
                  <a:t> column has two previous neighbors such as previous left pixel (</a:t>
                </a:r>
                <a:r>
                  <a:rPr lang="en-US" sz="2000" i="1" dirty="0" err="1"/>
                  <a:t>i</a:t>
                </a:r>
                <a:r>
                  <a:rPr lang="en-US" sz="2000" dirty="0"/>
                  <a:t>, </a:t>
                </a:r>
                <a:r>
                  <a:rPr lang="en-US" sz="2000" i="1" dirty="0"/>
                  <a:t>j</a:t>
                </a:r>
                <a:r>
                  <a:rPr lang="en-US" sz="2000" dirty="0"/>
                  <a:t>–1) and previous upper pixel (</a:t>
                </a:r>
                <a:r>
                  <a:rPr lang="en-US" sz="2000" i="1" dirty="0" err="1"/>
                  <a:t>i</a:t>
                </a:r>
                <a:r>
                  <a:rPr lang="en-US" sz="2000" dirty="0"/>
                  <a:t>–1, </a:t>
                </a:r>
                <a:r>
                  <a:rPr lang="en-US" sz="2000" i="1" dirty="0"/>
                  <a:t>j</a:t>
                </a:r>
                <a:r>
                  <a:rPr lang="en-US" sz="2000" dirty="0"/>
                  <a:t>). For extension, each pixel (</a:t>
                </a:r>
                <a:r>
                  <a:rPr lang="en-US" sz="2000" i="1" dirty="0" err="1"/>
                  <a:t>i</a:t>
                </a:r>
                <a:r>
                  <a:rPr lang="en-US" sz="2000" dirty="0"/>
                  <a:t>, </a:t>
                </a:r>
                <a:r>
                  <a:rPr lang="en-US" sz="2000" i="1" dirty="0"/>
                  <a:t>j</a:t>
                </a:r>
                <a:r>
                  <a:rPr lang="en-US" sz="2000" dirty="0"/>
                  <a:t>) can have up four previous neighbors such as pixel (</a:t>
                </a:r>
                <a:r>
                  <a:rPr lang="en-US" sz="2000" i="1" dirty="0" err="1"/>
                  <a:t>i</a:t>
                </a:r>
                <a:r>
                  <a:rPr lang="en-US" sz="2000" dirty="0"/>
                  <a:t>, </a:t>
                </a:r>
                <a:r>
                  <a:rPr lang="en-US" sz="2000" i="1" dirty="0"/>
                  <a:t>j</a:t>
                </a:r>
                <a:r>
                  <a:rPr lang="en-US" sz="2000" dirty="0"/>
                  <a:t>–1), pixel (</a:t>
                </a:r>
                <a:r>
                  <a:rPr lang="en-US" sz="2000" i="1" dirty="0" err="1"/>
                  <a:t>i</a:t>
                </a:r>
                <a:r>
                  <a:rPr lang="en-US" sz="2000" dirty="0"/>
                  <a:t>–1, </a:t>
                </a:r>
                <a:r>
                  <a:rPr lang="en-US" sz="2000" i="1" dirty="0"/>
                  <a:t>j</a:t>
                </a:r>
                <a:r>
                  <a:rPr lang="en-US" sz="2000" dirty="0"/>
                  <a:t>–1), pixel (</a:t>
                </a:r>
                <a:r>
                  <a:rPr lang="en-US" sz="2000" i="1" dirty="0" err="1"/>
                  <a:t>i</a:t>
                </a:r>
                <a:r>
                  <a:rPr lang="en-US" sz="2000" dirty="0"/>
                  <a:t>–1, </a:t>
                </a:r>
                <a:r>
                  <a:rPr lang="en-US" sz="2000" i="1" dirty="0"/>
                  <a:t>j</a:t>
                </a:r>
                <a:r>
                  <a:rPr lang="en-US" sz="2000" dirty="0"/>
                  <a:t>), and pixel (</a:t>
                </a:r>
                <a:r>
                  <a:rPr lang="en-US" sz="2000" i="1" dirty="0" err="1"/>
                  <a:t>i</a:t>
                </a:r>
                <a:r>
                  <a:rPr lang="en-US" sz="2000" dirty="0"/>
                  <a:t>–1, </a:t>
                </a:r>
                <a:r>
                  <a:rPr lang="en-US" sz="2000" i="1" dirty="0"/>
                  <a:t>j</a:t>
                </a:r>
                <a:r>
                  <a:rPr lang="en-US" sz="2000" dirty="0"/>
                  <a:t>+1</a:t>
                </a:r>
                <a:r>
                  <a:rPr lang="en-US" sz="2000" dirty="0" smtClean="0"/>
                  <a:t>).</a:t>
                </a:r>
                <a:r>
                  <a:rPr lang="en-US" sz="2000" dirty="0"/>
                  <a:t> Following figure depicts </a:t>
                </a:r>
                <a:r>
                  <a:rPr lang="en-US" sz="2000" dirty="0" err="1"/>
                  <a:t>PixelRNN</a:t>
                </a:r>
                <a:r>
                  <a:rPr lang="en-US" sz="2000" dirty="0"/>
                  <a:t> with diagonal two-dimension LSTM (Oord, </a:t>
                </a:r>
                <a:r>
                  <a:rPr lang="en-US" sz="2000" dirty="0" err="1"/>
                  <a:t>Kalchbrenner</a:t>
                </a:r>
                <a:r>
                  <a:rPr lang="en-US" sz="2000" dirty="0"/>
                  <a:t>, &amp; </a:t>
                </a:r>
                <a:r>
                  <a:rPr lang="en-US" sz="2000" dirty="0" err="1"/>
                  <a:t>Kavukcuoglu</a:t>
                </a:r>
                <a:r>
                  <a:rPr lang="en-US" sz="2000" dirty="0"/>
                  <a:t>, 2016, p. 4).</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508" r="-458"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274684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8595360" cy="5176066"/>
              </a:xfrm>
            </p:spPr>
            <p:txBody>
              <a:bodyPr>
                <a:normAutofit/>
              </a:bodyPr>
              <a:lstStyle/>
              <a:p>
                <a:pPr marL="0" indent="0">
                  <a:buNone/>
                </a:pPr>
                <a:r>
                  <a:rPr lang="en-US" sz="2150" dirty="0"/>
                  <a:t>It is easy to add more weight parameters to these extensive cases. For example, cell gates and cell state with regard to the four previous neighbors are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𝒊</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m:rPr>
                          <m:aln/>
                        </m:rP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𝒊</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𝒊</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𝒙</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𝒊</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𝑽</m:t>
                              </m:r>
                            </m:e>
                            <m:sub>
                              <m:r>
                                <a:rPr lang="en-US" sz="2150" b="1" i="1">
                                  <a:latin typeface="Cambria Math" panose="02040503050406030204" pitchFamily="18" charset="0"/>
                                </a:rPr>
                                <m:t>𝒊</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𝑹</m:t>
                              </m:r>
                            </m:e>
                            <m:sub>
                              <m:r>
                                <a:rPr lang="en-US" sz="2150" b="1" i="1">
                                  <a:latin typeface="Cambria Math" panose="02040503050406030204" pitchFamily="18" charset="0"/>
                                </a:rPr>
                                <m:t>𝒊</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𝑺</m:t>
                              </m:r>
                            </m:e>
                            <m:sub>
                              <m:r>
                                <a:rPr lang="en-US" sz="2150" b="1" i="1">
                                  <a:latin typeface="Cambria Math" panose="02040503050406030204" pitchFamily="18" charset="0"/>
                                </a:rPr>
                                <m:t>𝒊</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𝒊</m:t>
                              </m:r>
                            </m:sub>
                          </m:sSub>
                        </m:e>
                      </m:d>
                    </m:oMath>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𝒇</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m:rPr>
                          <m:aln/>
                        </m:rP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𝒇</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𝒇</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𝒙</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𝒇</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𝑽</m:t>
                              </m:r>
                            </m:e>
                            <m:sub>
                              <m:r>
                                <a:rPr lang="en-US" sz="2150" b="1" i="1">
                                  <a:latin typeface="Cambria Math" panose="02040503050406030204" pitchFamily="18" charset="0"/>
                                </a:rPr>
                                <m:t>𝒇</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𝑹</m:t>
                              </m:r>
                            </m:e>
                            <m:sub>
                              <m:r>
                                <a:rPr lang="en-US" sz="2150" b="1" i="1">
                                  <a:latin typeface="Cambria Math" panose="02040503050406030204" pitchFamily="18" charset="0"/>
                                </a:rPr>
                                <m:t>𝒇</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𝑺</m:t>
                              </m:r>
                            </m:e>
                            <m:sub>
                              <m:r>
                                <a:rPr lang="en-US" sz="2150" b="1" i="1">
                                  <a:latin typeface="Cambria Math" panose="02040503050406030204" pitchFamily="18" charset="0"/>
                                </a:rPr>
                                <m:t>𝒇</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𝒇</m:t>
                              </m:r>
                            </m:sub>
                          </m:sSub>
                        </m:e>
                      </m:d>
                    </m:oMath>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𝒐</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m:rPr>
                          <m:aln/>
                        </m:rP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𝒐</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𝒐</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𝒙</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𝒐</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𝑽</m:t>
                              </m:r>
                            </m:e>
                            <m:sub>
                              <m:r>
                                <a:rPr lang="en-US" sz="2150" b="1" i="1">
                                  <a:latin typeface="Cambria Math" panose="02040503050406030204" pitchFamily="18" charset="0"/>
                                </a:rPr>
                                <m:t>𝒐</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𝑹</m:t>
                              </m:r>
                            </m:e>
                            <m:sub>
                              <m:r>
                                <a:rPr lang="en-US" sz="2150" b="1" i="1">
                                  <a:latin typeface="Cambria Math" panose="02040503050406030204" pitchFamily="18" charset="0"/>
                                </a:rPr>
                                <m:t>𝒐</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𝑺</m:t>
                              </m:r>
                            </m:e>
                            <m:sub>
                              <m:r>
                                <a:rPr lang="en-US" sz="2150" b="1" i="1">
                                  <a:latin typeface="Cambria Math" panose="02040503050406030204" pitchFamily="18" charset="0"/>
                                </a:rPr>
                                <m:t>𝒐</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𝒊</m:t>
                              </m:r>
                            </m:sub>
                          </m:sSub>
                        </m:e>
                      </m:d>
                    </m:oMath>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𝒈</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m:rPr>
                          <m:aln/>
                        </m:rP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𝒈</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𝒈</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𝒙</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𝒈</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𝑽</m:t>
                              </m:r>
                            </m:e>
                            <m:sub>
                              <m:r>
                                <a:rPr lang="en-US" sz="2150" b="1" i="1">
                                  <a:latin typeface="Cambria Math" panose="02040503050406030204" pitchFamily="18" charset="0"/>
                                </a:rPr>
                                <m:t>𝒈</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𝑹</m:t>
                              </m:r>
                            </m:e>
                            <m:sub>
                              <m:r>
                                <a:rPr lang="en-US" sz="2150" b="1" i="1">
                                  <a:latin typeface="Cambria Math" panose="02040503050406030204" pitchFamily="18" charset="0"/>
                                </a:rPr>
                                <m:t>𝒈</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𝑺</m:t>
                              </m:r>
                            </m:e>
                            <m:sub>
                              <m:r>
                                <a:rPr lang="en-US" sz="2150" b="1" i="1">
                                  <a:latin typeface="Cambria Math" panose="02040503050406030204" pitchFamily="18" charset="0"/>
                                </a:rPr>
                                <m:t>𝒈</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𝒈</m:t>
                              </m:r>
                            </m:sub>
                          </m:sSub>
                        </m:e>
                      </m:d>
                    </m:oMath>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𝒄</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m:rPr>
                          <m:aln/>
                        </m:rP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𝒇</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𝒄</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𝒄</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𝒄</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𝒄</m:t>
                              </m:r>
                            </m:e>
                            <m:sub>
                              <m:r>
                                <a:rPr lang="en-US" sz="2150" i="1">
                                  <a:latin typeface="Cambria Math" panose="02040503050406030204" pitchFamily="18" charset="0"/>
                                </a:rPr>
                                <m:t>𝑖</m:t>
                              </m:r>
                              <m:r>
                                <a:rPr lang="en-US" sz="2150" i="1">
                                  <a:latin typeface="Cambria Math" panose="02040503050406030204" pitchFamily="18" charset="0"/>
                                </a:rPr>
                                <m:t>−1,</m:t>
                              </m:r>
                              <m:r>
                                <a:rPr lang="en-US" sz="2150" i="1">
                                  <a:latin typeface="Cambria Math" panose="02040503050406030204" pitchFamily="18" charset="0"/>
                                </a:rPr>
                                <m:t>𝑗</m:t>
                              </m:r>
                              <m:r>
                                <a:rPr lang="en-US" sz="2150" i="1">
                                  <a:latin typeface="Cambria Math" panose="02040503050406030204" pitchFamily="18" charset="0"/>
                                </a:rPr>
                                <m:t>+1</m:t>
                              </m:r>
                            </m:sub>
                          </m:sSub>
                        </m:e>
                      </m:d>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𝒊</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𝒈</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oMath>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m:rPr>
                          <m:aln/>
                        </m:rP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𝒐</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𝒄</m:t>
                              </m:r>
                            </m:e>
                            <m:sub>
                              <m:r>
                                <a:rPr lang="en-US" sz="2150" i="1">
                                  <a:latin typeface="Cambria Math" panose="02040503050406030204" pitchFamily="18" charset="0"/>
                                </a:rPr>
                                <m:t>𝑖</m:t>
                              </m:r>
                              <m:r>
                                <a:rPr lang="en-US" sz="2150" i="1">
                                  <a:latin typeface="Cambria Math" panose="02040503050406030204" pitchFamily="18" charset="0"/>
                                </a:rPr>
                                <m:t>,</m:t>
                              </m:r>
                              <m:r>
                                <a:rPr lang="en-US" sz="2150" i="1">
                                  <a:latin typeface="Cambria Math" panose="02040503050406030204" pitchFamily="18" charset="0"/>
                                </a:rPr>
                                <m:t>𝑗</m:t>
                              </m:r>
                            </m:sub>
                          </m:sSub>
                        </m:e>
                      </m:d>
                    </m:oMath>
                  </m:oMathPara>
                </a14:m>
                <a:endParaRPr lang="en-US" sz="2150" dirty="0"/>
              </a:p>
              <a:p>
                <a:pPr marL="0" indent="0">
                  <a:buNone/>
                </a:pPr>
                <a:r>
                  <a:rPr lang="en-US" sz="2150" dirty="0"/>
                  <a:t>Where matrices </a:t>
                </a:r>
                <a:r>
                  <a:rPr lang="en-US" sz="2150" b="1" i="1" dirty="0"/>
                  <a:t>R</a:t>
                </a:r>
                <a:r>
                  <a:rPr lang="en-US" sz="2150" baseline="-25000" dirty="0"/>
                  <a:t>(.)</a:t>
                </a:r>
                <a:r>
                  <a:rPr lang="en-US" sz="2150" dirty="0"/>
                  <a:t> and </a:t>
                </a:r>
                <a:r>
                  <a:rPr lang="en-US" sz="2150" b="1" i="1" dirty="0"/>
                  <a:t>S</a:t>
                </a:r>
                <a:r>
                  <a:rPr lang="en-US" sz="2150" baseline="-25000" dirty="0"/>
                  <a:t>(.)</a:t>
                </a:r>
                <a:r>
                  <a:rPr lang="en-US" sz="2150" dirty="0"/>
                  <a:t> are additional weight parameters regarding two new neighbor pixels such as pixel (</a:t>
                </a:r>
                <a:r>
                  <a:rPr lang="en-US" sz="2150" i="1" dirty="0" err="1"/>
                  <a:t>i</a:t>
                </a:r>
                <a:r>
                  <a:rPr lang="en-US" sz="2150" dirty="0"/>
                  <a:t>–1, </a:t>
                </a:r>
                <a:r>
                  <a:rPr lang="en-US" sz="2150" i="1" dirty="0"/>
                  <a:t>j</a:t>
                </a:r>
                <a:r>
                  <a:rPr lang="en-US" sz="2150" dirty="0"/>
                  <a:t>–1) and pixel (</a:t>
                </a:r>
                <a:r>
                  <a:rPr lang="en-US" sz="2150" i="1" dirty="0" err="1"/>
                  <a:t>i</a:t>
                </a:r>
                <a:r>
                  <a:rPr lang="en-US" sz="2150" dirty="0"/>
                  <a:t>–1, </a:t>
                </a:r>
                <a:r>
                  <a:rPr lang="en-US" sz="2150" i="1" dirty="0"/>
                  <a:t>j</a:t>
                </a:r>
                <a:r>
                  <a:rPr lang="en-US" sz="2150" dirty="0"/>
                  <a:t>+1).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8595360" cy="5176066"/>
              </a:xfrm>
              <a:blipFill>
                <a:blip r:embed="rId2"/>
                <a:stretch>
                  <a:fillRect l="-851" t="-707" r="-9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8610600" y="914399"/>
            <a:ext cx="3483610" cy="3483610"/>
          </a:xfrm>
          <a:prstGeom prst="rect">
            <a:avLst/>
          </a:prstGeom>
        </p:spPr>
      </p:pic>
      <p:sp>
        <p:nvSpPr>
          <p:cNvPr id="8" name="Rectangle 7"/>
          <p:cNvSpPr/>
          <p:nvPr/>
        </p:nvSpPr>
        <p:spPr>
          <a:xfrm>
            <a:off x="5323918" y="5165583"/>
            <a:ext cx="6766404" cy="423193"/>
          </a:xfrm>
          <a:prstGeom prst="rect">
            <a:avLst/>
          </a:prstGeom>
        </p:spPr>
        <p:txBody>
          <a:bodyPr wrap="none">
            <a:spAutoFit/>
          </a:bodyPr>
          <a:lstStyle/>
          <a:p>
            <a:r>
              <a:rPr lang="en-US" sz="2150" b="1" dirty="0">
                <a:latin typeface="Times New Roman" panose="02020603050405020304" pitchFamily="18" charset="0"/>
                <a:ea typeface="SimSun" panose="02010600030101010101" pitchFamily="2" charset="-122"/>
              </a:rPr>
              <a:t>Figure 2.1.</a:t>
            </a:r>
            <a:r>
              <a:rPr lang="en-US" sz="2150" dirty="0">
                <a:latin typeface="Times New Roman" panose="02020603050405020304" pitchFamily="18" charset="0"/>
                <a:ea typeface="SimSun" panose="02010600030101010101" pitchFamily="2" charset="-122"/>
              </a:rPr>
              <a:t> </a:t>
            </a:r>
            <a:r>
              <a:rPr lang="en-US" sz="2150" dirty="0" err="1">
                <a:latin typeface="Times New Roman" panose="02020603050405020304" pitchFamily="18" charset="0"/>
                <a:ea typeface="SimSun" panose="02010600030101010101" pitchFamily="2" charset="-122"/>
              </a:rPr>
              <a:t>PixelRNN</a:t>
            </a:r>
            <a:r>
              <a:rPr lang="en-US" sz="2150" dirty="0">
                <a:latin typeface="Times New Roman" panose="02020603050405020304" pitchFamily="18" charset="0"/>
                <a:ea typeface="SimSun" panose="02010600030101010101" pitchFamily="2" charset="-122"/>
              </a:rPr>
              <a:t> with diagonal two-dimension LSTM</a:t>
            </a:r>
            <a:endParaRPr lang="en-US" sz="2150" dirty="0"/>
          </a:p>
        </p:txBody>
      </p:sp>
    </p:spTree>
    <p:extLst>
      <p:ext uri="{BB962C8B-B14F-4D97-AF65-F5344CB8AC3E}">
        <p14:creationId xmlns:p14="http://schemas.microsoft.com/office/powerpoint/2010/main" val="20085622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Tractable density DGM</a:t>
            </a:r>
          </a:p>
        </p:txBody>
      </p:sp>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400" dirty="0"/>
              <a:t>Recall that </a:t>
            </a:r>
            <a:r>
              <a:rPr lang="en-US" sz="2400" b="1" i="1" dirty="0" err="1"/>
              <a:t>c</a:t>
            </a:r>
            <a:r>
              <a:rPr lang="en-US" sz="2400" i="1" baseline="-25000" dirty="0" err="1"/>
              <a:t>i</a:t>
            </a:r>
            <a:r>
              <a:rPr lang="en-US" sz="2400" baseline="-25000" dirty="0" err="1"/>
              <a:t>,</a:t>
            </a:r>
            <a:r>
              <a:rPr lang="en-US" sz="2400" i="1" baseline="-25000" dirty="0" err="1"/>
              <a:t>j</a:t>
            </a:r>
            <a:r>
              <a:rPr lang="en-US" sz="2400" dirty="0"/>
              <a:t> is considered as evaluated value of pixel </a:t>
            </a:r>
            <a:r>
              <a:rPr lang="en-US" sz="2400" b="1" i="1" dirty="0" err="1"/>
              <a:t>x</a:t>
            </a:r>
            <a:r>
              <a:rPr lang="en-US" sz="2400" i="1" baseline="-25000" dirty="0" err="1"/>
              <a:t>i</a:t>
            </a:r>
            <a:r>
              <a:rPr lang="en-US" sz="2400" baseline="-25000" dirty="0" err="1"/>
              <a:t>,</a:t>
            </a:r>
            <a:r>
              <a:rPr lang="en-US" sz="2400" i="1" baseline="-25000" dirty="0" err="1"/>
              <a:t>j</a:t>
            </a:r>
            <a:r>
              <a:rPr lang="en-US" sz="2400" dirty="0"/>
              <a:t> and </a:t>
            </a:r>
            <a:r>
              <a:rPr lang="en-US" sz="2400" b="1" i="1" dirty="0" err="1"/>
              <a:t>h</a:t>
            </a:r>
            <a:r>
              <a:rPr lang="en-US" sz="2400" i="1" baseline="-25000" dirty="0" err="1"/>
              <a:t>i</a:t>
            </a:r>
            <a:r>
              <a:rPr lang="en-US" sz="2400" baseline="-25000" dirty="0" err="1"/>
              <a:t>,</a:t>
            </a:r>
            <a:r>
              <a:rPr lang="en-US" sz="2400" i="1" baseline="-25000" dirty="0" err="1"/>
              <a:t>j</a:t>
            </a:r>
            <a:r>
              <a:rPr lang="en-US" sz="2400" dirty="0"/>
              <a:t> is predictive value of pixel </a:t>
            </a:r>
            <a:r>
              <a:rPr lang="en-US" sz="2400" b="1" i="1" dirty="0" err="1"/>
              <a:t>x</a:t>
            </a:r>
            <a:r>
              <a:rPr lang="en-US" sz="2400" i="1" baseline="-25000" dirty="0" err="1"/>
              <a:t>i</a:t>
            </a:r>
            <a:r>
              <a:rPr lang="en-US" sz="2400" baseline="-25000" dirty="0" err="1"/>
              <a:t>,</a:t>
            </a:r>
            <a:r>
              <a:rPr lang="en-US" sz="2400" i="1" baseline="-25000" dirty="0" err="1"/>
              <a:t>j</a:t>
            </a:r>
            <a:r>
              <a:rPr lang="en-US" sz="2400" dirty="0"/>
              <a:t>. It is interesting that </a:t>
            </a:r>
            <a:r>
              <a:rPr lang="en-US" sz="2400" b="1" i="1" dirty="0" err="1"/>
              <a:t>h</a:t>
            </a:r>
            <a:r>
              <a:rPr lang="en-US" sz="2400" i="1" baseline="-25000" dirty="0" err="1"/>
              <a:t>i</a:t>
            </a:r>
            <a:r>
              <a:rPr lang="en-US" sz="2400" baseline="-25000" dirty="0" err="1"/>
              <a:t>,</a:t>
            </a:r>
            <a:r>
              <a:rPr lang="en-US" sz="2400" i="1" baseline="-25000" dirty="0" err="1"/>
              <a:t>j</a:t>
            </a:r>
            <a:r>
              <a:rPr lang="en-US" sz="2400" dirty="0"/>
              <a:t> is generated pixel within the aforementioned generation process by PD. Turning back the generation process, without loss of generality, given </a:t>
            </a:r>
            <a:r>
              <a:rPr lang="en-US" sz="2400" i="1" dirty="0"/>
              <a:t>k</a:t>
            </a:r>
            <a:r>
              <a:rPr lang="en-US" sz="2400" dirty="0"/>
              <a:t> randomized pixels </a:t>
            </a:r>
            <a:r>
              <a:rPr lang="en-US" sz="2400" b="1" i="1" dirty="0"/>
              <a:t>x</a:t>
            </a:r>
            <a:r>
              <a:rPr lang="en-US" sz="2400" i="1" baseline="-25000" dirty="0"/>
              <a:t>i</a:t>
            </a:r>
            <a:r>
              <a:rPr lang="en-US" sz="2400" baseline="-25000" dirty="0"/>
              <a:t>–1,1</a:t>
            </a:r>
            <a:r>
              <a:rPr lang="en-US" sz="2400" dirty="0"/>
              <a:t>, </a:t>
            </a:r>
            <a:r>
              <a:rPr lang="en-US" sz="2400" b="1" i="1" dirty="0"/>
              <a:t>x</a:t>
            </a:r>
            <a:r>
              <a:rPr lang="en-US" sz="2400" i="1" baseline="-25000" dirty="0"/>
              <a:t>i</a:t>
            </a:r>
            <a:r>
              <a:rPr lang="en-US" sz="2400" baseline="-25000" dirty="0"/>
              <a:t>–1,2</a:t>
            </a:r>
            <a:r>
              <a:rPr lang="en-US" sz="2400" dirty="0"/>
              <a:t>,.., </a:t>
            </a:r>
            <a:r>
              <a:rPr lang="en-US" sz="2400" b="1" i="1" dirty="0"/>
              <a:t>x</a:t>
            </a:r>
            <a:r>
              <a:rPr lang="en-US" sz="2400" i="1" baseline="-25000" dirty="0"/>
              <a:t>i</a:t>
            </a:r>
            <a:r>
              <a:rPr lang="en-US" sz="2400" baseline="-25000" dirty="0"/>
              <a:t>–1,</a:t>
            </a:r>
            <a:r>
              <a:rPr lang="en-US" sz="2400" i="1" baseline="-25000" dirty="0"/>
              <a:t>j</a:t>
            </a:r>
            <a:r>
              <a:rPr lang="en-US" sz="2400" baseline="-25000" dirty="0"/>
              <a:t>+1</a:t>
            </a:r>
            <a:r>
              <a:rPr lang="en-US" sz="2400" dirty="0"/>
              <a:t>,…, </a:t>
            </a:r>
            <a:r>
              <a:rPr lang="en-US" sz="2400" b="1" i="1" dirty="0"/>
              <a:t>x</a:t>
            </a:r>
            <a:r>
              <a:rPr lang="en-US" sz="2400" i="1" baseline="-25000" dirty="0"/>
              <a:t>i</a:t>
            </a:r>
            <a:r>
              <a:rPr lang="en-US" sz="2400" baseline="-25000" dirty="0"/>
              <a:t>,1</a:t>
            </a:r>
            <a:r>
              <a:rPr lang="en-US" sz="2400" dirty="0"/>
              <a:t>, </a:t>
            </a:r>
            <a:r>
              <a:rPr lang="en-US" sz="2400" b="1" i="1" dirty="0"/>
              <a:t>x</a:t>
            </a:r>
            <a:r>
              <a:rPr lang="en-US" sz="2400" i="1" baseline="-25000" dirty="0"/>
              <a:t>i</a:t>
            </a:r>
            <a:r>
              <a:rPr lang="en-US" sz="2400" baseline="-25000" dirty="0"/>
              <a:t>,2</a:t>
            </a:r>
            <a:r>
              <a:rPr lang="en-US" sz="2400" dirty="0"/>
              <a:t>,…, </a:t>
            </a:r>
            <a:r>
              <a:rPr lang="en-US" sz="2400" b="1" i="1" dirty="0" err="1"/>
              <a:t>x</a:t>
            </a:r>
            <a:r>
              <a:rPr lang="en-US" sz="2400" i="1" baseline="-25000" dirty="0" err="1"/>
              <a:t>i</a:t>
            </a:r>
            <a:r>
              <a:rPr lang="en-US" sz="2400" baseline="-25000" dirty="0" err="1"/>
              <a:t>,</a:t>
            </a:r>
            <a:r>
              <a:rPr lang="en-US" sz="2400" i="1" baseline="-25000" dirty="0" err="1"/>
              <a:t>j</a:t>
            </a:r>
            <a:r>
              <a:rPr lang="en-US" sz="2400" dirty="0"/>
              <a:t>, we will generate the next pixel </a:t>
            </a:r>
            <a:r>
              <a:rPr lang="en-US" sz="2400" b="1" i="1" dirty="0"/>
              <a:t>x</a:t>
            </a:r>
            <a:r>
              <a:rPr lang="en-US" sz="2400" i="1" baseline="-25000" dirty="0"/>
              <a:t>i</a:t>
            </a:r>
            <a:r>
              <a:rPr lang="en-US" sz="2400" baseline="-25000" dirty="0"/>
              <a:t>,</a:t>
            </a:r>
            <a:r>
              <a:rPr lang="en-US" sz="2400" i="1" baseline="-25000" dirty="0"/>
              <a:t>j</a:t>
            </a:r>
            <a:r>
              <a:rPr lang="en-US" sz="2400" baseline="-25000" dirty="0"/>
              <a:t>+1</a:t>
            </a:r>
            <a:r>
              <a:rPr lang="en-US" sz="2400" dirty="0"/>
              <a:t>. Firstly, PD model must be trained by some dataset as a set of images.  Secondly, </a:t>
            </a:r>
            <a:r>
              <a:rPr lang="en-US" sz="2400" i="1" dirty="0"/>
              <a:t>k</a:t>
            </a:r>
            <a:r>
              <a:rPr lang="en-US" sz="2400" dirty="0"/>
              <a:t> randomized pixels </a:t>
            </a:r>
            <a:r>
              <a:rPr lang="en-US" sz="2400" b="1" i="1" dirty="0"/>
              <a:t>x</a:t>
            </a:r>
            <a:r>
              <a:rPr lang="en-US" sz="2400" i="1" baseline="-25000" dirty="0"/>
              <a:t>i</a:t>
            </a:r>
            <a:r>
              <a:rPr lang="en-US" sz="2400" baseline="-25000" dirty="0"/>
              <a:t>–1,1</a:t>
            </a:r>
            <a:r>
              <a:rPr lang="en-US" sz="2400" dirty="0"/>
              <a:t>, </a:t>
            </a:r>
            <a:r>
              <a:rPr lang="en-US" sz="2400" b="1" i="1" dirty="0"/>
              <a:t>x</a:t>
            </a:r>
            <a:r>
              <a:rPr lang="en-US" sz="2400" i="1" baseline="-25000" dirty="0"/>
              <a:t>i</a:t>
            </a:r>
            <a:r>
              <a:rPr lang="en-US" sz="2400" baseline="-25000" dirty="0"/>
              <a:t>–1,2</a:t>
            </a:r>
            <a:r>
              <a:rPr lang="en-US" sz="2400" dirty="0"/>
              <a:t>,.., </a:t>
            </a:r>
            <a:r>
              <a:rPr lang="en-US" sz="2400" b="1" i="1" dirty="0"/>
              <a:t>x</a:t>
            </a:r>
            <a:r>
              <a:rPr lang="en-US" sz="2400" i="1" baseline="-25000" dirty="0"/>
              <a:t>i</a:t>
            </a:r>
            <a:r>
              <a:rPr lang="en-US" sz="2400" baseline="-25000" dirty="0"/>
              <a:t>–1,</a:t>
            </a:r>
            <a:r>
              <a:rPr lang="en-US" sz="2400" i="1" baseline="-25000" dirty="0"/>
              <a:t>j</a:t>
            </a:r>
            <a:r>
              <a:rPr lang="en-US" sz="2400" baseline="-25000" dirty="0"/>
              <a:t>+1</a:t>
            </a:r>
            <a:r>
              <a:rPr lang="en-US" sz="2400" dirty="0"/>
              <a:t>,…, </a:t>
            </a:r>
            <a:r>
              <a:rPr lang="en-US" sz="2400" b="1" i="1" dirty="0"/>
              <a:t>x</a:t>
            </a:r>
            <a:r>
              <a:rPr lang="en-US" sz="2400" i="1" baseline="-25000" dirty="0"/>
              <a:t>i</a:t>
            </a:r>
            <a:r>
              <a:rPr lang="en-US" sz="2400" baseline="-25000" dirty="0"/>
              <a:t>,1</a:t>
            </a:r>
            <a:r>
              <a:rPr lang="en-US" sz="2400" dirty="0"/>
              <a:t>, </a:t>
            </a:r>
            <a:r>
              <a:rPr lang="en-US" sz="2400" b="1" i="1" dirty="0"/>
              <a:t>x</a:t>
            </a:r>
            <a:r>
              <a:rPr lang="en-US" sz="2400" i="1" baseline="-25000" dirty="0"/>
              <a:t>i</a:t>
            </a:r>
            <a:r>
              <a:rPr lang="en-US" sz="2400" baseline="-25000" dirty="0"/>
              <a:t>,2</a:t>
            </a:r>
            <a:r>
              <a:rPr lang="en-US" sz="2400" dirty="0"/>
              <a:t>,…, </a:t>
            </a:r>
            <a:r>
              <a:rPr lang="en-US" sz="2400" b="1" i="1" dirty="0" err="1"/>
              <a:t>x</a:t>
            </a:r>
            <a:r>
              <a:rPr lang="en-US" sz="2400" i="1" baseline="-25000" dirty="0" err="1"/>
              <a:t>i</a:t>
            </a:r>
            <a:r>
              <a:rPr lang="en-US" sz="2400" baseline="-25000" dirty="0" err="1"/>
              <a:t>,</a:t>
            </a:r>
            <a:r>
              <a:rPr lang="en-US" sz="2400" i="1" baseline="-25000" dirty="0" err="1"/>
              <a:t>j</a:t>
            </a:r>
            <a:r>
              <a:rPr lang="en-US" sz="2400" dirty="0"/>
              <a:t> are fed to PD again so as to update </a:t>
            </a:r>
            <a:r>
              <a:rPr lang="en-US" sz="2400" i="1" dirty="0"/>
              <a:t>k</a:t>
            </a:r>
            <a:r>
              <a:rPr lang="en-US" sz="2400" dirty="0"/>
              <a:t> sets of parameters </a:t>
            </a:r>
            <a:r>
              <a:rPr lang="en-US" sz="2400" b="1" i="1" dirty="0"/>
              <a:t>W</a:t>
            </a:r>
            <a:r>
              <a:rPr lang="en-US" sz="2400" baseline="-25000" dirty="0"/>
              <a:t>(.)</a:t>
            </a:r>
            <a:r>
              <a:rPr lang="en-US" sz="2400" dirty="0"/>
              <a:t>, </a:t>
            </a:r>
            <a:r>
              <a:rPr lang="en-US" sz="2400" b="1" i="1" dirty="0"/>
              <a:t>U</a:t>
            </a:r>
            <a:r>
              <a:rPr lang="en-US" sz="2400" baseline="-25000" dirty="0"/>
              <a:t>(.)</a:t>
            </a:r>
            <a:r>
              <a:rPr lang="en-US" sz="2400" dirty="0"/>
              <a:t>, and </a:t>
            </a:r>
            <a:r>
              <a:rPr lang="en-US" sz="2400" b="1" i="1" dirty="0"/>
              <a:t>b</a:t>
            </a:r>
            <a:r>
              <a:rPr lang="en-US" sz="2400" baseline="-25000" dirty="0"/>
              <a:t>(.)</a:t>
            </a:r>
            <a:r>
              <a:rPr lang="en-US" sz="2400" dirty="0"/>
              <a:t> as well as compute </a:t>
            </a:r>
            <a:r>
              <a:rPr lang="en-US" sz="2400" i="1" dirty="0"/>
              <a:t>k</a:t>
            </a:r>
            <a:r>
              <a:rPr lang="en-US" sz="2400" dirty="0"/>
              <a:t> predictive values </a:t>
            </a:r>
            <a:r>
              <a:rPr lang="en-US" sz="2400" b="1" i="1" dirty="0"/>
              <a:t>h</a:t>
            </a:r>
            <a:r>
              <a:rPr lang="en-US" sz="2400" i="1" baseline="-25000" dirty="0"/>
              <a:t>i</a:t>
            </a:r>
            <a:r>
              <a:rPr lang="en-US" sz="2400" baseline="-25000" dirty="0"/>
              <a:t>–1,1</a:t>
            </a:r>
            <a:r>
              <a:rPr lang="en-US" sz="2400" dirty="0"/>
              <a:t>, </a:t>
            </a:r>
            <a:r>
              <a:rPr lang="en-US" sz="2400" b="1" i="1" dirty="0"/>
              <a:t>h</a:t>
            </a:r>
            <a:r>
              <a:rPr lang="en-US" sz="2400" i="1" baseline="-25000" dirty="0"/>
              <a:t>i</a:t>
            </a:r>
            <a:r>
              <a:rPr lang="en-US" sz="2400" baseline="-25000" dirty="0"/>
              <a:t>–1,2</a:t>
            </a:r>
            <a:r>
              <a:rPr lang="en-US" sz="2400" dirty="0"/>
              <a:t>,.., </a:t>
            </a:r>
            <a:r>
              <a:rPr lang="en-US" sz="2400" b="1" i="1" dirty="0"/>
              <a:t>h</a:t>
            </a:r>
            <a:r>
              <a:rPr lang="en-US" sz="2400" i="1" baseline="-25000" dirty="0"/>
              <a:t>i</a:t>
            </a:r>
            <a:r>
              <a:rPr lang="en-US" sz="2400" baseline="-25000" dirty="0"/>
              <a:t>–1,</a:t>
            </a:r>
            <a:r>
              <a:rPr lang="en-US" sz="2400" i="1" baseline="-25000" dirty="0"/>
              <a:t>j</a:t>
            </a:r>
            <a:r>
              <a:rPr lang="en-US" sz="2400" baseline="-25000" dirty="0"/>
              <a:t>+1</a:t>
            </a:r>
            <a:r>
              <a:rPr lang="en-US" sz="2400" dirty="0"/>
              <a:t>,…, </a:t>
            </a:r>
            <a:r>
              <a:rPr lang="en-US" sz="2400" b="1" i="1" dirty="0"/>
              <a:t>h</a:t>
            </a:r>
            <a:r>
              <a:rPr lang="en-US" sz="2400" i="1" baseline="-25000" dirty="0"/>
              <a:t>i</a:t>
            </a:r>
            <a:r>
              <a:rPr lang="en-US" sz="2400" baseline="-25000" dirty="0"/>
              <a:t>,1</a:t>
            </a:r>
            <a:r>
              <a:rPr lang="en-US" sz="2400" dirty="0"/>
              <a:t>, </a:t>
            </a:r>
            <a:r>
              <a:rPr lang="en-US" sz="2400" b="1" i="1" dirty="0"/>
              <a:t>h</a:t>
            </a:r>
            <a:r>
              <a:rPr lang="en-US" sz="2400" i="1" baseline="-25000" dirty="0"/>
              <a:t>i</a:t>
            </a:r>
            <a:r>
              <a:rPr lang="en-US" sz="2400" baseline="-25000" dirty="0"/>
              <a:t>,2</a:t>
            </a:r>
            <a:r>
              <a:rPr lang="en-US" sz="2400" dirty="0"/>
              <a:t>,…, </a:t>
            </a:r>
            <a:r>
              <a:rPr lang="en-US" sz="2400" b="1" i="1" dirty="0" err="1"/>
              <a:t>h</a:t>
            </a:r>
            <a:r>
              <a:rPr lang="en-US" sz="2400" i="1" baseline="-25000" dirty="0" err="1"/>
              <a:t>i</a:t>
            </a:r>
            <a:r>
              <a:rPr lang="en-US" sz="2400" baseline="-25000" dirty="0" err="1"/>
              <a:t>,</a:t>
            </a:r>
            <a:r>
              <a:rPr lang="en-US" sz="2400" i="1" baseline="-25000" dirty="0" err="1"/>
              <a:t>j</a:t>
            </a:r>
            <a:r>
              <a:rPr lang="en-US" sz="2400" dirty="0"/>
              <a:t>. Finally, it is possible to determine the predictive value </a:t>
            </a:r>
            <a:r>
              <a:rPr lang="en-US" sz="2400" b="1" i="1" dirty="0"/>
              <a:t>h</a:t>
            </a:r>
            <a:r>
              <a:rPr lang="en-US" sz="2400" i="1" baseline="-25000" dirty="0"/>
              <a:t>i</a:t>
            </a:r>
            <a:r>
              <a:rPr lang="en-US" sz="2400" baseline="-25000" dirty="0"/>
              <a:t>,</a:t>
            </a:r>
            <a:r>
              <a:rPr lang="en-US" sz="2400" i="1" baseline="-25000" dirty="0"/>
              <a:t>j</a:t>
            </a:r>
            <a:r>
              <a:rPr lang="en-US" sz="2400" baseline="-25000" dirty="0"/>
              <a:t>+1</a:t>
            </a:r>
            <a:r>
              <a:rPr lang="en-US" sz="2400" dirty="0"/>
              <a:t> of the next pixel (</a:t>
            </a:r>
            <a:r>
              <a:rPr lang="en-US" sz="2400" i="1" dirty="0" err="1"/>
              <a:t>i</a:t>
            </a:r>
            <a:r>
              <a:rPr lang="en-US" sz="2400" dirty="0"/>
              <a:t>, </a:t>
            </a:r>
            <a:r>
              <a:rPr lang="en-US" sz="2400" i="1" dirty="0"/>
              <a:t>j</a:t>
            </a:r>
            <a:r>
              <a:rPr lang="en-US" sz="2400" dirty="0"/>
              <a:t>+1) given </a:t>
            </a:r>
            <a:r>
              <a:rPr lang="en-US" sz="2400" b="1" i="1" dirty="0"/>
              <a:t>x</a:t>
            </a:r>
            <a:r>
              <a:rPr lang="en-US" sz="2400" i="1" baseline="-25000" dirty="0"/>
              <a:t>i</a:t>
            </a:r>
            <a:r>
              <a:rPr lang="en-US" sz="2400" baseline="-25000" dirty="0"/>
              <a:t>,</a:t>
            </a:r>
            <a:r>
              <a:rPr lang="en-US" sz="2400" i="1" baseline="-25000" dirty="0"/>
              <a:t>j</a:t>
            </a:r>
            <a:r>
              <a:rPr lang="en-US" sz="2400" baseline="-25000" dirty="0"/>
              <a:t>+1</a:t>
            </a:r>
            <a:r>
              <a:rPr lang="en-US" sz="2400" dirty="0"/>
              <a:t>, </a:t>
            </a:r>
            <a:r>
              <a:rPr lang="en-US" sz="2400" b="1" i="1" dirty="0" err="1"/>
              <a:t>h</a:t>
            </a:r>
            <a:r>
              <a:rPr lang="en-US" sz="2400" i="1" baseline="-25000" dirty="0" err="1"/>
              <a:t>i</a:t>
            </a:r>
            <a:r>
              <a:rPr lang="en-US" sz="2400" baseline="-25000" dirty="0" err="1"/>
              <a:t>,</a:t>
            </a:r>
            <a:r>
              <a:rPr lang="en-US" sz="2400" i="1" baseline="-25000" dirty="0" err="1"/>
              <a:t>j</a:t>
            </a:r>
            <a:r>
              <a:rPr lang="en-US" sz="2400" dirty="0"/>
              <a:t>, and </a:t>
            </a:r>
            <a:r>
              <a:rPr lang="en-US" sz="2400" b="1" i="1" dirty="0"/>
              <a:t>h</a:t>
            </a:r>
            <a:r>
              <a:rPr lang="en-US" sz="2400" i="1" baseline="-25000" dirty="0"/>
              <a:t>i</a:t>
            </a:r>
            <a:r>
              <a:rPr lang="en-US" sz="2400" baseline="-25000" dirty="0"/>
              <a:t>–1,</a:t>
            </a:r>
            <a:r>
              <a:rPr lang="en-US" sz="2400" i="1" baseline="-25000" dirty="0"/>
              <a:t>j</a:t>
            </a:r>
            <a:r>
              <a:rPr lang="en-US" sz="2400" baseline="-25000" dirty="0"/>
              <a:t>+1</a:t>
            </a:r>
            <a:r>
              <a:rPr lang="en-US" sz="2400" dirty="0"/>
              <a:t> along with learned parameters of two-dimension LSTM PD. It is important to note that </a:t>
            </a:r>
            <a:r>
              <a:rPr lang="en-US" sz="2400" b="1" i="1" dirty="0"/>
              <a:t>x</a:t>
            </a:r>
            <a:r>
              <a:rPr lang="en-US" sz="2400" i="1" baseline="-25000" dirty="0"/>
              <a:t>i</a:t>
            </a:r>
            <a:r>
              <a:rPr lang="en-US" sz="2400" baseline="-25000" dirty="0"/>
              <a:t>,</a:t>
            </a:r>
            <a:r>
              <a:rPr lang="en-US" sz="2400" i="1" baseline="-25000" dirty="0"/>
              <a:t>j</a:t>
            </a:r>
            <a:r>
              <a:rPr lang="en-US" sz="2400" baseline="-25000" dirty="0"/>
              <a:t>+1</a:t>
            </a:r>
            <a:r>
              <a:rPr lang="en-US" sz="2400" dirty="0"/>
              <a:t> is randomized arbitrarily whereas </a:t>
            </a:r>
            <a:r>
              <a:rPr lang="en-US" sz="2400" b="1" i="1" dirty="0" err="1"/>
              <a:t>h</a:t>
            </a:r>
            <a:r>
              <a:rPr lang="en-US" sz="2400" i="1" baseline="-25000" dirty="0" err="1"/>
              <a:t>i</a:t>
            </a:r>
            <a:r>
              <a:rPr lang="en-US" sz="2400" baseline="-25000" dirty="0" err="1"/>
              <a:t>,</a:t>
            </a:r>
            <a:r>
              <a:rPr lang="en-US" sz="2400" i="1" baseline="-25000" dirty="0" err="1"/>
              <a:t>j</a:t>
            </a:r>
            <a:r>
              <a:rPr lang="en-US" sz="2400" dirty="0"/>
              <a:t> and </a:t>
            </a:r>
            <a:r>
              <a:rPr lang="en-US" sz="2400" b="1" i="1" dirty="0"/>
              <a:t>h</a:t>
            </a:r>
            <a:r>
              <a:rPr lang="en-US" sz="2400" i="1" baseline="-25000" dirty="0"/>
              <a:t>i</a:t>
            </a:r>
            <a:r>
              <a:rPr lang="en-US" sz="2400" baseline="-25000" dirty="0"/>
              <a:t>–1,</a:t>
            </a:r>
            <a:r>
              <a:rPr lang="en-US" sz="2400" i="1" baseline="-25000" dirty="0"/>
              <a:t>j</a:t>
            </a:r>
            <a:r>
              <a:rPr lang="en-US" sz="2400" baseline="-25000" dirty="0"/>
              <a:t>+1</a:t>
            </a:r>
            <a:r>
              <a:rPr lang="en-US" sz="2400" dirty="0"/>
              <a:t> were computed previously. Obviously, it is easy to generate next predictive values </a:t>
            </a:r>
            <a:r>
              <a:rPr lang="en-US" sz="2400" b="1" i="1" dirty="0"/>
              <a:t>h</a:t>
            </a:r>
            <a:r>
              <a:rPr lang="en-US" sz="2400" i="1" baseline="-25000" dirty="0"/>
              <a:t>i</a:t>
            </a:r>
            <a:r>
              <a:rPr lang="en-US" sz="2400" baseline="-25000" dirty="0"/>
              <a:t>,</a:t>
            </a:r>
            <a:r>
              <a:rPr lang="en-US" sz="2400" i="1" baseline="-25000" dirty="0"/>
              <a:t>j</a:t>
            </a:r>
            <a:r>
              <a:rPr lang="en-US" sz="2400" baseline="-25000" dirty="0"/>
              <a:t>+2</a:t>
            </a:r>
            <a:r>
              <a:rPr lang="en-US" sz="2400" dirty="0"/>
              <a:t>, </a:t>
            </a:r>
            <a:r>
              <a:rPr lang="en-US" sz="2400" b="1" i="1" dirty="0"/>
              <a:t>h</a:t>
            </a:r>
            <a:r>
              <a:rPr lang="en-US" sz="2400" i="1" baseline="-25000" dirty="0"/>
              <a:t>i</a:t>
            </a:r>
            <a:r>
              <a:rPr lang="en-US" sz="2400" baseline="-25000" dirty="0"/>
              <a:t>,</a:t>
            </a:r>
            <a:r>
              <a:rPr lang="en-US" sz="2400" i="1" baseline="-25000" dirty="0"/>
              <a:t>j</a:t>
            </a:r>
            <a:r>
              <a:rPr lang="en-US" sz="2400" baseline="-25000" dirty="0"/>
              <a:t>+2</a:t>
            </a:r>
            <a:r>
              <a:rPr lang="en-US" sz="2400" dirty="0"/>
              <a:t>,…, </a:t>
            </a:r>
            <a:r>
              <a:rPr lang="en-US" sz="2400" b="1" i="1" dirty="0"/>
              <a:t>h</a:t>
            </a:r>
            <a:r>
              <a:rPr lang="en-US" sz="2400" i="1" baseline="-25000" dirty="0"/>
              <a:t>i</a:t>
            </a:r>
            <a:r>
              <a:rPr lang="en-US" sz="2400" baseline="-25000" dirty="0"/>
              <a:t>+1,</a:t>
            </a:r>
            <a:r>
              <a:rPr lang="en-US" sz="2400" i="1" baseline="-25000" dirty="0"/>
              <a:t>j</a:t>
            </a:r>
            <a:r>
              <a:rPr lang="en-US" sz="2400" dirty="0"/>
              <a:t>, </a:t>
            </a:r>
            <a:r>
              <a:rPr lang="en-US" sz="2400" b="1" i="1" dirty="0"/>
              <a:t>h</a:t>
            </a:r>
            <a:r>
              <a:rPr lang="en-US" sz="2400" i="1" baseline="-25000" dirty="0"/>
              <a:t>i</a:t>
            </a:r>
            <a:r>
              <a:rPr lang="en-US" sz="2400" baseline="-25000" dirty="0"/>
              <a:t>+1,</a:t>
            </a:r>
            <a:r>
              <a:rPr lang="en-US" sz="2400" i="1" baseline="-25000" dirty="0"/>
              <a:t>j</a:t>
            </a:r>
            <a:r>
              <a:rPr lang="en-US" sz="2400" baseline="-25000" dirty="0"/>
              <a:t>+1</a:t>
            </a:r>
            <a:r>
              <a:rPr lang="en-US" sz="2400" dirty="0"/>
              <a:t>, etc. by the similar process. Note, backpropagation algorithm can be applied into learning two-dimension LSTM as usual. Note, backpropagation algorithm is often associated with stochastic gradient descent (SGD) method and so, please pay attention to SGD.</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spTree>
    <p:extLst>
      <p:ext uri="{BB962C8B-B14F-4D97-AF65-F5344CB8AC3E}">
        <p14:creationId xmlns:p14="http://schemas.microsoft.com/office/powerpoint/2010/main" val="1686066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As a convention, the function </a:t>
                </a:r>
                <a:r>
                  <a:rPr lang="en-US" sz="2200" i="1" dirty="0"/>
                  <a:t>g</a:t>
                </a:r>
                <a:r>
                  <a:rPr lang="en-US" sz="2200" dirty="0"/>
                  <a:t>(</a:t>
                </a:r>
                <a:r>
                  <a:rPr lang="en-US" sz="2200" b="1" dirty="0"/>
                  <a:t>z</a:t>
                </a:r>
                <a:r>
                  <a:rPr lang="en-US" sz="2200" dirty="0"/>
                  <a:t> | Φ) = </a:t>
                </a:r>
                <a:r>
                  <a:rPr lang="en-US" sz="2200" b="1" i="1" dirty="0"/>
                  <a:t>x</a:t>
                </a:r>
                <a:r>
                  <a:rPr lang="en-US" sz="2200" dirty="0"/>
                  <a:t> is called generator of </a:t>
                </a:r>
                <a:r>
                  <a:rPr lang="en-US" sz="2200" b="1" i="1" dirty="0"/>
                  <a:t>x</a:t>
                </a:r>
                <a:r>
                  <a:rPr lang="en-US" sz="2200" dirty="0"/>
                  <a:t> and</a:t>
                </a:r>
                <a:r>
                  <a:rPr lang="en-US" sz="2200" b="1" dirty="0"/>
                  <a:t> </a:t>
                </a:r>
                <a:r>
                  <a:rPr lang="en-US" sz="2200" dirty="0"/>
                  <a:t>its parameter Φ is called generator parameter (</a:t>
                </a:r>
                <a:r>
                  <a:rPr lang="en-US" sz="2200" dirty="0" err="1"/>
                  <a:t>Ruthotto</a:t>
                </a:r>
                <a:r>
                  <a:rPr lang="en-US" sz="2200" dirty="0"/>
                  <a:t> &amp; Haber, 2021, p. 2).</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𝑔</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𝑅</m:t>
                          </m:r>
                        </m:e>
                        <m:sup>
                          <m:r>
                            <a:rPr lang="en-US" sz="2200" i="1">
                              <a:latin typeface="Cambria Math" panose="02040503050406030204" pitchFamily="18" charset="0"/>
                            </a:rPr>
                            <m:t>𝑛</m:t>
                          </m:r>
                        </m:sup>
                      </m:sSup>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𝑅</m:t>
                          </m:r>
                        </m:e>
                        <m:sup>
                          <m:r>
                            <a:rPr lang="en-US" sz="2200" i="1">
                              <a:latin typeface="Cambria Math" panose="02040503050406030204" pitchFamily="18" charset="0"/>
                            </a:rPr>
                            <m:t>𝑚</m:t>
                          </m:r>
                        </m:sup>
                      </m:sSup>
                      <m:r>
                        <a:rPr lang="en-US" sz="2200" i="1">
                          <a:latin typeface="Cambria Math" panose="02040503050406030204" pitchFamily="18" charset="0"/>
                        </a:rPr>
                        <m:t> </m:t>
                      </m:r>
                      <m:r>
                        <m:rPr>
                          <m:sty m:val="p"/>
                        </m:rPr>
                        <a:rPr lang="en-US" sz="2200">
                          <a:latin typeface="Cambria Math" panose="02040503050406030204" pitchFamily="18" charset="0"/>
                        </a:rPr>
                        <m:t>such</m:t>
                      </m:r>
                      <m:r>
                        <a:rPr lang="en-US" sz="2200">
                          <a:latin typeface="Cambria Math" panose="02040503050406030204" pitchFamily="18" charset="0"/>
                        </a:rPr>
                        <m:t> </m:t>
                      </m:r>
                      <m:r>
                        <m:rPr>
                          <m:sty m:val="p"/>
                        </m:rPr>
                        <a:rPr lang="en-US" sz="2200">
                          <a:latin typeface="Cambria Math" panose="02040503050406030204" pitchFamily="18" charset="0"/>
                        </a:rPr>
                        <m:t>that</m:t>
                      </m:r>
                      <m:r>
                        <a:rPr lang="en-US" sz="2200" i="1">
                          <a:latin typeface="Cambria Math" panose="02040503050406030204" pitchFamily="18" charset="0"/>
                        </a:rPr>
                        <m:t> </m:t>
                      </m:r>
                      <m:r>
                        <a:rPr lang="en-US" sz="2200" b="1" i="1">
                          <a:latin typeface="Cambria Math" panose="02040503050406030204" pitchFamily="18" charset="0"/>
                        </a:rPr>
                        <m:t>𝒙</m:t>
                      </m:r>
                      <m:r>
                        <a:rPr lang="en-US" sz="2200" i="1">
                          <a:latin typeface="Cambria Math" panose="02040503050406030204" pitchFamily="18" charset="0"/>
                        </a:rPr>
                        <m:t>=</m:t>
                      </m:r>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b="1" i="1">
                              <a:latin typeface="Cambria Math" panose="02040503050406030204" pitchFamily="18" charset="0"/>
                            </a:rPr>
                            <m:t>𝒛</m:t>
                          </m:r>
                        </m:e>
                        <m:e>
                          <m:r>
                            <m:rPr>
                              <m:sty m:val="p"/>
                            </m:rPr>
                            <a:rPr lang="en-US" sz="2200">
                              <a:latin typeface="Cambria Math" panose="02040503050406030204" pitchFamily="18" charset="0"/>
                            </a:rPr>
                            <m:t>Φ</m:t>
                          </m:r>
                        </m:e>
                      </m:d>
                      <m:r>
                        <a:rPr lang="en-US" sz="2200" i="1">
                          <a:latin typeface="Cambria Math" panose="02040503050406030204" pitchFamily="18" charset="0"/>
                        </a:rPr>
                        <m:t> </m:t>
                      </m:r>
                      <m:r>
                        <m:rPr>
                          <m:sty m:val="p"/>
                        </m:rPr>
                        <a:rPr lang="en-US" sz="2200">
                          <a:latin typeface="Cambria Math" panose="02040503050406030204" pitchFamily="18" charset="0"/>
                        </a:rPr>
                        <m:t>where</m:t>
                      </m:r>
                      <m:r>
                        <a:rPr lang="en-US" sz="2200" i="1">
                          <a:latin typeface="Cambria Math" panose="02040503050406030204" pitchFamily="18" charset="0"/>
                        </a:rPr>
                        <m:t> </m:t>
                      </m:r>
                      <m:r>
                        <a:rPr lang="en-US" sz="2200" b="1" i="1">
                          <a:latin typeface="Cambria Math" panose="02040503050406030204" pitchFamily="18" charset="0"/>
                        </a:rPr>
                        <m:t>𝒛</m:t>
                      </m:r>
                      <m:r>
                        <a:rPr lang="en-US" sz="2200" i="1">
                          <a:latin typeface="Cambria Math" panose="02040503050406030204" pitchFamily="18" charset="0"/>
                        </a:rPr>
                        <m:t>∈</m:t>
                      </m:r>
                      <m:r>
                        <a:rPr lang="en-US" sz="2200" i="1">
                          <a:latin typeface="Cambria Math" panose="02040503050406030204" pitchFamily="18" charset="0"/>
                        </a:rPr>
                        <m:t>𝑍</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𝑅</m:t>
                          </m:r>
                        </m:e>
                        <m:sup>
                          <m:r>
                            <a:rPr lang="en-US" sz="2200" i="1">
                              <a:latin typeface="Cambria Math" panose="02040503050406030204" pitchFamily="18" charset="0"/>
                            </a:rPr>
                            <m:t>𝑛</m:t>
                          </m:r>
                        </m:sup>
                      </m:sSup>
                      <m:r>
                        <a:rPr lang="en-US" sz="2200" i="1">
                          <a:latin typeface="Cambria Math" panose="02040503050406030204" pitchFamily="18" charset="0"/>
                        </a:rPr>
                        <m:t>,</m:t>
                      </m:r>
                      <m:r>
                        <a:rPr lang="en-US" sz="2200" b="1" i="1">
                          <a:latin typeface="Cambria Math" panose="02040503050406030204" pitchFamily="18" charset="0"/>
                        </a:rPr>
                        <m:t>𝒙</m:t>
                      </m:r>
                      <m:r>
                        <a:rPr lang="en-US" sz="2200" i="1">
                          <a:latin typeface="Cambria Math" panose="02040503050406030204" pitchFamily="18" charset="0"/>
                        </a:rPr>
                        <m:t>∈</m:t>
                      </m:r>
                      <m:r>
                        <a:rPr lang="en-US" sz="2200" i="1">
                          <a:latin typeface="Cambria Math" panose="02040503050406030204" pitchFamily="18" charset="0"/>
                        </a:rPr>
                        <m:t>𝑋</m:t>
                      </m:r>
                      <m:r>
                        <a:rPr lang="en-US" sz="2200" i="1">
                          <a:latin typeface="Cambria Math" panose="02040503050406030204" pitchFamily="18" charset="0"/>
                        </a:rPr>
                        <m:t>⊆</m:t>
                      </m:r>
                      <m:sSup>
                        <m:sSupPr>
                          <m:ctrlPr>
                            <a:rPr lang="en-US" sz="2200" i="1">
                              <a:latin typeface="Cambria Math" panose="02040503050406030204" pitchFamily="18" charset="0"/>
                            </a:rPr>
                          </m:ctrlPr>
                        </m:sSupPr>
                        <m:e>
                          <m:r>
                            <a:rPr lang="en-US" sz="2200" i="1">
                              <a:latin typeface="Cambria Math" panose="02040503050406030204" pitchFamily="18" charset="0"/>
                            </a:rPr>
                            <m:t>𝑅</m:t>
                          </m:r>
                        </m:e>
                        <m:sup>
                          <m:r>
                            <a:rPr lang="en-US" sz="2200" i="1">
                              <a:latin typeface="Cambria Math" panose="02040503050406030204" pitchFamily="18" charset="0"/>
                            </a:rPr>
                            <m:t>𝑚</m:t>
                          </m:r>
                        </m:sup>
                      </m:sSup>
                    </m:oMath>
                  </m:oMathPara>
                </a14:m>
                <a:endParaRPr lang="en-US" sz="2200" dirty="0"/>
              </a:p>
              <a:p>
                <a:pPr marL="0" indent="0">
                  <a:buNone/>
                </a:pPr>
                <a:r>
                  <a:rPr lang="en-US" sz="2200" dirty="0"/>
                  <a:t>Where </a:t>
                </a:r>
                <a:r>
                  <a:rPr lang="en-US" sz="2200" i="1" dirty="0"/>
                  <a:t>Z</a:t>
                </a:r>
                <a:r>
                  <a:rPr lang="en-US" sz="2200" dirty="0"/>
                  <a:t> and </a:t>
                </a:r>
                <a:r>
                  <a:rPr lang="en-US" sz="2200" i="1" dirty="0"/>
                  <a:t>X</a:t>
                </a:r>
                <a:r>
                  <a:rPr lang="en-US" sz="2200" dirty="0"/>
                  <a:t> are domains of tractable data </a:t>
                </a:r>
                <a:r>
                  <a:rPr lang="en-US" sz="2200" b="1" i="1" dirty="0"/>
                  <a:t>x</a:t>
                </a:r>
                <a:r>
                  <a:rPr lang="en-US" sz="2200" dirty="0"/>
                  <a:t> and intractable data </a:t>
                </a:r>
                <a:r>
                  <a:rPr lang="en-US" sz="2200" b="1" dirty="0"/>
                  <a:t>z</a:t>
                </a:r>
                <a:r>
                  <a:rPr lang="en-US" sz="2200" dirty="0"/>
                  <a:t> with note that </a:t>
                </a:r>
                <a:r>
                  <a:rPr lang="en-US" sz="2200" i="1" dirty="0"/>
                  <a:t>Z</a:t>
                </a:r>
                <a:r>
                  <a:rPr lang="en-US" sz="2200" dirty="0"/>
                  <a:t> is called latent space and </a:t>
                </a:r>
                <a:r>
                  <a:rPr lang="en-US" sz="2200" i="1" dirty="0"/>
                  <a:t>X</a:t>
                </a:r>
                <a:r>
                  <a:rPr lang="en-US" sz="2200" dirty="0"/>
                  <a:t> is called sample space by convention. When </a:t>
                </a:r>
                <a:r>
                  <a:rPr lang="en-US" sz="2200" i="1" dirty="0"/>
                  <a:t>Z</a:t>
                </a:r>
                <a:r>
                  <a:rPr lang="en-US" sz="2200" dirty="0"/>
                  <a:t> is called latent space, tractable PDF </a:t>
                </a:r>
                <a:r>
                  <a:rPr lang="en-US" sz="2200" i="1" dirty="0"/>
                  <a:t>P</a:t>
                </a:r>
                <a:r>
                  <a:rPr lang="en-US" sz="2200" dirty="0"/>
                  <a:t>(</a:t>
                </a:r>
                <a:r>
                  <a:rPr lang="en-US" sz="2200" b="1" dirty="0"/>
                  <a:t>z</a:t>
                </a:r>
                <a:r>
                  <a:rPr lang="en-US" sz="2200" dirty="0"/>
                  <a:t>) is called latent distribution. Because </a:t>
                </a:r>
                <a:r>
                  <a:rPr lang="en-US" sz="2200" i="1" dirty="0"/>
                  <a:t>g</a:t>
                </a:r>
                <a:r>
                  <a:rPr lang="en-US" sz="2200" dirty="0"/>
                  <a:t>(</a:t>
                </a:r>
                <a:r>
                  <a:rPr lang="en-US" sz="2200" b="1" dirty="0"/>
                  <a:t>z</a:t>
                </a:r>
                <a:r>
                  <a:rPr lang="en-US" sz="2200" dirty="0"/>
                  <a:t> | Φ) is essentially vector-by-vector function whose input and output are vectors, it should have denoted as </a:t>
                </a:r>
                <a:r>
                  <a:rPr lang="en-US" sz="2200" b="1" i="1" dirty="0"/>
                  <a:t>g</a:t>
                </a:r>
                <a:r>
                  <a:rPr lang="en-US" sz="2200" dirty="0"/>
                  <a:t>(</a:t>
                </a:r>
                <a:r>
                  <a:rPr lang="en-US" sz="2200" b="1" dirty="0"/>
                  <a:t>z</a:t>
                </a:r>
                <a:r>
                  <a:rPr lang="en-US" sz="2200" dirty="0"/>
                  <a:t> | Φ). However, it is still denoted </a:t>
                </a:r>
                <a:r>
                  <a:rPr lang="en-US" sz="2200" i="1" dirty="0"/>
                  <a:t>g</a:t>
                </a:r>
                <a:r>
                  <a:rPr lang="en-US" sz="2200" dirty="0"/>
                  <a:t>(</a:t>
                </a:r>
                <a:r>
                  <a:rPr lang="en-US" sz="2200" b="1" dirty="0"/>
                  <a:t>z</a:t>
                </a:r>
                <a:r>
                  <a:rPr lang="en-US" sz="2200" dirty="0"/>
                  <a:t> | Φ) in context DNN because there are two reasons: 1) </a:t>
                </a:r>
                <a:r>
                  <a:rPr lang="en-US" sz="2200" b="1" i="1" dirty="0"/>
                  <a:t>g</a:t>
                </a:r>
                <a:r>
                  <a:rPr lang="en-US" sz="2200" dirty="0"/>
                  <a:t>(</a:t>
                </a:r>
                <a:r>
                  <a:rPr lang="en-US" sz="2200" b="1" dirty="0"/>
                  <a:t>z</a:t>
                </a:r>
                <a:r>
                  <a:rPr lang="en-US" sz="2200" dirty="0"/>
                  <a:t> | Φ) is not bijection and 2) the output </a:t>
                </a:r>
                <a:r>
                  <a:rPr lang="en-US" sz="2200" b="1" i="1" dirty="0"/>
                  <a:t>x</a:t>
                </a:r>
                <a:r>
                  <a:rPr lang="en-US" sz="2200" dirty="0"/>
                  <a:t> of </a:t>
                </a:r>
                <a:r>
                  <a:rPr lang="en-US" sz="2200" b="1" i="1" dirty="0"/>
                  <a:t>g</a:t>
                </a:r>
                <a:r>
                  <a:rPr lang="en-US" sz="2200" dirty="0"/>
                  <a:t>(</a:t>
                </a:r>
                <a:r>
                  <a:rPr lang="en-US" sz="2200" b="1" dirty="0"/>
                  <a:t>z</a:t>
                </a:r>
                <a:r>
                  <a:rPr lang="en-US" sz="2200" dirty="0"/>
                  <a:t> | Φ) can be considered as scalar variable </a:t>
                </a:r>
                <a:r>
                  <a:rPr lang="en-US" sz="2200" i="1" dirty="0"/>
                  <a:t>x</a:t>
                </a:r>
                <a:r>
                  <a:rPr lang="en-US" sz="2200" dirty="0"/>
                  <a:t> corresponding to an output neuron of output layer in neural network. Therefore, </a:t>
                </a:r>
                <a:r>
                  <a:rPr lang="en-US" sz="2200" i="1" dirty="0"/>
                  <a:t>g</a:t>
                </a:r>
                <a:r>
                  <a:rPr lang="en-US" sz="2200" dirty="0"/>
                  <a:t>(</a:t>
                </a:r>
                <a:r>
                  <a:rPr lang="en-US" sz="2200" b="1" dirty="0"/>
                  <a:t>z</a:t>
                </a:r>
                <a:r>
                  <a:rPr lang="en-US" sz="2200" dirty="0"/>
                  <a:t> | Φ) also implies a vector-by-scalar function whose first-order derivative can be considered as gradient vector although the first-order derivative of vector-by-vector function </a:t>
                </a:r>
                <a:r>
                  <a:rPr lang="en-US" sz="2200" b="1" i="1" dirty="0"/>
                  <a:t>g</a:t>
                </a:r>
                <a:r>
                  <a:rPr lang="en-US" sz="2200" dirty="0"/>
                  <a:t>(</a:t>
                </a:r>
                <a:r>
                  <a:rPr lang="en-US" sz="2200" b="1" dirty="0"/>
                  <a:t>z</a:t>
                </a:r>
                <a:r>
                  <a:rPr lang="en-US" sz="2200" dirty="0"/>
                  <a:t> | Φ) is Jacobian matrix. Note, in mathematical, the first-order derivative of scalar-by-vector function is called gradient vector and the first-order derivative of vector-by-vector function is called Jacobian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662" t="-824" r="-6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7499701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100" dirty="0" smtClean="0"/>
                  <a:t>According to approximate density approach, DGMs try to estimate approximately generator PDF </a:t>
                </a:r>
                <a:r>
                  <a:rPr lang="en-US" sz="2100" i="1" dirty="0"/>
                  <a:t>P</a:t>
                </a:r>
                <a:r>
                  <a:rPr lang="en-US" sz="2100" dirty="0"/>
                  <a:t>(</a:t>
                </a:r>
                <a:r>
                  <a:rPr lang="en-US" sz="2100" b="1" i="1" dirty="0"/>
                  <a:t>x</a:t>
                </a:r>
                <a:r>
                  <a:rPr lang="en-US" sz="2100" dirty="0"/>
                  <a:t> | Φ, </a:t>
                </a:r>
                <a:r>
                  <a:rPr lang="en-US" sz="2100" b="1" dirty="0"/>
                  <a:t>z</a:t>
                </a:r>
                <a:r>
                  <a:rPr lang="en-US" sz="2100" dirty="0"/>
                  <a:t>) or derive other PDF that is similar to </a:t>
                </a:r>
                <a:r>
                  <a:rPr lang="en-US" sz="2100" i="1" dirty="0"/>
                  <a:t>P</a:t>
                </a:r>
                <a:r>
                  <a:rPr lang="en-US" sz="2100" dirty="0"/>
                  <a:t>(</a:t>
                </a:r>
                <a:r>
                  <a:rPr lang="en-US" sz="2100" b="1" i="1" dirty="0"/>
                  <a:t>x</a:t>
                </a:r>
                <a:r>
                  <a:rPr lang="en-US" sz="2100" dirty="0"/>
                  <a:t> | Φ, </a:t>
                </a:r>
                <a:r>
                  <a:rPr lang="en-US" sz="2100" b="1" dirty="0"/>
                  <a:t>z</a:t>
                </a:r>
                <a:r>
                  <a:rPr lang="en-US" sz="2100" dirty="0"/>
                  <a:t>) with note that PDF is abbreviation of probability density function</a:t>
                </a:r>
                <a:r>
                  <a:rPr lang="en-US" sz="2100" dirty="0" smtClean="0"/>
                  <a:t>. </a:t>
                </a:r>
                <a:r>
                  <a:rPr lang="en-US" sz="2100" dirty="0"/>
                  <a:t>Recall that there are two problems related to construct a DGM: 1) how to define likelihood or error to train generator DNN </a:t>
                </a:r>
                <a:r>
                  <a:rPr lang="en-US" sz="2100" i="1" dirty="0"/>
                  <a:t>g</a:t>
                </a:r>
                <a:r>
                  <a:rPr lang="en-US" sz="2100" dirty="0"/>
                  <a:t>(</a:t>
                </a:r>
                <a:r>
                  <a:rPr lang="en-US" sz="2100" b="1" dirty="0"/>
                  <a:t>z</a:t>
                </a:r>
                <a:r>
                  <a:rPr lang="en-US" sz="2100" dirty="0"/>
                  <a:t> | Φ) and 2) how to define tractable PDF </a:t>
                </a:r>
                <a:r>
                  <a:rPr lang="en-US" sz="2100" i="1" dirty="0"/>
                  <a:t>P</a:t>
                </a:r>
                <a:r>
                  <a:rPr lang="en-US" sz="2100" dirty="0"/>
                  <a:t>(</a:t>
                </a:r>
                <a:r>
                  <a:rPr lang="en-US" sz="2100" b="1" dirty="0"/>
                  <a:t>z</a:t>
                </a:r>
                <a:r>
                  <a:rPr lang="en-US" sz="2100" dirty="0"/>
                  <a:t>) which implies the way to randomize </a:t>
                </a:r>
                <a:r>
                  <a:rPr lang="en-US" sz="2100" b="1" dirty="0"/>
                  <a:t>z</a:t>
                </a:r>
                <a:r>
                  <a:rPr lang="en-US" sz="2100" dirty="0"/>
                  <a:t>. The second problem relates to assert qualification of random data </a:t>
                </a:r>
                <a:r>
                  <a:rPr lang="en-US" sz="2100" b="1" dirty="0"/>
                  <a:t>z</a:t>
                </a:r>
                <a:r>
                  <a:rPr lang="en-US" sz="2100" dirty="0"/>
                  <a:t>’ and hence, the second problem is stated as qualification problem of how to qualify random data. According to implicit density approach, a discrimination DNN is used to qualify randomized data </a:t>
                </a:r>
                <a:r>
                  <a:rPr lang="en-US" sz="2100" b="1" dirty="0"/>
                  <a:t>z</a:t>
                </a:r>
                <a:r>
                  <a:rPr lang="en-US" sz="2100" dirty="0"/>
                  <a:t> instead of defining tractable PDF </a:t>
                </a:r>
                <a:r>
                  <a:rPr lang="en-US" sz="2100" i="1" dirty="0"/>
                  <a:t>P</a:t>
                </a:r>
                <a:r>
                  <a:rPr lang="en-US" sz="2100" dirty="0"/>
                  <a:t>(</a:t>
                </a:r>
                <a:r>
                  <a:rPr lang="en-US" sz="2100" b="1" dirty="0"/>
                  <a:t>z</a:t>
                </a:r>
                <a:r>
                  <a:rPr lang="en-US" sz="2100" dirty="0"/>
                  <a:t>) by Generative Adversarial Network (GAN) which is a typical method belonging to implicit density approach. In different way belonging to this approximate density approach, </a:t>
                </a:r>
                <a:r>
                  <a:rPr lang="en-US" sz="2100" b="1" dirty="0" err="1"/>
                  <a:t>Variational</a:t>
                </a:r>
                <a:r>
                  <a:rPr lang="en-US" sz="2100" b="1" dirty="0"/>
                  <a:t> </a:t>
                </a:r>
                <a:r>
                  <a:rPr lang="en-US" sz="2100" b="1" dirty="0" err="1"/>
                  <a:t>Autoencoders</a:t>
                </a:r>
                <a:r>
                  <a:rPr lang="en-US" sz="2100" dirty="0"/>
                  <a:t> (</a:t>
                </a:r>
                <a:r>
                  <a:rPr lang="en-US" sz="2100" b="1" dirty="0"/>
                  <a:t>VAE</a:t>
                </a:r>
                <a:r>
                  <a:rPr lang="en-US" sz="2100" dirty="0"/>
                  <a:t>) method developed by </a:t>
                </a:r>
                <a:r>
                  <a:rPr lang="en-US" sz="2100" dirty="0" err="1"/>
                  <a:t>Kingma</a:t>
                </a:r>
                <a:r>
                  <a:rPr lang="en-US" sz="2100" dirty="0"/>
                  <a:t> and Welling (</a:t>
                </a:r>
                <a:r>
                  <a:rPr lang="en-US" sz="2100" dirty="0" err="1"/>
                  <a:t>Kingma</a:t>
                </a:r>
                <a:r>
                  <a:rPr lang="en-US" sz="2100" dirty="0"/>
                  <a:t> &amp; Welling, 2022) proposed another DNN called encoder </a:t>
                </a:r>
                <a:r>
                  <a:rPr lang="en-US" sz="2100" i="1" dirty="0"/>
                  <a:t>f</a:t>
                </a:r>
                <a:r>
                  <a:rPr lang="en-US" sz="2100" dirty="0"/>
                  <a:t>(</a:t>
                </a:r>
                <a:r>
                  <a:rPr lang="en-US" sz="2100" b="1" i="1" dirty="0"/>
                  <a:t>x</a:t>
                </a:r>
                <a:r>
                  <a:rPr lang="en-US" sz="2100" dirty="0"/>
                  <a:t> | Θ) to expectedly convert intractable data </a:t>
                </a:r>
                <a:r>
                  <a:rPr lang="en-US" sz="2100" b="1" i="1" dirty="0"/>
                  <a:t>x</a:t>
                </a:r>
                <a:r>
                  <a:rPr lang="en-US" sz="2100" dirty="0"/>
                  <a:t> into tractable data </a:t>
                </a:r>
                <a:r>
                  <a:rPr lang="en-US" sz="2100" b="1" dirty="0"/>
                  <a:t>z</a:t>
                </a:r>
                <a:r>
                  <a:rPr lang="en-US" sz="2100" dirty="0"/>
                  <a:t>. In other words, encoder </a:t>
                </a:r>
                <a:r>
                  <a:rPr lang="en-US" sz="2100" i="1" dirty="0"/>
                  <a:t>f</a:t>
                </a:r>
                <a:r>
                  <a:rPr lang="en-US" sz="2100" dirty="0"/>
                  <a:t>(</a:t>
                </a:r>
                <a:r>
                  <a:rPr lang="en-US" sz="2100" b="1" i="1" dirty="0"/>
                  <a:t>x</a:t>
                </a:r>
                <a:r>
                  <a:rPr lang="en-US" sz="2100" dirty="0"/>
                  <a:t> | Θ) approximates tractable data </a:t>
                </a:r>
                <a:r>
                  <a:rPr lang="en-US" sz="2100" b="1" dirty="0"/>
                  <a:t>z</a:t>
                </a:r>
                <a:r>
                  <a:rPr lang="en-US" sz="2100" dirty="0"/>
                  <a:t> by encoded data </a:t>
                </a:r>
                <a:r>
                  <a:rPr lang="en-US" sz="2100" b="1" dirty="0"/>
                  <a:t>z</a:t>
                </a:r>
                <a:r>
                  <a:rPr lang="en-US" sz="2100" dirty="0" smtClean="0"/>
                  <a:t>’.</a:t>
                </a:r>
              </a:p>
              <a:p>
                <a:pPr marL="0" indent="0">
                  <a:buNone/>
                </a:pPr>
                <a14:m>
                  <m:oMathPara xmlns:m="http://schemas.openxmlformats.org/officeDocument/2006/math">
                    <m:oMathParaPr>
                      <m:jc m:val="right"/>
                    </m:oMathParaPr>
                    <m:oMath xmlns:m="http://schemas.openxmlformats.org/officeDocument/2006/math">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b="1" i="1">
                              <a:latin typeface="Cambria Math" panose="02040503050406030204" pitchFamily="18" charset="0"/>
                            </a:rPr>
                            <m:t>𝒛</m:t>
                          </m:r>
                        </m:e>
                        <m:sup>
                          <m:r>
                            <a:rPr lang="en-US" sz="2100" i="1">
                              <a:latin typeface="Cambria Math" panose="02040503050406030204" pitchFamily="18" charset="0"/>
                            </a:rPr>
                            <m:t>′</m:t>
                          </m:r>
                        </m:sup>
                      </m:sSup>
                      <m:r>
                        <a:rPr lang="en-US" sz="2100" i="1">
                          <a:latin typeface="Cambria Math" panose="02040503050406030204" pitchFamily="18" charset="0"/>
                        </a:rPr>
                        <m:t>≅</m:t>
                      </m:r>
                      <m:r>
                        <a:rPr lang="en-US" sz="2100" b="1" i="1">
                          <a:latin typeface="Cambria Math" panose="02040503050406030204" pitchFamily="18" charset="0"/>
                        </a:rPr>
                        <m:t>𝒛</m:t>
                      </m:r>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3.1</m:t>
                          </m:r>
                        </m:e>
                      </m:d>
                    </m:oMath>
                  </m:oMathPara>
                </a14:m>
                <a:endParaRPr lang="en-US" sz="2100" dirty="0" smtClean="0"/>
              </a:p>
              <a:p>
                <a:pPr marL="0" indent="0">
                  <a:buNone/>
                </a:pPr>
                <a:r>
                  <a:rPr lang="en-US" sz="2100" dirty="0"/>
                  <a:t>It is easy to recognize that encoder </a:t>
                </a:r>
                <a:r>
                  <a:rPr lang="en-US" sz="2100" i="1" dirty="0"/>
                  <a:t>f</a:t>
                </a:r>
                <a:r>
                  <a:rPr lang="en-US" sz="2100" dirty="0"/>
                  <a:t>(</a:t>
                </a:r>
                <a:r>
                  <a:rPr lang="en-US" sz="2100" b="1" i="1" dirty="0"/>
                  <a:t>x</a:t>
                </a:r>
                <a:r>
                  <a:rPr lang="en-US" sz="2100" dirty="0"/>
                  <a:t> | Θ) is an approximation of the inverse of generator </a:t>
                </a:r>
                <a:r>
                  <a:rPr lang="en-US" sz="2100" i="1" dirty="0"/>
                  <a:t>g</a:t>
                </a:r>
                <a:r>
                  <a:rPr lang="en-US" sz="2100" dirty="0"/>
                  <a:t>(</a:t>
                </a:r>
                <a:r>
                  <a:rPr lang="en-US" sz="2100" b="1" dirty="0"/>
                  <a:t>z</a:t>
                </a:r>
                <a:r>
                  <a:rPr lang="en-US" sz="2100" dirty="0"/>
                  <a:t> | Φ) when </a:t>
                </a:r>
                <a:r>
                  <a:rPr lang="en-US" sz="2100" i="1" dirty="0"/>
                  <a:t>g</a:t>
                </a:r>
                <a:r>
                  <a:rPr lang="en-US" sz="2100" dirty="0"/>
                  <a:t>(</a:t>
                </a:r>
                <a:r>
                  <a:rPr lang="en-US" sz="2100" b="1" dirty="0"/>
                  <a:t>z</a:t>
                </a:r>
                <a:r>
                  <a:rPr lang="en-US" sz="2100" dirty="0"/>
                  <a:t> | Φ) is invertible where </a:t>
                </a:r>
                <a:r>
                  <a:rPr lang="en-US" sz="2100" b="1" i="1" dirty="0"/>
                  <a:t>x</a:t>
                </a:r>
                <a:r>
                  <a:rPr lang="en-US" sz="2100" dirty="0"/>
                  <a:t>-dimension </a:t>
                </a:r>
                <a:r>
                  <a:rPr lang="en-US" sz="2100" i="1" dirty="0"/>
                  <a:t>m</a:t>
                </a:r>
                <a:r>
                  <a:rPr lang="en-US" sz="2100" dirty="0"/>
                  <a:t> is larger than </a:t>
                </a:r>
                <a:r>
                  <a:rPr lang="en-US" sz="2100" b="1" dirty="0"/>
                  <a:t>z</a:t>
                </a:r>
                <a:r>
                  <a:rPr lang="en-US" sz="2100" dirty="0"/>
                  <a:t>-dimension </a:t>
                </a:r>
                <a:r>
                  <a:rPr lang="en-US" sz="2100" i="1" dirty="0"/>
                  <a:t>n</a:t>
                </a:r>
                <a:r>
                  <a:rPr lang="en-US" sz="2100" dirty="0"/>
                  <a:t> (</a:t>
                </a:r>
                <a:r>
                  <a:rPr lang="en-US" sz="2100" i="1" dirty="0"/>
                  <a:t>m</a:t>
                </a:r>
                <a:r>
                  <a:rPr lang="en-US" sz="2100" dirty="0"/>
                  <a:t> &gt; </a:t>
                </a:r>
                <a:r>
                  <a:rPr lang="en-US" sz="2100" i="1" dirty="0"/>
                  <a:t>n</a:t>
                </a:r>
                <a:r>
                  <a:rPr lang="en-US" sz="2100" dirty="0"/>
                  <a:t>), which is the reason that generator </a:t>
                </a:r>
                <a:r>
                  <a:rPr lang="en-US" sz="2100" i="1" dirty="0"/>
                  <a:t>g</a:t>
                </a:r>
                <a:r>
                  <a:rPr lang="en-US" sz="2100" dirty="0"/>
                  <a:t>(</a:t>
                </a:r>
                <a:r>
                  <a:rPr lang="en-US" sz="2100" b="1" dirty="0"/>
                  <a:t>z</a:t>
                </a:r>
                <a:r>
                  <a:rPr lang="en-US" sz="2100" dirty="0"/>
                  <a:t> | Φ) is called decoder </a:t>
                </a:r>
                <a:r>
                  <a:rPr lang="en-US" sz="2100" i="1" dirty="0"/>
                  <a:t>g</a:t>
                </a:r>
                <a:r>
                  <a:rPr lang="en-US" sz="2100" dirty="0"/>
                  <a:t>(</a:t>
                </a:r>
                <a:r>
                  <a:rPr lang="en-US" sz="2100" b="1" dirty="0"/>
                  <a:t>z</a:t>
                </a:r>
                <a:r>
                  <a:rPr lang="en-US" sz="2100" dirty="0"/>
                  <a:t> | Φ) in VAE.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610" t="-707" r="-559" b="-353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3424595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1900" dirty="0" smtClean="0"/>
                  <a:t>Like decoder </a:t>
                </a:r>
                <a:r>
                  <a:rPr lang="en-US" sz="1900" i="1" dirty="0"/>
                  <a:t>g</a:t>
                </a:r>
                <a:r>
                  <a:rPr lang="en-US" sz="1900" dirty="0"/>
                  <a:t>(</a:t>
                </a:r>
                <a:r>
                  <a:rPr lang="en-US" sz="1900" b="1" dirty="0"/>
                  <a:t>z</a:t>
                </a:r>
                <a:r>
                  <a:rPr lang="en-US" sz="1900" dirty="0"/>
                  <a:t> | Φ), encoder </a:t>
                </a:r>
                <a:r>
                  <a:rPr lang="en-US" sz="1900" i="1" dirty="0"/>
                  <a:t>f</a:t>
                </a:r>
                <a:r>
                  <a:rPr lang="en-US" sz="1900" dirty="0"/>
                  <a:t>(</a:t>
                </a:r>
                <a:r>
                  <a:rPr lang="en-US" sz="1900" b="1" i="1" dirty="0"/>
                  <a:t>x</a:t>
                </a:r>
                <a:r>
                  <a:rPr lang="en-US" sz="1900" dirty="0"/>
                  <a:t> | Θ) is modeled by a so-called encoder DNN whose weights are parameter Θ called encoder parameter and so parameter Φ is called decoder parameter in VAE. By following the fact that encoder </a:t>
                </a:r>
                <a:r>
                  <a:rPr lang="en-US" sz="1900" i="1" dirty="0"/>
                  <a:t>f</a:t>
                </a:r>
                <a:r>
                  <a:rPr lang="en-US" sz="1900" dirty="0"/>
                  <a:t>(</a:t>
                </a:r>
                <a:r>
                  <a:rPr lang="en-US" sz="1900" b="1" i="1" dirty="0"/>
                  <a:t>x</a:t>
                </a:r>
                <a:r>
                  <a:rPr lang="en-US" sz="1900" dirty="0"/>
                  <a:t> | Θ) approximates tractable data </a:t>
                </a:r>
                <a:r>
                  <a:rPr lang="en-US" sz="1900" b="1" dirty="0"/>
                  <a:t>z</a:t>
                </a:r>
                <a:r>
                  <a:rPr lang="en-US" sz="1900" dirty="0"/>
                  <a:t> by encoded data </a:t>
                </a:r>
                <a:r>
                  <a:rPr lang="en-US" sz="1900" b="1" dirty="0"/>
                  <a:t>z</a:t>
                </a:r>
                <a:r>
                  <a:rPr lang="en-US" sz="1900" dirty="0"/>
                  <a:t>’, tractable PDF </a:t>
                </a:r>
                <a:r>
                  <a:rPr lang="en-US" sz="1900" i="1" dirty="0"/>
                  <a:t>P</a:t>
                </a:r>
                <a:r>
                  <a:rPr lang="en-US" sz="1900" dirty="0"/>
                  <a:t>(</a:t>
                </a:r>
                <a:r>
                  <a:rPr lang="en-US" sz="1900" b="1" dirty="0"/>
                  <a:t>z</a:t>
                </a:r>
                <a:r>
                  <a:rPr lang="en-US" sz="1900" dirty="0"/>
                  <a:t>) is approximated by a so-called encoder PDF </a:t>
                </a:r>
                <a:r>
                  <a:rPr lang="en-US" sz="1900" i="1" dirty="0"/>
                  <a:t>P</a:t>
                </a:r>
                <a:r>
                  <a:rPr lang="en-US" sz="1900" i="1" baseline="-25000" dirty="0"/>
                  <a:t>f</a:t>
                </a:r>
                <a:r>
                  <a:rPr lang="en-US" sz="1900" dirty="0"/>
                  <a:t>(</a:t>
                </a:r>
                <a:r>
                  <a:rPr lang="en-US" sz="1900" b="1" dirty="0"/>
                  <a:t>z</a:t>
                </a:r>
                <a:r>
                  <a:rPr lang="en-US" sz="1900" dirty="0"/>
                  <a:t>’).</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𝑃</m:t>
                          </m:r>
                        </m:e>
                        <m:sub>
                          <m:r>
                            <a:rPr lang="en-US" sz="1900" i="1">
                              <a:latin typeface="Cambria Math" panose="02040503050406030204" pitchFamily="18" charset="0"/>
                            </a:rPr>
                            <m:t>𝑓</m:t>
                          </m:r>
                        </m:sub>
                      </m:sSub>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𝒛</m:t>
                              </m:r>
                            </m:e>
                            <m:sup>
                              <m:r>
                                <a:rPr lang="en-US" sz="1900" i="1">
                                  <a:latin typeface="Cambria Math" panose="02040503050406030204" pitchFamily="18" charset="0"/>
                                </a:rPr>
                                <m:t>′</m:t>
                              </m:r>
                            </m:sup>
                          </m:sSup>
                        </m:e>
                      </m:d>
                      <m:r>
                        <a:rPr lang="en-US" sz="1900" i="1">
                          <a:latin typeface="Cambria Math" panose="02040503050406030204" pitchFamily="18" charset="0"/>
                        </a:rPr>
                        <m:t>≅</m:t>
                      </m:r>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d>
                    </m:oMath>
                  </m:oMathPara>
                </a14:m>
                <a:endParaRPr lang="en-US" sz="1900" dirty="0"/>
              </a:p>
              <a:p>
                <a:pPr marL="0" indent="0">
                  <a:buNone/>
                </a:pPr>
                <a:r>
                  <a:rPr lang="en-US" sz="1900" dirty="0"/>
                  <a:t>Because encoder </a:t>
                </a:r>
                <a:r>
                  <a:rPr lang="en-US" sz="1900" i="1" dirty="0"/>
                  <a:t>f</a:t>
                </a:r>
                <a:r>
                  <a:rPr lang="en-US" sz="1900" dirty="0"/>
                  <a:t>(</a:t>
                </a:r>
                <a:r>
                  <a:rPr lang="en-US" sz="1900" b="1" i="1" dirty="0"/>
                  <a:t>x</a:t>
                </a:r>
                <a:r>
                  <a:rPr lang="en-US" sz="1900" dirty="0"/>
                  <a:t> | Θ) depends on its parameter Θ, we can denote: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𝑃</m:t>
                          </m:r>
                        </m:e>
                        <m:sub>
                          <m:r>
                            <a:rPr lang="en-US" sz="1900" i="1">
                              <a:latin typeface="Cambria Math" panose="02040503050406030204" pitchFamily="18" charset="0"/>
                            </a:rPr>
                            <m:t>𝑓</m:t>
                          </m:r>
                        </m:sub>
                      </m:sSub>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𝒛</m:t>
                              </m:r>
                            </m:e>
                            <m:sup>
                              <m:r>
                                <a:rPr lang="en-US" sz="1900" i="1">
                                  <a:latin typeface="Cambria Math" panose="02040503050406030204" pitchFamily="18" charset="0"/>
                                </a:rPr>
                                <m:t>′</m:t>
                              </m:r>
                            </m:sup>
                          </m:sSup>
                        </m:e>
                      </m:d>
                      <m:r>
                        <a:rPr lang="en-US" sz="1900" i="1">
                          <a:latin typeface="Cambria Math" panose="02040503050406030204" pitchFamily="18" charset="0"/>
                        </a:rPr>
                        <m:t>=</m:t>
                      </m:r>
                      <m:r>
                        <a:rPr lang="en-US" sz="1900" i="1">
                          <a:latin typeface="Cambria Math" panose="02040503050406030204" pitchFamily="18" charset="0"/>
                        </a:rPr>
                        <m:t>𝑃</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𝒛</m:t>
                              </m:r>
                            </m:e>
                            <m:sup>
                              <m:r>
                                <a:rPr lang="en-US" sz="1900" i="1">
                                  <a:latin typeface="Cambria Math" panose="02040503050406030204" pitchFamily="18" charset="0"/>
                                </a:rPr>
                                <m:t>′</m:t>
                              </m:r>
                            </m:sup>
                          </m:sSup>
                        </m:e>
                        <m:e>
                          <m:r>
                            <m:rPr>
                              <m:sty m:val="p"/>
                            </m:rPr>
                            <a:rPr lang="en-US" sz="1900">
                              <a:latin typeface="Cambria Math" panose="02040503050406030204" pitchFamily="18" charset="0"/>
                            </a:rPr>
                            <m:t>Θ</m:t>
                          </m:r>
                          <m:r>
                            <a:rPr lang="en-US" sz="1900" i="1">
                              <a:latin typeface="Cambria Math" panose="02040503050406030204" pitchFamily="18" charset="0"/>
                            </a:rPr>
                            <m:t>,</m:t>
                          </m:r>
                          <m:r>
                            <a:rPr lang="en-US" sz="1900" b="1" i="1">
                              <a:latin typeface="Cambria Math" panose="02040503050406030204" pitchFamily="18" charset="0"/>
                            </a:rPr>
                            <m:t>𝒙</m:t>
                          </m:r>
                        </m:e>
                      </m:d>
                    </m:oMath>
                  </m:oMathPara>
                </a14:m>
                <a:endParaRPr lang="en-US" sz="1900" dirty="0"/>
              </a:p>
              <a:p>
                <a:pPr marL="0" indent="0">
                  <a:buNone/>
                </a:pPr>
                <a:r>
                  <a:rPr lang="en-US" sz="1900" dirty="0"/>
                  <a:t>Essential, encoder PDF </a:t>
                </a:r>
                <a:r>
                  <a:rPr lang="en-US" sz="1900" i="1" dirty="0"/>
                  <a:t>P</a:t>
                </a:r>
                <a:r>
                  <a:rPr lang="en-US" sz="1900" dirty="0"/>
                  <a:t>(</a:t>
                </a:r>
                <a:r>
                  <a:rPr lang="en-US" sz="1900" b="1" dirty="0"/>
                  <a:t>z</a:t>
                </a:r>
                <a:r>
                  <a:rPr lang="en-US" sz="1900" dirty="0"/>
                  <a:t>’ | Θ, </a:t>
                </a:r>
                <a:r>
                  <a:rPr lang="en-US" sz="1900" b="1" i="1" dirty="0"/>
                  <a:t>x</a:t>
                </a:r>
                <a:r>
                  <a:rPr lang="en-US" sz="1900" dirty="0"/>
                  <a:t>) is likelihood function of </a:t>
                </a:r>
                <a:r>
                  <a:rPr lang="en-US" sz="1900" b="1" dirty="0"/>
                  <a:t>z</a:t>
                </a:r>
                <a:r>
                  <a:rPr lang="en-US" sz="1900" dirty="0"/>
                  <a:t>’ given </a:t>
                </a:r>
                <a:r>
                  <a:rPr lang="en-US" sz="1900" b="1" i="1" dirty="0"/>
                  <a:t>x</a:t>
                </a:r>
                <a:r>
                  <a:rPr lang="en-US" sz="1900" dirty="0"/>
                  <a:t> which is conditional PDF of </a:t>
                </a:r>
                <a:r>
                  <a:rPr lang="en-US" sz="1900" b="1" dirty="0"/>
                  <a:t>z</a:t>
                </a:r>
                <a:r>
                  <a:rPr lang="en-US" sz="1900" dirty="0"/>
                  <a:t>’ given </a:t>
                </a:r>
                <a:r>
                  <a:rPr lang="en-US" sz="1900" b="1" i="1" dirty="0"/>
                  <a:t>x</a:t>
                </a:r>
                <a:r>
                  <a:rPr lang="en-US" sz="1900" dirty="0"/>
                  <a:t> and hence, </a:t>
                </a:r>
                <a:r>
                  <a:rPr lang="en-US" sz="1900" i="1" dirty="0"/>
                  <a:t>P</a:t>
                </a:r>
                <a:r>
                  <a:rPr lang="en-US" sz="1900" dirty="0"/>
                  <a:t>(</a:t>
                </a:r>
                <a:r>
                  <a:rPr lang="en-US" sz="1900" b="1" dirty="0"/>
                  <a:t>z</a:t>
                </a:r>
                <a:r>
                  <a:rPr lang="en-US" sz="1900" dirty="0"/>
                  <a:t>’ | Θ, </a:t>
                </a:r>
                <a:r>
                  <a:rPr lang="en-US" sz="1900" b="1" i="1" dirty="0"/>
                  <a:t>x</a:t>
                </a:r>
                <a:r>
                  <a:rPr lang="en-US" sz="1900" dirty="0"/>
                  <a:t>) is called encoder likelihood which depends on encoder </a:t>
                </a:r>
                <a:r>
                  <a:rPr lang="en-US" sz="1900" i="1" dirty="0"/>
                  <a:t>f</a:t>
                </a:r>
                <a:r>
                  <a:rPr lang="en-US" sz="1900" dirty="0"/>
                  <a:t>(</a:t>
                </a:r>
                <a:r>
                  <a:rPr lang="en-US" sz="1900" b="1" i="1" dirty="0"/>
                  <a:t>x</a:t>
                </a:r>
                <a:r>
                  <a:rPr lang="en-US" sz="1900" dirty="0"/>
                  <a:t> | Θ), of course. On the other hand, </a:t>
                </a:r>
                <a:r>
                  <a:rPr lang="en-US" sz="1900" i="1" dirty="0"/>
                  <a:t>P</a:t>
                </a:r>
                <a:r>
                  <a:rPr lang="en-US" sz="1900" dirty="0"/>
                  <a:t>(</a:t>
                </a:r>
                <a:r>
                  <a:rPr lang="en-US" sz="1900" b="1" dirty="0"/>
                  <a:t>z</a:t>
                </a:r>
                <a:r>
                  <a:rPr lang="en-US" sz="1900" dirty="0"/>
                  <a:t>’ | Θ, </a:t>
                </a:r>
                <a:r>
                  <a:rPr lang="en-US" sz="1900" b="1" i="1" dirty="0"/>
                  <a:t>x</a:t>
                </a:r>
                <a:r>
                  <a:rPr lang="en-US" sz="1900" dirty="0"/>
                  <a:t>) is posterior PDF of tractable data given tractable data </a:t>
                </a:r>
                <a:r>
                  <a:rPr lang="en-US" sz="1900" b="1" i="1" dirty="0"/>
                  <a:t>x</a:t>
                </a:r>
                <a:r>
                  <a:rPr lang="en-US" sz="1900" dirty="0"/>
                  <a:t> where </a:t>
                </a:r>
                <a:r>
                  <a:rPr lang="en-US" sz="1900" i="1" dirty="0"/>
                  <a:t>P</a:t>
                </a:r>
                <a:r>
                  <a:rPr lang="en-US" sz="1900" dirty="0"/>
                  <a:t>(</a:t>
                </a:r>
                <a:r>
                  <a:rPr lang="en-US" sz="1900" b="1" dirty="0"/>
                  <a:t>z</a:t>
                </a:r>
                <a:r>
                  <a:rPr lang="en-US" sz="1900" dirty="0"/>
                  <a:t>) is prior PDF of tractable data</a:t>
                </a:r>
                <a:r>
                  <a:rPr lang="en-US" sz="1900" dirty="0" smtClean="0"/>
                  <a:t>.</a:t>
                </a:r>
                <a:r>
                  <a:rPr lang="en-US" sz="1900" dirty="0"/>
                  <a:t> In practice, </a:t>
                </a:r>
                <a:r>
                  <a:rPr lang="en-US" sz="1900" b="1" dirty="0"/>
                  <a:t>z</a:t>
                </a:r>
                <a:r>
                  <a:rPr lang="en-US" sz="1900" dirty="0"/>
                  <a:t>’ is assumed to conform multivariate normal distribution and therefore, let </a:t>
                </a:r>
                <a:r>
                  <a:rPr lang="en-US" sz="1900" i="1" dirty="0"/>
                  <a:t>μ</a:t>
                </a:r>
                <a:r>
                  <a:rPr lang="en-US" sz="1900" dirty="0"/>
                  <a:t>(</a:t>
                </a:r>
                <a:r>
                  <a:rPr lang="en-US" sz="1900" b="1" i="1" dirty="0"/>
                  <a:t>x</a:t>
                </a:r>
                <a:r>
                  <a:rPr lang="en-US" sz="1900" dirty="0"/>
                  <a:t>) and Σ(</a:t>
                </a:r>
                <a:r>
                  <a:rPr lang="en-US" sz="1900" b="1" i="1" dirty="0"/>
                  <a:t>x</a:t>
                </a:r>
                <a:r>
                  <a:rPr lang="en-US" sz="1900" dirty="0"/>
                  <a:t>) be mean vector and covariance matrix of </a:t>
                </a:r>
                <a:r>
                  <a:rPr lang="en-US" sz="1900" b="1" dirty="0"/>
                  <a:t>z</a:t>
                </a:r>
                <a:r>
                  <a:rPr lang="en-US" sz="1900" dirty="0"/>
                  <a:t>’. Encoder likelihood </a:t>
                </a:r>
                <a:r>
                  <a:rPr lang="en-US" sz="1900" i="1" dirty="0"/>
                  <a:t>P</a:t>
                </a:r>
                <a:r>
                  <a:rPr lang="en-US" sz="1900" dirty="0"/>
                  <a:t>(</a:t>
                </a:r>
                <a:r>
                  <a:rPr lang="en-US" sz="1900" b="1" dirty="0"/>
                  <a:t>z</a:t>
                </a:r>
                <a:r>
                  <a:rPr lang="en-US" sz="1900" dirty="0"/>
                  <a:t>’ | Θ, </a:t>
                </a:r>
                <a:r>
                  <a:rPr lang="en-US" sz="1900" b="1" i="1" dirty="0"/>
                  <a:t>x</a:t>
                </a:r>
                <a:r>
                  <a:rPr lang="en-US" sz="1900" dirty="0"/>
                  <a:t>) becomes </a:t>
                </a:r>
                <a:r>
                  <a:rPr lang="en-US" sz="1900" i="1" dirty="0"/>
                  <a:t>P</a:t>
                </a:r>
                <a:r>
                  <a:rPr lang="en-US" sz="1900" dirty="0"/>
                  <a:t>(</a:t>
                </a:r>
                <a:r>
                  <a:rPr lang="en-US" sz="1900" b="1" dirty="0"/>
                  <a:t>z</a:t>
                </a:r>
                <a:r>
                  <a:rPr lang="en-US" sz="1900" dirty="0"/>
                  <a:t>’ | Θ, </a:t>
                </a:r>
                <a:r>
                  <a:rPr lang="en-US" sz="1900" i="1" dirty="0"/>
                  <a:t>μ</a:t>
                </a:r>
                <a:r>
                  <a:rPr lang="en-US" sz="1900" dirty="0"/>
                  <a:t>(</a:t>
                </a:r>
                <a:r>
                  <a:rPr lang="en-US" sz="1900" b="1" i="1" dirty="0"/>
                  <a:t>x</a:t>
                </a:r>
                <a:r>
                  <a:rPr lang="en-US" sz="1900" dirty="0"/>
                  <a:t> | Θ), Σ(</a:t>
                </a:r>
                <a:r>
                  <a:rPr lang="en-US" sz="1900" b="1" i="1" dirty="0"/>
                  <a:t>x</a:t>
                </a:r>
                <a:r>
                  <a:rPr lang="en-US" sz="1900" dirty="0"/>
                  <a:t> | Θ)) so that output of encoder DNN </a:t>
                </a:r>
                <a:r>
                  <a:rPr lang="en-US" sz="1900" i="1" dirty="0"/>
                  <a:t>f</a:t>
                </a:r>
                <a:r>
                  <a:rPr lang="en-US" sz="1900" dirty="0"/>
                  <a:t>(</a:t>
                </a:r>
                <a:r>
                  <a:rPr lang="en-US" sz="1900" b="1" i="1" dirty="0"/>
                  <a:t>x</a:t>
                </a:r>
                <a:r>
                  <a:rPr lang="en-US" sz="1900" dirty="0"/>
                  <a:t> | Θ) is mean </a:t>
                </a:r>
                <a:r>
                  <a:rPr lang="en-US" sz="1900" i="1" dirty="0"/>
                  <a:t>μ</a:t>
                </a:r>
                <a:r>
                  <a:rPr lang="en-US" sz="1900" dirty="0"/>
                  <a:t>(</a:t>
                </a:r>
                <a:r>
                  <a:rPr lang="en-US" sz="1900" b="1" i="1" dirty="0"/>
                  <a:t>x</a:t>
                </a:r>
                <a:r>
                  <a:rPr lang="en-US" sz="1900" dirty="0"/>
                  <a:t> | Θ) and covariance matrix Σ(</a:t>
                </a:r>
                <a:r>
                  <a:rPr lang="en-US" sz="1900" b="1" i="1" dirty="0"/>
                  <a:t>x</a:t>
                </a:r>
                <a:r>
                  <a:rPr lang="en-US" sz="1900" dirty="0"/>
                  <a:t> | Θ) while its input is </a:t>
                </a:r>
                <a:r>
                  <a:rPr lang="en-US" sz="1900" b="1" i="1" dirty="0"/>
                  <a:t>x</a:t>
                </a:r>
                <a:r>
                  <a:rPr lang="en-US" sz="1900" dirty="0"/>
                  <a:t> and its weights are Θ, of course</a:t>
                </a:r>
                <a:r>
                  <a:rPr lang="en-US" sz="19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00" i="1" smtClean="0">
                              <a:latin typeface="Cambria Math" panose="02040503050406030204" pitchFamily="18" charset="0"/>
                            </a:rPr>
                          </m:ctrlPr>
                        </m:mPr>
                        <m:mr>
                          <m:e>
                            <m:r>
                              <a:rPr lang="en-US" sz="1900" i="1">
                                <a:latin typeface="Cambria Math" panose="02040503050406030204" pitchFamily="18" charset="0"/>
                              </a:rPr>
                              <m:t>𝑓</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m:rPr>
                                <m:aln/>
                              </m:rP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mr>
                                  <m:mr>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mr>
                                </m:m>
                              </m:e>
                            </m:d>
                          </m:e>
                        </m:mr>
                        <m:mr>
                          <m:e>
                            <m:r>
                              <a:rPr lang="en-US" sz="1900" i="1">
                                <a:latin typeface="Cambria Math" panose="02040503050406030204" pitchFamily="18" charset="0"/>
                              </a:rPr>
                              <m:t>𝑃</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𝒛</m:t>
                                    </m:r>
                                  </m:e>
                                  <m:sup>
                                    <m:r>
                                      <a:rPr lang="en-US" sz="1900" i="1">
                                        <a:latin typeface="Cambria Math" panose="02040503050406030204" pitchFamily="18" charset="0"/>
                                      </a:rPr>
                                      <m:t>′</m:t>
                                    </m:r>
                                  </m:sup>
                                </m:sSup>
                              </m:e>
                              <m:e>
                                <m:r>
                                  <m:rPr>
                                    <m:sty m:val="p"/>
                                  </m:rPr>
                                  <a:rPr lang="en-US" sz="1900">
                                    <a:latin typeface="Cambria Math" panose="02040503050406030204" pitchFamily="18" charset="0"/>
                                  </a:rPr>
                                  <m:t>Θ</m:t>
                                </m:r>
                                <m:r>
                                  <a:rPr lang="en-US" sz="1900" i="1">
                                    <a:latin typeface="Cambria Math" panose="02040503050406030204" pitchFamily="18" charset="0"/>
                                  </a:rPr>
                                  <m:t>,</m:t>
                                </m:r>
                                <m:r>
                                  <a:rPr lang="en-US" sz="1900" b="1" i="1">
                                    <a:latin typeface="Cambria Math" panose="02040503050406030204" pitchFamily="18" charset="0"/>
                                  </a:rPr>
                                  <m:t>𝒙</m:t>
                                </m:r>
                              </m:e>
                            </m:d>
                            <m:r>
                              <m:rPr>
                                <m:aln/>
                              </m:rPr>
                              <a:rPr lang="en-US" sz="1900" i="1">
                                <a:latin typeface="Cambria Math" panose="02040503050406030204" pitchFamily="18" charset="0"/>
                              </a:rPr>
                              <m:t>=</m:t>
                            </m:r>
                            <m:r>
                              <a:rPr lang="en-US" sz="1900" i="1">
                                <a:latin typeface="Cambria Math" panose="02040503050406030204" pitchFamily="18" charset="0"/>
                              </a:rPr>
                              <m:t>𝑃</m:t>
                            </m:r>
                            <m:d>
                              <m:dPr>
                                <m:ctrlPr>
                                  <a:rPr lang="en-US" sz="1900" i="1">
                                    <a:latin typeface="Cambria Math" panose="02040503050406030204" pitchFamily="18" charset="0"/>
                                  </a:rPr>
                                </m:ctrlPr>
                              </m:dPr>
                              <m:e>
                                <m:sSup>
                                  <m:sSupPr>
                                    <m:ctrlPr>
                                      <a:rPr lang="en-US" sz="1900" i="1">
                                        <a:latin typeface="Cambria Math" panose="02040503050406030204" pitchFamily="18" charset="0"/>
                                      </a:rPr>
                                    </m:ctrlPr>
                                  </m:sSupPr>
                                  <m:e>
                                    <m:r>
                                      <a:rPr lang="en-US" sz="1900" b="1" i="1">
                                        <a:latin typeface="Cambria Math" panose="02040503050406030204" pitchFamily="18" charset="0"/>
                                      </a:rPr>
                                      <m:t>𝒛</m:t>
                                    </m:r>
                                  </m:e>
                                  <m:sup>
                                    <m:r>
                                      <a:rPr lang="en-US" sz="1900" i="1">
                                        <a:latin typeface="Cambria Math" panose="02040503050406030204" pitchFamily="18" charset="0"/>
                                      </a:rPr>
                                      <m:t>′</m:t>
                                    </m:r>
                                  </m:sup>
                                </m:sSup>
                              </m:e>
                              <m:e>
                                <m:r>
                                  <m:rPr>
                                    <m:sty m:val="p"/>
                                  </m:rPr>
                                  <a:rPr lang="en-US" sz="1900">
                                    <a:latin typeface="Cambria Math" panose="02040503050406030204" pitchFamily="18" charset="0"/>
                                  </a:rPr>
                                  <m:t>Θ</m:t>
                                </m:r>
                                <m:r>
                                  <a:rPr lang="en-US" sz="1900">
                                    <a:latin typeface="Cambria Math" panose="02040503050406030204" pitchFamily="18" charset="0"/>
                                  </a:rPr>
                                  <m:t>,</m:t>
                                </m:r>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d>
                              </m:e>
                            </m:d>
                            <m:r>
                              <a:rPr lang="en-US" sz="1900" i="1">
                                <a:latin typeface="Cambria Math" panose="02040503050406030204" pitchFamily="18" charset="0"/>
                              </a:rPr>
                              <m:t>=</m:t>
                            </m:r>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mr>
                      </m:m>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3.2</m:t>
                          </m:r>
                        </m:e>
                      </m:d>
                    </m:oMath>
                  </m:oMathPara>
                </a14:m>
                <a:endParaRPr lang="en-US" sz="1900" b="0" dirty="0" smtClean="0"/>
              </a:p>
              <a:p>
                <a:pPr marL="0" indent="0">
                  <a:buNone/>
                </a:pPr>
                <a:r>
                  <a:rPr lang="en-US" sz="1900" dirty="0"/>
                  <a:t>Note, </a:t>
                </a:r>
                <a14:m>
                  <m:oMath xmlns:m="http://schemas.openxmlformats.org/officeDocument/2006/math">
                    <m:r>
                      <a:rPr lang="en-US" sz="1900" i="1">
                        <a:latin typeface="Cambria Math" panose="02040503050406030204" pitchFamily="18" charset="0"/>
                      </a:rPr>
                      <m:t>𝒩</m:t>
                    </m:r>
                  </m:oMath>
                </a14:m>
                <a:r>
                  <a:rPr lang="en-US" sz="1900" dirty="0"/>
                  <a:t>(.) denotes normal distribution and thus, </a:t>
                </a:r>
                <a14:m>
                  <m:oMath xmlns:m="http://schemas.openxmlformats.org/officeDocument/2006/math">
                    <m:r>
                      <a:rPr lang="en-US" sz="1900" i="1">
                        <a:latin typeface="Cambria Math" panose="02040503050406030204" pitchFamily="18" charset="0"/>
                      </a:rPr>
                      <m:t>𝒩</m:t>
                    </m:r>
                  </m:oMath>
                </a14:m>
                <a:r>
                  <a:rPr lang="en-US" sz="1900" dirty="0"/>
                  <a:t>(</a:t>
                </a:r>
                <a:r>
                  <a:rPr lang="en-US" sz="1900" b="1" dirty="0"/>
                  <a:t>z</a:t>
                </a:r>
                <a:r>
                  <a:rPr lang="en-US" sz="1900" dirty="0"/>
                  <a:t> | </a:t>
                </a:r>
                <a:r>
                  <a:rPr lang="en-US" sz="1900" i="1" dirty="0"/>
                  <a:t>μ</a:t>
                </a:r>
                <a:r>
                  <a:rPr lang="en-US" sz="1900" dirty="0"/>
                  <a:t>(</a:t>
                </a:r>
                <a:r>
                  <a:rPr lang="en-US" sz="1900" b="1" i="1" dirty="0"/>
                  <a:t>x</a:t>
                </a:r>
                <a:r>
                  <a:rPr lang="en-US" sz="1900" dirty="0"/>
                  <a:t> | Θ), Σ(</a:t>
                </a:r>
                <a:r>
                  <a:rPr lang="en-US" sz="1900" b="1" i="1" dirty="0"/>
                  <a:t>x</a:t>
                </a:r>
                <a:r>
                  <a:rPr lang="en-US" sz="1900" dirty="0"/>
                  <a:t> | Θ)) represents encoder likelihood.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458" t="-589" r="-4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2014912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Autofit/>
              </a:bodyPr>
              <a:lstStyle/>
              <a:p>
                <a:pPr marL="0" indent="0">
                  <a:buNone/>
                </a:pPr>
                <a:r>
                  <a:rPr lang="en-US" sz="1900" dirty="0" smtClean="0"/>
                  <a:t>That </a:t>
                </a:r>
                <a14:m>
                  <m:oMath xmlns:m="http://schemas.openxmlformats.org/officeDocument/2006/math">
                    <m:r>
                      <a:rPr lang="en-US" sz="1900" i="1">
                        <a:latin typeface="Cambria Math" panose="02040503050406030204" pitchFamily="18" charset="0"/>
                      </a:rPr>
                      <m:t>𝒩</m:t>
                    </m:r>
                  </m:oMath>
                </a14:m>
                <a:r>
                  <a:rPr lang="en-US" sz="1900" dirty="0"/>
                  <a:t>(</a:t>
                </a:r>
                <a:r>
                  <a:rPr lang="en-US" sz="1900" b="1" dirty="0"/>
                  <a:t>z</a:t>
                </a:r>
                <a:r>
                  <a:rPr lang="en-US" sz="1900" dirty="0"/>
                  <a:t> | </a:t>
                </a:r>
                <a:r>
                  <a:rPr lang="en-US" sz="1900" i="1" dirty="0"/>
                  <a:t>μ</a:t>
                </a:r>
                <a:r>
                  <a:rPr lang="en-US" sz="1900" dirty="0"/>
                  <a:t>(</a:t>
                </a:r>
                <a:r>
                  <a:rPr lang="en-US" sz="1900" b="1" i="1" dirty="0"/>
                  <a:t>x</a:t>
                </a:r>
                <a:r>
                  <a:rPr lang="en-US" sz="1900" dirty="0"/>
                  <a:t> | Θ), Σ(</a:t>
                </a:r>
                <a:r>
                  <a:rPr lang="en-US" sz="1900" b="1" i="1" dirty="0"/>
                  <a:t>x</a:t>
                </a:r>
                <a:r>
                  <a:rPr lang="en-US" sz="1900" dirty="0"/>
                  <a:t> | Θ)) is encoder likelihood is an important improvement in developing VAE because encoder DNN </a:t>
                </a:r>
                <a:r>
                  <a:rPr lang="en-US" sz="1900" i="1" dirty="0"/>
                  <a:t>f</a:t>
                </a:r>
                <a:r>
                  <a:rPr lang="en-US" sz="1900" dirty="0"/>
                  <a:t>(</a:t>
                </a:r>
                <a:r>
                  <a:rPr lang="en-US" sz="1900" b="1" i="1" dirty="0"/>
                  <a:t>x</a:t>
                </a:r>
                <a:r>
                  <a:rPr lang="en-US" sz="1900" dirty="0"/>
                  <a:t> | Θ) is learned by minimizing a so-called encoder error which is represented by the difference between encoder likelihood and predefined tractable PDF </a:t>
                </a:r>
                <a:r>
                  <a:rPr lang="en-US" sz="1900" i="1" dirty="0"/>
                  <a:t>P</a:t>
                </a:r>
                <a:r>
                  <a:rPr lang="en-US" sz="1900" dirty="0"/>
                  <a:t>(</a:t>
                </a:r>
                <a:r>
                  <a:rPr lang="en-US" sz="1900" b="1" dirty="0"/>
                  <a:t>z</a:t>
                </a:r>
                <a:r>
                  <a:rPr lang="en-US" sz="1900" dirty="0"/>
                  <a:t>). Let KL(</a:t>
                </a:r>
                <a14:m>
                  <m:oMath xmlns:m="http://schemas.openxmlformats.org/officeDocument/2006/math">
                    <m:r>
                      <a:rPr lang="en-US" sz="1900" i="1">
                        <a:latin typeface="Cambria Math" panose="02040503050406030204" pitchFamily="18" charset="0"/>
                      </a:rPr>
                      <m:t>𝒩</m:t>
                    </m:r>
                  </m:oMath>
                </a14:m>
                <a:r>
                  <a:rPr lang="en-US" sz="1900" dirty="0"/>
                  <a:t>(z | </a:t>
                </a:r>
                <a:r>
                  <a:rPr lang="en-US" sz="1900" i="1" dirty="0"/>
                  <a:t>μ</a:t>
                </a:r>
                <a:r>
                  <a:rPr lang="en-US" sz="1900" dirty="0"/>
                  <a:t>(</a:t>
                </a:r>
                <a:r>
                  <a:rPr lang="en-US" sz="1900" b="1" i="1" dirty="0"/>
                  <a:t>x</a:t>
                </a:r>
                <a:r>
                  <a:rPr lang="en-US" sz="1900" dirty="0"/>
                  <a:t> | Θ), Σ(</a:t>
                </a:r>
                <a:r>
                  <a:rPr lang="en-US" sz="1900" b="1" i="1" dirty="0"/>
                  <a:t>x</a:t>
                </a:r>
                <a:r>
                  <a:rPr lang="en-US" sz="1900" dirty="0"/>
                  <a:t> | Θ)) | </a:t>
                </a:r>
                <a:r>
                  <a:rPr lang="en-US" sz="1900" i="1" dirty="0"/>
                  <a:t>P</a:t>
                </a:r>
                <a:r>
                  <a:rPr lang="en-US" sz="1900" dirty="0"/>
                  <a:t>(</a:t>
                </a:r>
                <a:r>
                  <a:rPr lang="en-US" sz="1900" b="1" dirty="0"/>
                  <a:t>z</a:t>
                </a:r>
                <a:r>
                  <a:rPr lang="en-US" sz="1900" dirty="0"/>
                  <a:t>)) be </a:t>
                </a:r>
                <a:r>
                  <a:rPr lang="en-US" sz="1900" dirty="0" err="1"/>
                  <a:t>Kullback-Leibler</a:t>
                </a:r>
                <a:r>
                  <a:rPr lang="en-US" sz="1900" dirty="0"/>
                  <a:t> divergence of encoder likelihood </a:t>
                </a:r>
                <a14:m>
                  <m:oMath xmlns:m="http://schemas.openxmlformats.org/officeDocument/2006/math">
                    <m:r>
                      <a:rPr lang="en-US" sz="1900" i="1">
                        <a:latin typeface="Cambria Math" panose="02040503050406030204" pitchFamily="18" charset="0"/>
                      </a:rPr>
                      <m:t>𝒩</m:t>
                    </m:r>
                  </m:oMath>
                </a14:m>
                <a:r>
                  <a:rPr lang="en-US" sz="1900" dirty="0"/>
                  <a:t>(z | </a:t>
                </a:r>
                <a:r>
                  <a:rPr lang="en-US" sz="1900" i="1" dirty="0"/>
                  <a:t>μ</a:t>
                </a:r>
                <a:r>
                  <a:rPr lang="en-US" sz="1900" dirty="0"/>
                  <a:t>(</a:t>
                </a:r>
                <a:r>
                  <a:rPr lang="en-US" sz="1900" b="1" i="1" dirty="0"/>
                  <a:t>x</a:t>
                </a:r>
                <a:r>
                  <a:rPr lang="en-US" sz="1900" dirty="0"/>
                  <a:t> | Θ), Σ(</a:t>
                </a:r>
                <a:r>
                  <a:rPr lang="en-US" sz="1900" b="1" i="1" dirty="0"/>
                  <a:t>x</a:t>
                </a:r>
                <a:r>
                  <a:rPr lang="en-US" sz="1900" dirty="0"/>
                  <a:t> | Θ)) and predefined tractable PDF </a:t>
                </a:r>
                <a:r>
                  <a:rPr lang="en-US" sz="1900" i="1" dirty="0"/>
                  <a:t>P</a:t>
                </a:r>
                <a:r>
                  <a:rPr lang="en-US" sz="1900" dirty="0"/>
                  <a:t>(</a:t>
                </a:r>
                <a:r>
                  <a:rPr lang="en-US" sz="1900" b="1" dirty="0"/>
                  <a:t>z</a:t>
                </a:r>
                <a:r>
                  <a:rPr lang="en-US" sz="1900" dirty="0"/>
                  <a:t>). As a result, KL(</a:t>
                </a:r>
                <a14:m>
                  <m:oMath xmlns:m="http://schemas.openxmlformats.org/officeDocument/2006/math">
                    <m:r>
                      <a:rPr lang="en-US" sz="1900" i="1">
                        <a:latin typeface="Cambria Math" panose="02040503050406030204" pitchFamily="18" charset="0"/>
                      </a:rPr>
                      <m:t>𝒩</m:t>
                    </m:r>
                  </m:oMath>
                </a14:m>
                <a:r>
                  <a:rPr lang="en-US" sz="1900" dirty="0"/>
                  <a:t>(</a:t>
                </a:r>
                <a:r>
                  <a:rPr lang="en-US" sz="1900" b="1" dirty="0"/>
                  <a:t>z</a:t>
                </a:r>
                <a:r>
                  <a:rPr lang="en-US" sz="1900" dirty="0"/>
                  <a:t> | </a:t>
                </a:r>
                <a:r>
                  <a:rPr lang="en-US" sz="1900" i="1" dirty="0"/>
                  <a:t>μ</a:t>
                </a:r>
                <a:r>
                  <a:rPr lang="en-US" sz="1900" dirty="0"/>
                  <a:t>(</a:t>
                </a:r>
                <a:r>
                  <a:rPr lang="en-US" sz="1900" b="1" i="1" dirty="0"/>
                  <a:t>x</a:t>
                </a:r>
                <a:r>
                  <a:rPr lang="en-US" sz="1900" dirty="0"/>
                  <a:t> | Θ), Σ(</a:t>
                </a:r>
                <a:r>
                  <a:rPr lang="en-US" sz="1900" b="1" i="1" dirty="0"/>
                  <a:t>x</a:t>
                </a:r>
                <a:r>
                  <a:rPr lang="en-US" sz="1900" dirty="0"/>
                  <a:t> | Θ)) | </a:t>
                </a:r>
                <a:r>
                  <a:rPr lang="en-US" sz="1900" i="1" dirty="0"/>
                  <a:t>P</a:t>
                </a:r>
                <a:r>
                  <a:rPr lang="en-US" sz="1900" dirty="0"/>
                  <a:t>(</a:t>
                </a:r>
                <a:r>
                  <a:rPr lang="en-US" sz="1900" b="1" dirty="0"/>
                  <a:t>z</a:t>
                </a:r>
                <a:r>
                  <a:rPr lang="en-US" sz="1900" dirty="0"/>
                  <a:t>)) becomes an ideal encoder error, which is called encoder KL divergence. The smaller the encoder KL divergence is, the closer the encoder likelihood </a:t>
                </a:r>
                <a14:m>
                  <m:oMath xmlns:m="http://schemas.openxmlformats.org/officeDocument/2006/math">
                    <m:r>
                      <a:rPr lang="en-US" sz="1900" i="1">
                        <a:latin typeface="Cambria Math" panose="02040503050406030204" pitchFamily="18" charset="0"/>
                      </a:rPr>
                      <m:t>𝒩</m:t>
                    </m:r>
                  </m:oMath>
                </a14:m>
                <a:r>
                  <a:rPr lang="en-US" sz="1900" dirty="0"/>
                  <a:t>(z | </a:t>
                </a:r>
                <a:r>
                  <a:rPr lang="en-US" sz="1900" i="1" dirty="0"/>
                  <a:t>μ</a:t>
                </a:r>
                <a:r>
                  <a:rPr lang="en-US" sz="1900" dirty="0"/>
                  <a:t>(</a:t>
                </a:r>
                <a:r>
                  <a:rPr lang="en-US" sz="1900" b="1" i="1" dirty="0"/>
                  <a:t>x</a:t>
                </a:r>
                <a:r>
                  <a:rPr lang="en-US" sz="1900" dirty="0"/>
                  <a:t> | Θ), Σ(</a:t>
                </a:r>
                <a:r>
                  <a:rPr lang="en-US" sz="1900" b="1" i="1" dirty="0"/>
                  <a:t>x</a:t>
                </a:r>
                <a:r>
                  <a:rPr lang="en-US" sz="1900" dirty="0"/>
                  <a:t> | Θ)) is to tractable PDF </a:t>
                </a:r>
                <a:r>
                  <a:rPr lang="en-US" sz="1900" i="1" dirty="0"/>
                  <a:t>P</a:t>
                </a:r>
                <a:r>
                  <a:rPr lang="en-US" sz="1900" dirty="0"/>
                  <a:t>(</a:t>
                </a:r>
                <a:r>
                  <a:rPr lang="en-US" sz="1900" b="1" dirty="0"/>
                  <a:t>z</a:t>
                </a:r>
                <a:r>
                  <a:rPr lang="en-US" sz="1900" dirty="0"/>
                  <a:t>), the better the encoder DNN </a:t>
                </a:r>
                <a:r>
                  <a:rPr lang="en-US" sz="1900" i="1" dirty="0"/>
                  <a:t>f</a:t>
                </a:r>
                <a:r>
                  <a:rPr lang="en-US" sz="1900" dirty="0"/>
                  <a:t>(</a:t>
                </a:r>
                <a:r>
                  <a:rPr lang="en-US" sz="1900" b="1" i="1" dirty="0"/>
                  <a:t>x</a:t>
                </a:r>
                <a:r>
                  <a:rPr lang="en-US" sz="1900" dirty="0"/>
                  <a:t> | Θ) is</a:t>
                </a:r>
                <a:r>
                  <a:rPr lang="en-US" sz="1900" dirty="0" smtClean="0"/>
                  <a:t>.</a:t>
                </a:r>
              </a:p>
              <a:p>
                <a:pPr marL="0" indent="0">
                  <a:buNone/>
                </a:pPr>
                <a14:m>
                  <m:oMathPara xmlns:m="http://schemas.openxmlformats.org/officeDocument/2006/math">
                    <m:oMathParaPr>
                      <m:jc m:val="right"/>
                    </m:oMathParaPr>
                    <m:oMath xmlns:m="http://schemas.openxmlformats.org/officeDocument/2006/math">
                      <m:r>
                        <a:rPr lang="en-US" sz="1900" i="1">
                          <a:latin typeface="Cambria Math" panose="02040503050406030204" pitchFamily="18" charset="0"/>
                        </a:rPr>
                        <m:t>𝜀</m:t>
                      </m:r>
                      <m:d>
                        <m:dPr>
                          <m:ctrlPr>
                            <a:rPr lang="en-US" sz="1900" i="1">
                              <a:latin typeface="Cambria Math" panose="02040503050406030204" pitchFamily="18" charset="0"/>
                            </a:rPr>
                          </m:ctrlPr>
                        </m:dPr>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KL</m:t>
                      </m:r>
                      <m:d>
                        <m:dPr>
                          <m:ctrlPr>
                            <a:rPr lang="en-US" sz="1900" i="1">
                              <a:latin typeface="Cambria Math" panose="02040503050406030204" pitchFamily="18" charset="0"/>
                            </a:rPr>
                          </m:ctrlPr>
                        </m:dPr>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d>
                        </m:e>
                      </m:d>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3.3</m:t>
                          </m:r>
                        </m:e>
                      </m:d>
                    </m:oMath>
                  </m:oMathPara>
                </a14:m>
                <a:endParaRPr lang="en-US" sz="1900" dirty="0" smtClean="0"/>
              </a:p>
              <a:p>
                <a:pPr marL="0" indent="0">
                  <a:buNone/>
                </a:pPr>
                <a:r>
                  <a:rPr lang="en-US" sz="1900" dirty="0"/>
                  <a:t>Therefore, encoder KL divergence KL(</a:t>
                </a:r>
                <a14:m>
                  <m:oMath xmlns:m="http://schemas.openxmlformats.org/officeDocument/2006/math">
                    <m:r>
                      <a:rPr lang="en-US" sz="1900" i="1">
                        <a:latin typeface="Cambria Math" panose="02040503050406030204" pitchFamily="18" charset="0"/>
                      </a:rPr>
                      <m:t>𝒩</m:t>
                    </m:r>
                  </m:oMath>
                </a14:m>
                <a:r>
                  <a:rPr lang="en-US" sz="1900" dirty="0"/>
                  <a:t>(</a:t>
                </a:r>
                <a:r>
                  <a:rPr lang="en-US" sz="1900" b="1" dirty="0"/>
                  <a:t>z</a:t>
                </a:r>
                <a:r>
                  <a:rPr lang="en-US" sz="1900" dirty="0"/>
                  <a:t> | </a:t>
                </a:r>
                <a:r>
                  <a:rPr lang="en-US" sz="1900" i="1" dirty="0"/>
                  <a:t>μ</a:t>
                </a:r>
                <a:r>
                  <a:rPr lang="en-US" sz="1900" dirty="0"/>
                  <a:t>(</a:t>
                </a:r>
                <a:r>
                  <a:rPr lang="en-US" sz="1900" b="1" i="1" dirty="0"/>
                  <a:t>x</a:t>
                </a:r>
                <a:r>
                  <a:rPr lang="en-US" sz="1900" dirty="0"/>
                  <a:t> | Θ), Σ(</a:t>
                </a:r>
                <a:r>
                  <a:rPr lang="en-US" sz="1900" b="1" i="1" dirty="0"/>
                  <a:t>x</a:t>
                </a:r>
                <a:r>
                  <a:rPr lang="en-US" sz="1900" dirty="0"/>
                  <a:t> | Θ)) | </a:t>
                </a:r>
                <a:r>
                  <a:rPr lang="en-US" sz="1900" i="1" dirty="0"/>
                  <a:t>P</a:t>
                </a:r>
                <a:r>
                  <a:rPr lang="en-US" sz="1900" dirty="0"/>
                  <a:t>(</a:t>
                </a:r>
                <a:r>
                  <a:rPr lang="en-US" sz="1900" b="1" dirty="0"/>
                  <a:t>z</a:t>
                </a:r>
                <a:r>
                  <a:rPr lang="en-US" sz="1900" dirty="0"/>
                  <a:t>)) is minimized by stochastic gradient descent (SGD) method in order to estimate decoder parameter Θ for training encoder DNN </a:t>
                </a:r>
                <a:r>
                  <a:rPr lang="en-US" sz="1900" i="1" dirty="0"/>
                  <a:t>f</a:t>
                </a:r>
                <a:r>
                  <a:rPr lang="en-US" sz="1900" dirty="0"/>
                  <a:t>(</a:t>
                </a:r>
                <a:r>
                  <a:rPr lang="en-US" sz="1900" b="1" i="1" dirty="0"/>
                  <a:t>x</a:t>
                </a:r>
                <a:r>
                  <a:rPr lang="en-US" sz="1900" dirty="0"/>
                  <a:t> | Θ) as follows: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m:rPr>
                              <m:sty m:val="p"/>
                            </m:rPr>
                            <a:rPr lang="en-US" sz="1900">
                              <a:latin typeface="Cambria Math" panose="02040503050406030204" pitchFamily="18" charset="0"/>
                            </a:rPr>
                            <m:t>Θ</m:t>
                          </m:r>
                        </m:e>
                        <m:sup>
                          <m:r>
                            <a:rPr lang="en-US" sz="1900" i="1">
                              <a:latin typeface="Cambria Math" panose="02040503050406030204" pitchFamily="18" charset="0"/>
                            </a:rPr>
                            <m:t>∗</m:t>
                          </m:r>
                        </m:sup>
                      </m:sSup>
                      <m:r>
                        <a:rPr lang="en-US" sz="1900" i="1">
                          <a:latin typeface="Cambria Math" panose="02040503050406030204" pitchFamily="18" charset="0"/>
                        </a:rPr>
                        <m:t>=</m:t>
                      </m:r>
                      <m:func>
                        <m:funcPr>
                          <m:ctrlPr>
                            <a:rPr lang="en-US" sz="1900" i="1">
                              <a:latin typeface="Cambria Math" panose="02040503050406030204" pitchFamily="18" charset="0"/>
                            </a:rPr>
                          </m:ctrlPr>
                        </m:funcPr>
                        <m:fName>
                          <m:limLow>
                            <m:limLowPr>
                              <m:ctrlPr>
                                <a:rPr lang="en-US" sz="1900" i="1">
                                  <a:latin typeface="Cambria Math" panose="02040503050406030204" pitchFamily="18" charset="0"/>
                                </a:rPr>
                              </m:ctrlPr>
                            </m:limLowPr>
                            <m:e>
                              <m:r>
                                <m:rPr>
                                  <m:sty m:val="p"/>
                                </m:rPr>
                                <a:rPr lang="en-US" sz="1900">
                                  <a:latin typeface="Cambria Math" panose="02040503050406030204" pitchFamily="18" charset="0"/>
                                </a:rPr>
                                <m:t>armin</m:t>
                              </m:r>
                            </m:e>
                            <m:lim>
                              <m:r>
                                <m:rPr>
                                  <m:sty m:val="p"/>
                                </m:rPr>
                                <a:rPr lang="en-US" sz="1900">
                                  <a:latin typeface="Cambria Math" panose="02040503050406030204" pitchFamily="18" charset="0"/>
                                </a:rPr>
                                <m:t>Θ</m:t>
                              </m:r>
                            </m:lim>
                          </m:limLow>
                        </m:fName>
                        <m:e>
                          <m:r>
                            <m:rPr>
                              <m:sty m:val="p"/>
                            </m:rPr>
                            <a:rPr lang="en-US" sz="1900">
                              <a:latin typeface="Cambria Math" panose="02040503050406030204" pitchFamily="18" charset="0"/>
                            </a:rPr>
                            <m:t>KL</m:t>
                          </m:r>
                          <m:d>
                            <m:dPr>
                              <m:ctrlPr>
                                <a:rPr lang="en-US" sz="1900" i="1">
                                  <a:latin typeface="Cambria Math" panose="02040503050406030204" pitchFamily="18" charset="0"/>
                                </a:rPr>
                              </m:ctrlPr>
                            </m:dPr>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d>
                            </m:e>
                          </m:d>
                        </m:e>
                      </m:func>
                    </m:oMath>
                  </m:oMathPara>
                </a14:m>
                <a:endParaRPr lang="en-US" sz="1900" dirty="0"/>
              </a:p>
              <a:p>
                <a:pPr marL="0" indent="0">
                  <a:buNone/>
                </a:pPr>
                <a:r>
                  <a:rPr lang="en-US" sz="1900" dirty="0"/>
                  <a:t>Which results estimation equation according to SGD: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Θ</m:t>
                      </m:r>
                      <m:r>
                        <a:rPr lang="en-US" sz="1900" i="1">
                          <a:latin typeface="Cambria Math" panose="02040503050406030204" pitchFamily="18" charset="0"/>
                        </a:rPr>
                        <m:t>=</m:t>
                      </m:r>
                      <m:r>
                        <m:rPr>
                          <m:sty m:val="p"/>
                        </m:rPr>
                        <a:rPr lang="en-US" sz="1900">
                          <a:latin typeface="Cambria Math" panose="02040503050406030204" pitchFamily="18" charset="0"/>
                        </a:rPr>
                        <m:t>Θ</m:t>
                      </m:r>
                      <m:r>
                        <a:rPr lang="en-US" sz="1900" i="1">
                          <a:latin typeface="Cambria Math" panose="02040503050406030204" pitchFamily="18" charset="0"/>
                        </a:rPr>
                        <m:t>−</m:t>
                      </m:r>
                      <m:r>
                        <a:rPr lang="en-US" sz="1900" i="1">
                          <a:latin typeface="Cambria Math" panose="02040503050406030204" pitchFamily="18" charset="0"/>
                        </a:rPr>
                        <m:t>𝛾</m:t>
                      </m:r>
                      <m:r>
                        <a:rPr lang="en-US" sz="1900">
                          <a:latin typeface="Cambria Math" panose="02040503050406030204" pitchFamily="18" charset="0"/>
                        </a:rPr>
                        <m:t>𝛻</m:t>
                      </m:r>
                      <m:r>
                        <m:rPr>
                          <m:sty m:val="p"/>
                        </m:rPr>
                        <a:rPr lang="en-US" sz="1900">
                          <a:latin typeface="Cambria Math" panose="02040503050406030204" pitchFamily="18" charset="0"/>
                        </a:rPr>
                        <m:t>KL</m:t>
                      </m:r>
                      <m:d>
                        <m:dPr>
                          <m:ctrlPr>
                            <a:rPr lang="en-US" sz="1900" i="1">
                              <a:latin typeface="Cambria Math" panose="02040503050406030204" pitchFamily="18" charset="0"/>
                            </a:rPr>
                          </m:ctrlPr>
                        </m:dPr>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d>
                        </m:e>
                      </m:d>
                    </m:oMath>
                  </m:oMathPara>
                </a14:m>
                <a:endParaRPr lang="en-US" sz="1900" dirty="0"/>
              </a:p>
              <a:p>
                <a:pPr marL="0" indent="0">
                  <a:buNone/>
                </a:pPr>
                <a:r>
                  <a:rPr lang="en-US" sz="1900" dirty="0"/>
                  <a:t>Where ∇KL(</a:t>
                </a:r>
                <a14:m>
                  <m:oMath xmlns:m="http://schemas.openxmlformats.org/officeDocument/2006/math">
                    <m:r>
                      <a:rPr lang="en-US" sz="1900" i="1">
                        <a:latin typeface="Cambria Math" panose="02040503050406030204" pitchFamily="18" charset="0"/>
                      </a:rPr>
                      <m:t>𝒩</m:t>
                    </m:r>
                  </m:oMath>
                </a14:m>
                <a:r>
                  <a:rPr lang="en-US" sz="1900" dirty="0"/>
                  <a:t>(z | </a:t>
                </a:r>
                <a:r>
                  <a:rPr lang="en-US" sz="1900" i="1" dirty="0"/>
                  <a:t>μ</a:t>
                </a:r>
                <a:r>
                  <a:rPr lang="en-US" sz="1900" dirty="0"/>
                  <a:t>(</a:t>
                </a:r>
                <a:r>
                  <a:rPr lang="en-US" sz="1900" b="1" i="1" dirty="0"/>
                  <a:t>x</a:t>
                </a:r>
                <a:r>
                  <a:rPr lang="en-US" sz="1900" dirty="0"/>
                  <a:t> | Θ), Σ(</a:t>
                </a:r>
                <a:r>
                  <a:rPr lang="en-US" sz="1900" b="1" i="1" dirty="0"/>
                  <a:t>x</a:t>
                </a:r>
                <a:r>
                  <a:rPr lang="en-US" sz="1900" dirty="0"/>
                  <a:t> | Θ)) | </a:t>
                </a:r>
                <a:r>
                  <a:rPr lang="en-US" sz="1900" i="1" dirty="0"/>
                  <a:t>P</a:t>
                </a:r>
                <a:r>
                  <a:rPr lang="en-US" sz="1900" dirty="0"/>
                  <a:t>(</a:t>
                </a:r>
                <a:r>
                  <a:rPr lang="en-US" sz="1900" b="1" dirty="0"/>
                  <a:t>z</a:t>
                </a:r>
                <a:r>
                  <a:rPr lang="en-US" sz="1900" dirty="0"/>
                  <a:t>)) is gradient of encoder KL divergence KL(</a:t>
                </a:r>
                <a14:m>
                  <m:oMath xmlns:m="http://schemas.openxmlformats.org/officeDocument/2006/math">
                    <m:r>
                      <a:rPr lang="en-US" sz="1900" i="1">
                        <a:latin typeface="Cambria Math" panose="02040503050406030204" pitchFamily="18" charset="0"/>
                      </a:rPr>
                      <m:t>𝒩</m:t>
                    </m:r>
                  </m:oMath>
                </a14:m>
                <a:r>
                  <a:rPr lang="en-US" sz="1900" dirty="0"/>
                  <a:t>(</a:t>
                </a:r>
                <a:r>
                  <a:rPr lang="en-US" sz="1900" b="1" dirty="0"/>
                  <a:t>z</a:t>
                </a:r>
                <a:r>
                  <a:rPr lang="en-US" sz="1900" dirty="0"/>
                  <a:t> | </a:t>
                </a:r>
                <a:r>
                  <a:rPr lang="en-US" sz="1900" i="1" dirty="0"/>
                  <a:t>μ</a:t>
                </a:r>
                <a:r>
                  <a:rPr lang="en-US" sz="1900" dirty="0"/>
                  <a:t>(</a:t>
                </a:r>
                <a:r>
                  <a:rPr lang="en-US" sz="1900" b="1" i="1" dirty="0"/>
                  <a:t>x</a:t>
                </a:r>
                <a:r>
                  <a:rPr lang="en-US" sz="1900" dirty="0"/>
                  <a:t> | Θ), Σ(</a:t>
                </a:r>
                <a:r>
                  <a:rPr lang="en-US" sz="1900" b="1" i="1" dirty="0"/>
                  <a:t>x</a:t>
                </a:r>
                <a:r>
                  <a:rPr lang="en-US" sz="1900" dirty="0"/>
                  <a:t> | Θ)) | </a:t>
                </a:r>
                <a:r>
                  <a:rPr lang="en-US" sz="1900" i="1" dirty="0"/>
                  <a:t>P</a:t>
                </a:r>
                <a:r>
                  <a:rPr lang="en-US" sz="1900" dirty="0"/>
                  <a:t>(</a:t>
                </a:r>
                <a:r>
                  <a:rPr lang="en-US" sz="1900" b="1" dirty="0"/>
                  <a:t>z</a:t>
                </a:r>
                <a:r>
                  <a:rPr lang="en-US" sz="1900" dirty="0"/>
                  <a:t>)) with regard to </a:t>
                </a:r>
                <a:r>
                  <a:rPr lang="en-US" sz="1900" i="1" dirty="0"/>
                  <a:t>μ</a:t>
                </a:r>
                <a:r>
                  <a:rPr lang="en-US" sz="1900" dirty="0"/>
                  <a:t>(</a:t>
                </a:r>
                <a:r>
                  <a:rPr lang="en-US" sz="1900" b="1" i="1" dirty="0"/>
                  <a:t>x</a:t>
                </a:r>
                <a:r>
                  <a:rPr lang="en-US" sz="1900" dirty="0"/>
                  <a:t> | Θ) and Σ(</a:t>
                </a:r>
                <a:r>
                  <a:rPr lang="en-US" sz="1900" b="1" i="1" dirty="0"/>
                  <a:t>x</a:t>
                </a:r>
                <a:r>
                  <a:rPr lang="en-US" sz="1900" dirty="0"/>
                  <a:t> | Θ) while </a:t>
                </a:r>
                <a:r>
                  <a:rPr lang="en-US" sz="1900" i="1" dirty="0"/>
                  <a:t>γ</a:t>
                </a:r>
                <a:r>
                  <a:rPr lang="en-US" sz="1900" dirty="0"/>
                  <a:t> is learning rate</a:t>
                </a:r>
                <a:r>
                  <a:rPr lang="en-US" sz="1900" dirty="0" smtClean="0"/>
                  <a:t>.</a:t>
                </a:r>
                <a:r>
                  <a:rPr lang="en-US" sz="1900" dirty="0"/>
                  <a:t> Recall that SGD, which is an iterative process, pushes candidate solution at each iteration along the direction which is opposite to gradient of target function for minimization or has the same direction to gradient of target function for maximization with note that the step length is represented by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509" t="-589" r="-458" b="-7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spTree>
    <p:extLst>
      <p:ext uri="{BB962C8B-B14F-4D97-AF65-F5344CB8AC3E}">
        <p14:creationId xmlns:p14="http://schemas.microsoft.com/office/powerpoint/2010/main" val="1659570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1950" dirty="0"/>
                  <a:t>We have:</a:t>
                </a:r>
              </a:p>
              <a:p>
                <a:pPr marL="0" indent="0">
                  <a:buNone/>
                </a:pPr>
                <a14:m>
                  <m:oMathPara xmlns:m="http://schemas.openxmlformats.org/officeDocument/2006/math">
                    <m:oMathParaPr>
                      <m:jc m:val="centerGroup"/>
                    </m:oMathParaPr>
                    <m:oMath xmlns:m="http://schemas.openxmlformats.org/officeDocument/2006/math">
                      <m:r>
                        <a:rPr lang="en-US" sz="1950">
                          <a:latin typeface="Cambria Math" panose="02040503050406030204" pitchFamily="18" charset="0"/>
                        </a:rPr>
                        <m:t>𝛻</m:t>
                      </m:r>
                      <m:r>
                        <m:rPr>
                          <m:sty m:val="p"/>
                        </m:rPr>
                        <a:rPr lang="en-US" sz="1950">
                          <a:latin typeface="Cambria Math" panose="02040503050406030204" pitchFamily="18" charset="0"/>
                        </a:rPr>
                        <m:t>KL</m:t>
                      </m:r>
                      <m:d>
                        <m:dPr>
                          <m:ctrlPr>
                            <a:rPr lang="en-US" sz="1950" i="1">
                              <a:latin typeface="Cambria Math" panose="02040503050406030204" pitchFamily="18" charset="0"/>
                            </a:rPr>
                          </m:ctrlPr>
                        </m:dPr>
                        <m:e>
                          <m:r>
                            <a:rPr lang="en-US" sz="1950" i="1">
                              <a:latin typeface="Cambria Math" panose="02040503050406030204" pitchFamily="18" charset="0"/>
                            </a:rPr>
                            <m:t>𝒩</m:t>
                          </m:r>
                          <m:d>
                            <m:dPr>
                              <m:ctrlPr>
                                <a:rPr lang="en-US" sz="1950" i="1">
                                  <a:latin typeface="Cambria Math" panose="02040503050406030204" pitchFamily="18" charset="0"/>
                                </a:rPr>
                              </m:ctrlPr>
                            </m:dPr>
                            <m:e>
                              <m:r>
                                <a:rPr lang="en-US" sz="1950" b="1" i="1">
                                  <a:latin typeface="Cambria Math" panose="02040503050406030204" pitchFamily="18" charset="0"/>
                                </a:rPr>
                                <m:t>𝒛</m:t>
                              </m:r>
                            </m:e>
                            <m:e>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Θ</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Θ</m:t>
                                  </m:r>
                                </m:e>
                              </m:d>
                            </m:e>
                          </m:d>
                        </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d>
                      <m:r>
                        <a:rPr lang="en-US" sz="1950" i="1">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𝑑</m:t>
                          </m:r>
                          <m:r>
                            <m:rPr>
                              <m:sty m:val="p"/>
                            </m:rPr>
                            <a:rPr lang="en-US" sz="1950">
                              <a:latin typeface="Cambria Math" panose="02040503050406030204" pitchFamily="18" charset="0"/>
                            </a:rPr>
                            <m:t>KL</m:t>
                          </m:r>
                          <m:d>
                            <m:dPr>
                              <m:ctrlPr>
                                <a:rPr lang="en-US" sz="1950" i="1">
                                  <a:latin typeface="Cambria Math" panose="02040503050406030204" pitchFamily="18" charset="0"/>
                                </a:rPr>
                              </m:ctrlPr>
                            </m:dPr>
                            <m:e>
                              <m:r>
                                <a:rPr lang="en-US" sz="1950" i="1">
                                  <a:latin typeface="Cambria Math" panose="02040503050406030204" pitchFamily="18" charset="0"/>
                                </a:rPr>
                                <m:t>𝒩</m:t>
                              </m:r>
                              <m:d>
                                <m:dPr>
                                  <m:ctrlPr>
                                    <a:rPr lang="en-US" sz="1950" i="1">
                                      <a:latin typeface="Cambria Math" panose="02040503050406030204" pitchFamily="18" charset="0"/>
                                    </a:rPr>
                                  </m:ctrlPr>
                                </m:dPr>
                                <m:e>
                                  <m:r>
                                    <a:rPr lang="en-US" sz="1950" b="1" i="1">
                                      <a:latin typeface="Cambria Math" panose="02040503050406030204" pitchFamily="18" charset="0"/>
                                    </a:rPr>
                                    <m:t>𝒛</m:t>
                                  </m:r>
                                </m:e>
                                <m:e>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Θ</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Θ</m:t>
                                      </m:r>
                                    </m:e>
                                  </m:d>
                                </m:e>
                              </m:d>
                            </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d>
                        </m:num>
                        <m:den>
                          <m:r>
                            <a:rPr lang="en-US" sz="1950" i="1">
                              <a:latin typeface="Cambria Math" panose="02040503050406030204" pitchFamily="18" charset="0"/>
                            </a:rPr>
                            <m:t>𝑑</m:t>
                          </m:r>
                          <m:r>
                            <m:rPr>
                              <m:sty m:val="p"/>
                            </m:rPr>
                            <a:rPr lang="en-US" sz="1950">
                              <a:latin typeface="Cambria Math" panose="02040503050406030204" pitchFamily="18" charset="0"/>
                            </a:rPr>
                            <m:t>Θ</m:t>
                          </m:r>
                        </m:den>
                      </m:f>
                    </m:oMath>
                  </m:oMathPara>
                </a14:m>
                <a:endParaRPr lang="en-US" sz="1950" dirty="0"/>
              </a:p>
              <a:p>
                <a:pPr marL="0" indent="0">
                  <a:buNone/>
                </a:pPr>
                <a:r>
                  <a:rPr lang="en-US" sz="1950" dirty="0"/>
                  <a:t>There can be no change in estimating decoder parameter Φ within VAE so that decoder error </a:t>
                </a:r>
                <a:r>
                  <a:rPr lang="en-US" sz="1950" i="1" dirty="0"/>
                  <a:t>ε</a:t>
                </a:r>
                <a:r>
                  <a:rPr lang="en-US" sz="1950" dirty="0"/>
                  <a:t>(</a:t>
                </a:r>
                <a:r>
                  <a:rPr lang="en-US" sz="1950" b="1" i="1" dirty="0"/>
                  <a:t>x</a:t>
                </a:r>
                <a:r>
                  <a:rPr lang="en-US" sz="1950" dirty="0"/>
                  <a:t> | Φ, </a:t>
                </a:r>
                <a:r>
                  <a:rPr lang="en-US" sz="1950" b="1" dirty="0"/>
                  <a:t>z</a:t>
                </a:r>
                <a:r>
                  <a:rPr lang="en-US" sz="1950" dirty="0"/>
                  <a:t>) = ½||</a:t>
                </a:r>
                <a:r>
                  <a:rPr lang="en-US" sz="1950" i="1" dirty="0"/>
                  <a:t>g</a:t>
                </a:r>
                <a:r>
                  <a:rPr lang="en-US" sz="1950" dirty="0"/>
                  <a:t>(</a:t>
                </a:r>
                <a:r>
                  <a:rPr lang="en-US" sz="1950" b="1" dirty="0"/>
                  <a:t>z</a:t>
                </a:r>
                <a:r>
                  <a:rPr lang="en-US" sz="1950" dirty="0"/>
                  <a:t> | Φ) – </a:t>
                </a:r>
                <a:r>
                  <a:rPr lang="en-US" sz="1950" b="1" i="1" dirty="0"/>
                  <a:t>x</a:t>
                </a:r>
                <a:r>
                  <a:rPr lang="en-US" sz="1950" dirty="0"/>
                  <a:t>||</a:t>
                </a:r>
                <a:r>
                  <a:rPr lang="en-US" sz="1950" baseline="30000" dirty="0"/>
                  <a:t>2</a:t>
                </a:r>
                <a:r>
                  <a:rPr lang="en-US" sz="1950" dirty="0"/>
                  <a:t> is minimized to produce optimal Φ.</a:t>
                </a:r>
              </a:p>
              <a:p>
                <a:pPr marL="0" indent="0">
                  <a:buNone/>
                </a:pPr>
                <a14:m>
                  <m:oMathPara xmlns:m="http://schemas.openxmlformats.org/officeDocument/2006/math">
                    <m:oMathParaPr>
                      <m:jc m:val="centerGroup"/>
                    </m:oMathParaPr>
                    <m:oMath xmlns:m="http://schemas.openxmlformats.org/officeDocument/2006/math">
                      <m:sSup>
                        <m:sSupPr>
                          <m:ctrlPr>
                            <a:rPr lang="en-US" sz="1950" i="1">
                              <a:latin typeface="Cambria Math" panose="02040503050406030204" pitchFamily="18" charset="0"/>
                            </a:rPr>
                          </m:ctrlPr>
                        </m:sSupPr>
                        <m:e>
                          <m:r>
                            <m:rPr>
                              <m:sty m:val="p"/>
                            </m:rPr>
                            <a:rPr lang="en-US" sz="1950">
                              <a:latin typeface="Cambria Math" panose="02040503050406030204" pitchFamily="18" charset="0"/>
                            </a:rPr>
                            <m:t>Φ</m:t>
                          </m:r>
                        </m:e>
                        <m:sup>
                          <m:r>
                            <a:rPr lang="en-US" sz="1950" i="1">
                              <a:latin typeface="Cambria Math" panose="02040503050406030204" pitchFamily="18" charset="0"/>
                            </a:rPr>
                            <m:t>∗</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armin</m:t>
                              </m:r>
                            </m:e>
                            <m:lim>
                              <m:r>
                                <m:rPr>
                                  <m:sty m:val="p"/>
                                </m:rPr>
                                <a:rPr lang="en-US" sz="1950">
                                  <a:latin typeface="Cambria Math" panose="02040503050406030204" pitchFamily="18" charset="0"/>
                                </a:rPr>
                                <m:t>Φ</m:t>
                              </m:r>
                            </m:lim>
                          </m:limLow>
                        </m:fName>
                        <m:e>
                          <m:f>
                            <m:fPr>
                              <m:ctrlPr>
                                <a:rPr lang="en-US" sz="1950" i="1">
                                  <a:latin typeface="Cambria Math" panose="02040503050406030204" pitchFamily="18" charset="0"/>
                                </a:rPr>
                              </m:ctrlPr>
                            </m:fPr>
                            <m:num>
                              <m:r>
                                <a:rPr lang="en-US" sz="1950" i="1">
                                  <a:latin typeface="Cambria Math" panose="02040503050406030204" pitchFamily="18" charset="0"/>
                                </a:rPr>
                                <m:t>1</m:t>
                              </m:r>
                            </m:num>
                            <m:den>
                              <m:r>
                                <a:rPr lang="en-US" sz="1950" i="1">
                                  <a:latin typeface="Cambria Math" panose="02040503050406030204" pitchFamily="18" charset="0"/>
                                </a:rPr>
                                <m:t>2</m:t>
                              </m:r>
                            </m:den>
                          </m:f>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r>
                                    <a:rPr lang="en-US" sz="1950" i="1">
                                      <a:latin typeface="Cambria Math" panose="02040503050406030204" pitchFamily="18" charset="0"/>
                                    </a:rPr>
                                    <m:t>𝑔</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Φ</m:t>
                                      </m:r>
                                    </m:e>
                                  </m:d>
                                  <m:r>
                                    <a:rPr lang="en-US" sz="1950" i="1">
                                      <a:latin typeface="Cambria Math" panose="02040503050406030204" pitchFamily="18" charset="0"/>
                                    </a:rPr>
                                    <m:t>−</m:t>
                                  </m:r>
                                  <m:r>
                                    <a:rPr lang="en-US" sz="1950" b="1" i="1">
                                      <a:latin typeface="Cambria Math" panose="02040503050406030204" pitchFamily="18" charset="0"/>
                                    </a:rPr>
                                    <m:t>𝒙</m:t>
                                  </m:r>
                                </m:e>
                              </m:d>
                            </m:e>
                            <m:sup>
                              <m:r>
                                <a:rPr lang="en-US" sz="1950" i="1">
                                  <a:latin typeface="Cambria Math" panose="02040503050406030204" pitchFamily="18" charset="0"/>
                                </a:rPr>
                                <m:t>2</m:t>
                              </m:r>
                            </m:sup>
                          </m:sSup>
                        </m:e>
                      </m:func>
                    </m:oMath>
                  </m:oMathPara>
                </a14:m>
                <a:endParaRPr lang="en-US" sz="1950" dirty="0"/>
              </a:p>
              <a:p>
                <a:pPr marL="0" indent="0">
                  <a:buNone/>
                </a:pPr>
                <a:r>
                  <a:rPr lang="en-US" sz="1950" dirty="0"/>
                  <a:t>Which results estimation equation according to SGD:</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Φ</m:t>
                      </m:r>
                      <m:r>
                        <a:rPr lang="en-US" sz="1950">
                          <a:latin typeface="Cambria Math" panose="02040503050406030204" pitchFamily="18" charset="0"/>
                        </a:rPr>
                        <m:t>=</m:t>
                      </m:r>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i="1">
                          <a:latin typeface="Cambria Math" panose="02040503050406030204" pitchFamily="18" charset="0"/>
                        </a:rPr>
                        <m:t>𝛾</m:t>
                      </m:r>
                      <m:r>
                        <a:rPr lang="en-US" sz="1950">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1</m:t>
                          </m:r>
                        </m:num>
                        <m:den>
                          <m:r>
                            <a:rPr lang="en-US" sz="1950" i="1">
                              <a:latin typeface="Cambria Math" panose="02040503050406030204" pitchFamily="18" charset="0"/>
                            </a:rPr>
                            <m:t>2</m:t>
                          </m:r>
                        </m:den>
                      </m:f>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r>
                                <a:rPr lang="en-US" sz="1950" i="1">
                                  <a:latin typeface="Cambria Math" panose="02040503050406030204" pitchFamily="18" charset="0"/>
                                </a:rPr>
                                <m:t>𝑔</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Φ</m:t>
                                  </m:r>
                                </m:e>
                              </m:d>
                              <m:r>
                                <a:rPr lang="en-US" sz="1950" i="1">
                                  <a:latin typeface="Cambria Math" panose="02040503050406030204" pitchFamily="18" charset="0"/>
                                </a:rPr>
                                <m:t>−</m:t>
                              </m:r>
                              <m:r>
                                <a:rPr lang="en-US" sz="1950" b="1" i="1">
                                  <a:latin typeface="Cambria Math" panose="02040503050406030204" pitchFamily="18" charset="0"/>
                                </a:rPr>
                                <m:t>𝒙</m:t>
                              </m:r>
                            </m:e>
                          </m:d>
                        </m:e>
                        <m:sup>
                          <m:r>
                            <a:rPr lang="en-US" sz="1950" i="1">
                              <a:latin typeface="Cambria Math" panose="02040503050406030204" pitchFamily="18" charset="0"/>
                            </a:rPr>
                            <m:t>2</m:t>
                          </m:r>
                        </m:sup>
                      </m:sSup>
                    </m:oMath>
                  </m:oMathPara>
                </a14:m>
                <a:endParaRPr lang="en-US" sz="1950" dirty="0"/>
              </a:p>
              <a:p>
                <a:pPr marL="0" indent="0">
                  <a:buNone/>
                </a:pPr>
                <a:r>
                  <a:rPr lang="en-US" sz="1950" dirty="0"/>
                  <a:t>Recall that generator </a:t>
                </a:r>
                <a:r>
                  <a:rPr lang="en-US" sz="1950" i="1" dirty="0"/>
                  <a:t>g</a:t>
                </a:r>
                <a:r>
                  <a:rPr lang="en-US" sz="1950" dirty="0"/>
                  <a:t>(</a:t>
                </a:r>
                <a:r>
                  <a:rPr lang="en-US" sz="1950" b="1" dirty="0"/>
                  <a:t>z</a:t>
                </a:r>
                <a:r>
                  <a:rPr lang="en-US" sz="1950" dirty="0"/>
                  <a:t> | Φ) is called decoder </a:t>
                </a:r>
                <a:r>
                  <a:rPr lang="en-US" sz="1950" i="1" dirty="0"/>
                  <a:t>g</a:t>
                </a:r>
                <a:r>
                  <a:rPr lang="en-US" sz="1950" dirty="0"/>
                  <a:t>(</a:t>
                </a:r>
                <a:r>
                  <a:rPr lang="en-US" sz="1950" b="1" dirty="0"/>
                  <a:t>z</a:t>
                </a:r>
                <a:r>
                  <a:rPr lang="en-US" sz="1950" dirty="0"/>
                  <a:t> | Φ) in VAE. As a result, encoder parameter Θ and decoder parameter Φ are estimated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Θ</m:t>
                      </m:r>
                      <m:r>
                        <a:rPr lang="en-US" sz="1950" i="1">
                          <a:latin typeface="Cambria Math" panose="02040503050406030204" pitchFamily="18" charset="0"/>
                        </a:rPr>
                        <m:t>=</m:t>
                      </m:r>
                      <m:r>
                        <m:rPr>
                          <m:sty m:val="p"/>
                        </m:rPr>
                        <a:rPr lang="en-US" sz="1950">
                          <a:latin typeface="Cambria Math" panose="02040503050406030204" pitchFamily="18" charset="0"/>
                        </a:rPr>
                        <m:t>Θ</m:t>
                      </m:r>
                      <m:r>
                        <a:rPr lang="en-US" sz="1950" i="1">
                          <a:latin typeface="Cambria Math" panose="02040503050406030204" pitchFamily="18" charset="0"/>
                        </a:rPr>
                        <m:t>−</m:t>
                      </m:r>
                      <m:r>
                        <a:rPr lang="en-US" sz="1950" i="1">
                          <a:latin typeface="Cambria Math" panose="02040503050406030204" pitchFamily="18" charset="0"/>
                        </a:rPr>
                        <m:t>𝛾</m:t>
                      </m:r>
                      <m:r>
                        <a:rPr lang="en-US" sz="1950">
                          <a:latin typeface="Cambria Math" panose="02040503050406030204" pitchFamily="18" charset="0"/>
                        </a:rPr>
                        <m:t>𝛻</m:t>
                      </m:r>
                      <m:r>
                        <m:rPr>
                          <m:sty m:val="p"/>
                        </m:rPr>
                        <a:rPr lang="en-US" sz="1950">
                          <a:latin typeface="Cambria Math" panose="02040503050406030204" pitchFamily="18" charset="0"/>
                        </a:rPr>
                        <m:t>KL</m:t>
                      </m:r>
                      <m:d>
                        <m:dPr>
                          <m:ctrlPr>
                            <a:rPr lang="en-US" sz="1950" i="1">
                              <a:latin typeface="Cambria Math" panose="02040503050406030204" pitchFamily="18" charset="0"/>
                            </a:rPr>
                          </m:ctrlPr>
                        </m:dPr>
                        <m:e>
                          <m:r>
                            <a:rPr lang="en-US" sz="1950" i="1">
                              <a:latin typeface="Cambria Math" panose="02040503050406030204" pitchFamily="18" charset="0"/>
                            </a:rPr>
                            <m:t>𝒩</m:t>
                          </m:r>
                          <m:d>
                            <m:dPr>
                              <m:ctrlPr>
                                <a:rPr lang="en-US" sz="1950" i="1">
                                  <a:latin typeface="Cambria Math" panose="02040503050406030204" pitchFamily="18" charset="0"/>
                                </a:rPr>
                              </m:ctrlPr>
                            </m:dPr>
                            <m:e>
                              <m:r>
                                <a:rPr lang="en-US" sz="1950" b="1" i="1">
                                  <a:latin typeface="Cambria Math" panose="02040503050406030204" pitchFamily="18" charset="0"/>
                                </a:rPr>
                                <m:t>𝒛</m:t>
                              </m:r>
                            </m:e>
                            <m:e>
                              <m:r>
                                <a:rPr lang="en-US" sz="1950" i="1">
                                  <a:latin typeface="Cambria Math" panose="02040503050406030204" pitchFamily="18" charset="0"/>
                                </a:rPr>
                                <m:t>𝜇</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Θ</m:t>
                                  </m:r>
                                </m:e>
                              </m:d>
                              <m:r>
                                <a:rPr lang="en-US" sz="1950" i="1">
                                  <a:latin typeface="Cambria Math" panose="02040503050406030204" pitchFamily="18" charset="0"/>
                                </a:rPr>
                                <m:t>,</m:t>
                              </m:r>
                              <m:r>
                                <m:rPr>
                                  <m:sty m:val="p"/>
                                </m:rPr>
                                <a:rPr lang="en-US" sz="1950">
                                  <a:latin typeface="Cambria Math" panose="02040503050406030204" pitchFamily="18" charset="0"/>
                                </a:rPr>
                                <m:t>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Θ</m:t>
                                  </m:r>
                                </m:e>
                              </m:d>
                            </m:e>
                          </m:d>
                        </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d>
                    </m:oMath>
                    <m:oMath xmlns:m="http://schemas.openxmlformats.org/officeDocument/2006/math">
                      <m:r>
                        <m:rPr>
                          <m:sty m:val="p"/>
                        </m:rPr>
                        <a:rPr lang="en-US" sz="1950">
                          <a:latin typeface="Cambria Math" panose="02040503050406030204" pitchFamily="18" charset="0"/>
                        </a:rPr>
                        <m:t>Φ</m:t>
                      </m:r>
                      <m:r>
                        <a:rPr lang="en-US" sz="1950">
                          <a:latin typeface="Cambria Math" panose="02040503050406030204" pitchFamily="18" charset="0"/>
                        </a:rPr>
                        <m:t>=</m:t>
                      </m:r>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i="1">
                          <a:latin typeface="Cambria Math" panose="02040503050406030204" pitchFamily="18" charset="0"/>
                        </a:rPr>
                        <m:t>𝛾</m:t>
                      </m:r>
                      <m:r>
                        <a:rPr lang="en-US" sz="1950">
                          <a:latin typeface="Cambria Math" panose="02040503050406030204" pitchFamily="18" charset="0"/>
                        </a:rPr>
                        <m:t>𝛻</m:t>
                      </m:r>
                      <m:f>
                        <m:fPr>
                          <m:ctrlPr>
                            <a:rPr lang="en-US" sz="1950" i="1">
                              <a:latin typeface="Cambria Math" panose="02040503050406030204" pitchFamily="18" charset="0"/>
                            </a:rPr>
                          </m:ctrlPr>
                        </m:fPr>
                        <m:num>
                          <m:r>
                            <a:rPr lang="en-US" sz="1950" i="1">
                              <a:latin typeface="Cambria Math" panose="02040503050406030204" pitchFamily="18" charset="0"/>
                            </a:rPr>
                            <m:t>1</m:t>
                          </m:r>
                        </m:num>
                        <m:den>
                          <m:r>
                            <a:rPr lang="en-US" sz="1950" i="1">
                              <a:latin typeface="Cambria Math" panose="02040503050406030204" pitchFamily="18" charset="0"/>
                            </a:rPr>
                            <m:t>2</m:t>
                          </m:r>
                        </m:den>
                      </m:f>
                      <m:sSup>
                        <m:sSupPr>
                          <m:ctrlPr>
                            <a:rPr lang="en-US" sz="1950" i="1">
                              <a:latin typeface="Cambria Math" panose="02040503050406030204" pitchFamily="18" charset="0"/>
                            </a:rPr>
                          </m:ctrlPr>
                        </m:sSupPr>
                        <m:e>
                          <m:d>
                            <m:dPr>
                              <m:begChr m:val="‖"/>
                              <m:endChr m:val="‖"/>
                              <m:ctrlPr>
                                <a:rPr lang="en-US" sz="1950" i="1">
                                  <a:latin typeface="Cambria Math" panose="02040503050406030204" pitchFamily="18" charset="0"/>
                                </a:rPr>
                              </m:ctrlPr>
                            </m:dPr>
                            <m:e>
                              <m:r>
                                <a:rPr lang="en-US" sz="1950" i="1">
                                  <a:latin typeface="Cambria Math" panose="02040503050406030204" pitchFamily="18" charset="0"/>
                                </a:rPr>
                                <m:t>𝑔</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Φ</m:t>
                                  </m:r>
                                </m:e>
                              </m:d>
                              <m:r>
                                <a:rPr lang="en-US" sz="1950" i="1">
                                  <a:latin typeface="Cambria Math" panose="02040503050406030204" pitchFamily="18" charset="0"/>
                                </a:rPr>
                                <m:t>−</m:t>
                              </m:r>
                              <m:r>
                                <a:rPr lang="en-US" sz="1950" b="1" i="1">
                                  <a:latin typeface="Cambria Math" panose="02040503050406030204" pitchFamily="18" charset="0"/>
                                </a:rPr>
                                <m:t>𝒙</m:t>
                              </m:r>
                            </m:e>
                          </m:d>
                        </m:e>
                        <m:sup>
                          <m:r>
                            <a:rPr lang="en-US" sz="1950" i="1">
                              <a:latin typeface="Cambria Math" panose="02040503050406030204" pitchFamily="18" charset="0"/>
                            </a:rPr>
                            <m:t>2</m:t>
                          </m:r>
                        </m:sup>
                      </m:sSup>
                      <m:r>
                        <a:rPr lang="en-US" sz="1950" i="1">
                          <a:latin typeface="Cambria Math" panose="02040503050406030204" pitchFamily="18" charset="0"/>
                        </a:rPr>
                        <m:t>=</m:t>
                      </m:r>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i="1">
                          <a:latin typeface="Cambria Math" panose="02040503050406030204" pitchFamily="18" charset="0"/>
                        </a:rPr>
                        <m:t>𝛾</m:t>
                      </m:r>
                      <m:d>
                        <m:dPr>
                          <m:ctrlPr>
                            <a:rPr lang="en-US" sz="1950" i="1">
                              <a:latin typeface="Cambria Math" panose="02040503050406030204" pitchFamily="18" charset="0"/>
                            </a:rPr>
                          </m:ctrlPr>
                        </m:dPr>
                        <m:e>
                          <m:r>
                            <a:rPr lang="en-US" sz="1950" i="1">
                              <a:latin typeface="Cambria Math" panose="02040503050406030204" pitchFamily="18" charset="0"/>
                            </a:rPr>
                            <m:t>𝑔</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Φ</m:t>
                              </m:r>
                            </m:e>
                          </m:d>
                          <m:r>
                            <a:rPr lang="en-US" sz="1950" i="1">
                              <a:latin typeface="Cambria Math" panose="02040503050406030204" pitchFamily="18" charset="0"/>
                            </a:rPr>
                            <m:t>−</m:t>
                          </m:r>
                          <m:r>
                            <a:rPr lang="en-US" sz="1950" b="1" i="1">
                              <a:latin typeface="Cambria Math" panose="02040503050406030204" pitchFamily="18" charset="0"/>
                            </a:rPr>
                            <m:t>𝒙</m:t>
                          </m:r>
                        </m:e>
                      </m:d>
                      <m:f>
                        <m:fPr>
                          <m:ctrlPr>
                            <a:rPr lang="en-US" sz="1950" i="1">
                              <a:latin typeface="Cambria Math" panose="02040503050406030204" pitchFamily="18" charset="0"/>
                            </a:rPr>
                          </m:ctrlPr>
                        </m:fPr>
                        <m:num>
                          <m:r>
                            <a:rPr lang="en-US" sz="1950" i="1">
                              <a:latin typeface="Cambria Math" panose="02040503050406030204" pitchFamily="18" charset="0"/>
                            </a:rPr>
                            <m:t>𝑑𝑔</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Φ</m:t>
                              </m:r>
                            </m:e>
                          </m:d>
                        </m:num>
                        <m:den>
                          <m:r>
                            <a:rPr lang="en-US" sz="1950" i="1">
                              <a:latin typeface="Cambria Math" panose="02040503050406030204" pitchFamily="18" charset="0"/>
                            </a:rPr>
                            <m:t>𝑑</m:t>
                          </m:r>
                          <m:r>
                            <m:rPr>
                              <m:sty m:val="p"/>
                            </m:rPr>
                            <a:rPr lang="en-US" sz="1950">
                              <a:latin typeface="Cambria Math" panose="02040503050406030204" pitchFamily="18" charset="0"/>
                            </a:rPr>
                            <m:t>Φ</m:t>
                          </m:r>
                        </m:den>
                      </m:f>
                    </m:oMath>
                  </m:oMathPara>
                </a14:m>
                <a:endParaRPr lang="en-US" sz="1950" dirty="0" smtClean="0"/>
              </a:p>
              <a:p>
                <a:pPr marL="0" indent="0">
                  <a:buNone/>
                </a:pPr>
                <a:r>
                  <a:rPr lang="en-US" sz="1950" dirty="0"/>
                  <a:t>Where </a:t>
                </a:r>
                <a:r>
                  <a:rPr lang="en-US" sz="1950" i="1" dirty="0"/>
                  <a:t>dg</a:t>
                </a:r>
                <a:r>
                  <a:rPr lang="en-US" sz="1950" dirty="0"/>
                  <a:t>(</a:t>
                </a:r>
                <a:r>
                  <a:rPr lang="en-US" sz="1950" b="1" dirty="0"/>
                  <a:t>z</a:t>
                </a:r>
                <a:r>
                  <a:rPr lang="en-US" sz="1950" dirty="0"/>
                  <a:t> | Φ) / </a:t>
                </a:r>
                <a:r>
                  <a:rPr lang="en-US" sz="1950" i="1" dirty="0" err="1"/>
                  <a:t>d</a:t>
                </a:r>
                <a:r>
                  <a:rPr lang="en-US" sz="1950" dirty="0" err="1"/>
                  <a:t>Φ</a:t>
                </a:r>
                <a:r>
                  <a:rPr lang="en-US" sz="1950" dirty="0"/>
                  <a:t> is differential of </a:t>
                </a:r>
                <a:r>
                  <a:rPr lang="en-US" sz="1950" i="1" dirty="0"/>
                  <a:t>g</a:t>
                </a:r>
                <a:r>
                  <a:rPr lang="en-US" sz="1950" dirty="0"/>
                  <a:t>(</a:t>
                </a:r>
                <a:r>
                  <a:rPr lang="en-US" sz="1950" b="1" dirty="0"/>
                  <a:t>z</a:t>
                </a:r>
                <a:r>
                  <a:rPr lang="en-US" sz="1950" dirty="0"/>
                  <a:t> | Φ) with regard to Φ while 0 &lt; </a:t>
                </a:r>
                <a:r>
                  <a:rPr lang="en-US" sz="1950" i="1" dirty="0"/>
                  <a:t>γ</a:t>
                </a:r>
                <a:r>
                  <a:rPr lang="en-US" sz="1950" dirty="0"/>
                  <a:t> ≤ 1 is learning rate and tractable PDF </a:t>
                </a:r>
                <a:r>
                  <a:rPr lang="en-US" sz="1950" i="1" dirty="0"/>
                  <a:t>P</a:t>
                </a:r>
                <a:r>
                  <a:rPr lang="en-US" sz="1950" dirty="0"/>
                  <a:t>(</a:t>
                </a:r>
                <a:r>
                  <a:rPr lang="en-US" sz="1950" b="1" dirty="0"/>
                  <a:t>z</a:t>
                </a:r>
                <a:r>
                  <a:rPr lang="en-US" sz="1950" dirty="0"/>
                  <a:t>) is predefined with note that VAE replaces tractable PDF </a:t>
                </a:r>
                <a:r>
                  <a:rPr lang="en-US" sz="1950" i="1" dirty="0"/>
                  <a:t>P</a:t>
                </a:r>
                <a:r>
                  <a:rPr lang="en-US" sz="1950" dirty="0"/>
                  <a:t>(</a:t>
                </a:r>
                <a:r>
                  <a:rPr lang="en-US" sz="1950" b="1" dirty="0"/>
                  <a:t>z</a:t>
                </a:r>
                <a:r>
                  <a:rPr lang="en-US" sz="1950" dirty="0"/>
                  <a:t>) by likelihood </a:t>
                </a:r>
                <a:r>
                  <a:rPr lang="en-US" sz="1950" i="1" dirty="0"/>
                  <a:t>P</a:t>
                </a:r>
                <a:r>
                  <a:rPr lang="en-US" sz="1950" dirty="0"/>
                  <a:t>(</a:t>
                </a:r>
                <a:r>
                  <a:rPr lang="en-US" sz="1950" b="1" dirty="0"/>
                  <a:t>z</a:t>
                </a:r>
                <a:r>
                  <a:rPr lang="en-US" sz="1950" dirty="0"/>
                  <a:t>’ | Θ, </a:t>
                </a:r>
                <a:r>
                  <a:rPr lang="en-US" sz="1950" i="1" dirty="0"/>
                  <a:t>μ</a:t>
                </a:r>
                <a:r>
                  <a:rPr lang="en-US" sz="1950" dirty="0"/>
                  <a:t>(</a:t>
                </a:r>
                <a:r>
                  <a:rPr lang="en-US" sz="1950" b="1" i="1" dirty="0"/>
                  <a:t>x</a:t>
                </a:r>
                <a:r>
                  <a:rPr lang="en-US" sz="1950" dirty="0"/>
                  <a:t> | Θ), Σ(</a:t>
                </a:r>
                <a:r>
                  <a:rPr lang="en-US" sz="1950" b="1" i="1" dirty="0"/>
                  <a:t>x</a:t>
                </a:r>
                <a:r>
                  <a:rPr lang="en-US" sz="1950" dirty="0"/>
                  <a:t> | Θ)) with fixed </a:t>
                </a:r>
                <a:r>
                  <a:rPr lang="en-US" sz="1950" i="1" dirty="0"/>
                  <a:t>P</a:t>
                </a:r>
                <a:r>
                  <a:rPr lang="en-US" sz="1950" dirty="0"/>
                  <a:t>(</a:t>
                </a:r>
                <a:r>
                  <a:rPr lang="en-US" sz="1950" b="1" dirty="0"/>
                  <a:t>z</a:t>
                </a:r>
                <a:r>
                  <a:rPr lang="en-US" sz="1950" dirty="0"/>
                  <a:t>).</a:t>
                </a:r>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509" t="-589" r="-5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1894963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78640" cy="5176066"/>
              </a:xfrm>
            </p:spPr>
            <p:txBody>
              <a:bodyPr>
                <a:normAutofit/>
              </a:bodyPr>
              <a:lstStyle/>
              <a:p>
                <a:pPr marL="0" indent="0">
                  <a:buNone/>
                </a:pPr>
                <a:r>
                  <a:rPr lang="en-US" sz="2400" dirty="0"/>
                  <a:t>As usual, </a:t>
                </a:r>
                <a:r>
                  <a:rPr lang="en-US" sz="2400" i="1" dirty="0"/>
                  <a:t>P</a:t>
                </a:r>
                <a:r>
                  <a:rPr lang="en-US" sz="2400" dirty="0"/>
                  <a:t>(</a:t>
                </a:r>
                <a:r>
                  <a:rPr lang="en-US" sz="2400" b="1" dirty="0"/>
                  <a:t>z</a:t>
                </a:r>
                <a:r>
                  <a:rPr lang="en-US" sz="2400" dirty="0"/>
                  <a:t>) is assumed to conform standard normal distribution with mean </a:t>
                </a:r>
                <a:r>
                  <a:rPr lang="en-US" sz="2400" b="1" dirty="0"/>
                  <a:t>0</a:t>
                </a:r>
                <a:r>
                  <a:rPr lang="en-US" sz="2400" dirty="0"/>
                  <a:t> and covariance matrix </a:t>
                </a:r>
                <a:r>
                  <a:rPr lang="en-US" sz="2400" i="1" dirty="0"/>
                  <a:t>I</a:t>
                </a:r>
                <a:r>
                  <a:rPr lang="en-US" sz="2400" dirty="0"/>
                  <a:t>.</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𝒛</m:t>
                          </m:r>
                        </m:e>
                      </m:d>
                      <m:r>
                        <a:rPr lang="en-US" sz="2400" i="1">
                          <a:latin typeface="Cambria Math" panose="02040503050406030204" pitchFamily="18" charset="0"/>
                        </a:rPr>
                        <m:t>=</m:t>
                      </m:r>
                      <m:r>
                        <a:rPr lang="en-US" sz="2400" i="1">
                          <a:latin typeface="Cambria Math" panose="02040503050406030204" pitchFamily="18" charset="0"/>
                        </a:rPr>
                        <m:t>𝒩</m:t>
                      </m:r>
                      <m:d>
                        <m:dPr>
                          <m:ctrlPr>
                            <a:rPr lang="en-US" sz="2400" i="1">
                              <a:latin typeface="Cambria Math" panose="02040503050406030204" pitchFamily="18" charset="0"/>
                            </a:rPr>
                          </m:ctrlPr>
                        </m:dPr>
                        <m:e>
                          <m:r>
                            <a:rPr lang="en-US" sz="2400" b="1" i="1">
                              <a:latin typeface="Cambria Math" panose="02040503050406030204" pitchFamily="18" charset="0"/>
                            </a:rPr>
                            <m:t>𝒛</m:t>
                          </m:r>
                        </m:e>
                        <m:e>
                          <m:r>
                            <a:rPr lang="en-US" sz="2400" b="1" i="1">
                              <a:latin typeface="Cambria Math" panose="02040503050406030204" pitchFamily="18" charset="0"/>
                            </a:rPr>
                            <m:t>𝟎</m:t>
                          </m:r>
                          <m:r>
                            <a:rPr lang="en-US" sz="2400" i="1">
                              <a:latin typeface="Cambria Math" panose="02040503050406030204" pitchFamily="18" charset="0"/>
                            </a:rPr>
                            <m:t>,</m:t>
                          </m:r>
                          <m:r>
                            <a:rPr lang="en-US" sz="2400" i="1">
                              <a:latin typeface="Cambria Math" panose="02040503050406030204" pitchFamily="18" charset="0"/>
                            </a:rPr>
                            <m:t>𝐼</m:t>
                          </m:r>
                        </m:e>
                      </m:d>
                    </m:oMath>
                  </m:oMathPara>
                </a14:m>
                <a:endParaRPr lang="en-US" sz="2400" dirty="0"/>
              </a:p>
              <a:p>
                <a:pPr marL="0" indent="0">
                  <a:buNone/>
                </a:pPr>
                <a:r>
                  <a:rPr lang="en-US" sz="2400" dirty="0"/>
                  <a:t>This implies: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Θ</m:t>
                      </m:r>
                      <m:r>
                        <a:rPr lang="en-US" sz="2400" i="1">
                          <a:latin typeface="Cambria Math" panose="02040503050406030204" pitchFamily="18" charset="0"/>
                        </a:rPr>
                        <m:t>=</m:t>
                      </m:r>
                      <m:r>
                        <m:rPr>
                          <m:sty m:val="p"/>
                        </m:rPr>
                        <a:rPr lang="en-US" sz="2400">
                          <a:latin typeface="Cambria Math" panose="02040503050406030204" pitchFamily="18" charset="0"/>
                        </a:rPr>
                        <m:t>Θ</m:t>
                      </m:r>
                      <m:r>
                        <a:rPr lang="en-US" sz="2400" i="1">
                          <a:latin typeface="Cambria Math" panose="02040503050406030204" pitchFamily="18" charset="0"/>
                        </a:rPr>
                        <m:t>−</m:t>
                      </m:r>
                      <m:r>
                        <a:rPr lang="en-US" sz="2400" i="1">
                          <a:latin typeface="Cambria Math" panose="02040503050406030204" pitchFamily="18" charset="0"/>
                        </a:rPr>
                        <m:t>𝛾</m:t>
                      </m:r>
                      <m:r>
                        <a:rPr lang="en-US" sz="2400">
                          <a:latin typeface="Cambria Math" panose="02040503050406030204" pitchFamily="18" charset="0"/>
                        </a:rPr>
                        <m:t>𝛻</m:t>
                      </m:r>
                      <m:r>
                        <m:rPr>
                          <m:sty m:val="p"/>
                        </m:rPr>
                        <a:rPr lang="en-US" sz="2400">
                          <a:latin typeface="Cambria Math" panose="02040503050406030204" pitchFamily="18" charset="0"/>
                        </a:rPr>
                        <m:t>KL</m:t>
                      </m:r>
                      <m:d>
                        <m:dPr>
                          <m:ctrlPr>
                            <a:rPr lang="en-US" sz="2400" i="1">
                              <a:latin typeface="Cambria Math" panose="02040503050406030204" pitchFamily="18" charset="0"/>
                            </a:rPr>
                          </m:ctrlPr>
                        </m:dPr>
                        <m:e>
                          <m:r>
                            <a:rPr lang="en-US" sz="2400" i="1">
                              <a:latin typeface="Cambria Math" panose="02040503050406030204" pitchFamily="18" charset="0"/>
                            </a:rPr>
                            <m:t>𝒩</m:t>
                          </m:r>
                          <m:d>
                            <m:dPr>
                              <m:ctrlPr>
                                <a:rPr lang="en-US" sz="2400" i="1">
                                  <a:latin typeface="Cambria Math" panose="02040503050406030204" pitchFamily="18" charset="0"/>
                                </a:rPr>
                              </m:ctrlPr>
                            </m:dPr>
                            <m:e>
                              <m:r>
                                <a:rPr lang="en-US" sz="2400" b="1" i="1">
                                  <a:latin typeface="Cambria Math" panose="02040503050406030204" pitchFamily="18" charset="0"/>
                                </a:rPr>
                                <m:t>𝒛</m:t>
                              </m:r>
                            </m:e>
                            <m:e>
                              <m:r>
                                <a:rPr lang="en-US" sz="2400" i="1">
                                  <a:latin typeface="Cambria Math" panose="02040503050406030204" pitchFamily="18" charset="0"/>
                                </a:rPr>
                                <m:t>𝜇</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Θ</m:t>
                                  </m:r>
                                </m:e>
                              </m:d>
                              <m:r>
                                <a:rPr lang="en-US" sz="2400" i="1">
                                  <a:latin typeface="Cambria Math" panose="02040503050406030204" pitchFamily="18" charset="0"/>
                                </a:rPr>
                                <m:t>,</m:t>
                              </m:r>
                              <m:r>
                                <m:rPr>
                                  <m:sty m:val="p"/>
                                </m:rPr>
                                <a:rPr lang="en-US" sz="2400">
                                  <a:latin typeface="Cambria Math" panose="02040503050406030204" pitchFamily="18" charset="0"/>
                                </a:rPr>
                                <m:t>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m:rPr>
                                      <m:sty m:val="p"/>
                                    </m:rPr>
                                    <a:rPr lang="en-US" sz="2400">
                                      <a:latin typeface="Cambria Math" panose="02040503050406030204" pitchFamily="18" charset="0"/>
                                    </a:rPr>
                                    <m:t>Θ</m:t>
                                  </m:r>
                                </m:e>
                              </m:d>
                            </m:e>
                          </m:d>
                        </m:e>
                        <m:e>
                          <m:r>
                            <a:rPr lang="en-US" sz="2400" i="1">
                              <a:latin typeface="Cambria Math" panose="02040503050406030204" pitchFamily="18" charset="0"/>
                            </a:rPr>
                            <m:t>𝒩</m:t>
                          </m:r>
                          <m:d>
                            <m:dPr>
                              <m:ctrlPr>
                                <a:rPr lang="en-US" sz="2400" i="1">
                                  <a:latin typeface="Cambria Math" panose="02040503050406030204" pitchFamily="18" charset="0"/>
                                </a:rPr>
                              </m:ctrlPr>
                            </m:dPr>
                            <m:e>
                              <m:r>
                                <a:rPr lang="en-US" sz="2400" b="1" i="1">
                                  <a:latin typeface="Cambria Math" panose="02040503050406030204" pitchFamily="18" charset="0"/>
                                </a:rPr>
                                <m:t>𝒛</m:t>
                              </m:r>
                            </m:e>
                            <m:e>
                              <m:r>
                                <a:rPr lang="en-US" sz="2400" b="1" i="1">
                                  <a:latin typeface="Cambria Math" panose="02040503050406030204" pitchFamily="18" charset="0"/>
                                </a:rPr>
                                <m:t>𝟎</m:t>
                              </m:r>
                              <m:r>
                                <a:rPr lang="en-US" sz="2400" i="1">
                                  <a:latin typeface="Cambria Math" panose="02040503050406030204" pitchFamily="18" charset="0"/>
                                </a:rPr>
                                <m:t>,</m:t>
                              </m:r>
                              <m:r>
                                <a:rPr lang="en-US" sz="2400" i="1">
                                  <a:latin typeface="Cambria Math" panose="02040503050406030204" pitchFamily="18" charset="0"/>
                                </a:rPr>
                                <m:t>𝐼</m:t>
                              </m:r>
                            </m:e>
                          </m:d>
                        </m:e>
                      </m:d>
                    </m:oMath>
                  </m:oMathPara>
                </a14:m>
                <a:endParaRPr lang="en-US" sz="2400" dirty="0"/>
              </a:p>
              <a:p>
                <a:pPr marL="0" indent="0">
                  <a:buNone/>
                </a:pPr>
                <a:r>
                  <a:rPr lang="en-US" sz="2400" dirty="0"/>
                  <a:t>Where </a:t>
                </a:r>
                <a:r>
                  <a:rPr lang="en-US" sz="2400" i="1" dirty="0"/>
                  <a:t>I</a:t>
                </a:r>
                <a:r>
                  <a:rPr lang="en-US" sz="2400" dirty="0"/>
                  <a:t> is identity matrix:</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𝐼</m:t>
                      </m:r>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m:t>
                                </m:r>
                              </m:e>
                              <m:e>
                                <m:r>
                                  <a:rPr lang="en-US" sz="2400" i="1">
                                    <a:latin typeface="Cambria Math" panose="02040503050406030204" pitchFamily="18" charset="0"/>
                                  </a:rPr>
                                  <m:t>0</m:t>
                                </m:r>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m:t>
                                </m:r>
                              </m:e>
                              <m:e>
                                <m:r>
                                  <a:rPr lang="en-US" sz="2400" i="1">
                                    <a:latin typeface="Cambria Math" panose="02040503050406030204" pitchFamily="18" charset="0"/>
                                  </a:rPr>
                                  <m:t>1</m:t>
                                </m:r>
                              </m:e>
                            </m:mr>
                          </m:m>
                        </m:e>
                      </m:d>
                    </m:oMath>
                  </m:oMathPara>
                </a14:m>
                <a:endParaRPr lang="en-US" sz="2400" dirty="0"/>
              </a:p>
              <a:p>
                <a:pPr marL="0" indent="0">
                  <a:buNone/>
                </a:pPr>
                <a:r>
                  <a:rPr lang="en-US" sz="2400" dirty="0"/>
                  <a:t>It is easier to determine gradient of encoder KL divergence ∇KL(</a:t>
                </a:r>
                <a:r>
                  <a:rPr lang="en-US" sz="2400" i="1" dirty="0"/>
                  <a:t>N</a:t>
                </a:r>
                <a:r>
                  <a:rPr lang="en-US" sz="2400" dirty="0"/>
                  <a:t>(</a:t>
                </a:r>
                <a:r>
                  <a:rPr lang="en-US" sz="2400" i="1" dirty="0"/>
                  <a:t>μ</a:t>
                </a:r>
                <a:r>
                  <a:rPr lang="en-US" sz="2400" dirty="0"/>
                  <a:t>(</a:t>
                </a:r>
                <a:r>
                  <a:rPr lang="en-US" sz="2400" b="1" i="1" dirty="0"/>
                  <a:t>x</a:t>
                </a:r>
                <a:r>
                  <a:rPr lang="en-US" sz="2400" dirty="0"/>
                  <a:t> | Θ), Σ(</a:t>
                </a:r>
                <a:r>
                  <a:rPr lang="en-US" sz="2400" b="1" i="1" dirty="0"/>
                  <a:t>x</a:t>
                </a:r>
                <a:r>
                  <a:rPr lang="en-US" sz="2400" dirty="0"/>
                  <a:t> | Θ)) | </a:t>
                </a:r>
                <a14:m>
                  <m:oMath xmlns:m="http://schemas.openxmlformats.org/officeDocument/2006/math">
                    <m:r>
                      <a:rPr lang="en-US" sz="2400" i="1">
                        <a:latin typeface="Cambria Math" panose="02040503050406030204" pitchFamily="18" charset="0"/>
                      </a:rPr>
                      <m:t>𝒩</m:t>
                    </m:r>
                  </m:oMath>
                </a14:m>
                <a:r>
                  <a:rPr lang="en-US" sz="2400" dirty="0"/>
                  <a:t>(</a:t>
                </a:r>
                <a:r>
                  <a:rPr lang="en-US" sz="2400" b="1" dirty="0"/>
                  <a:t>z</a:t>
                </a:r>
                <a:r>
                  <a:rPr lang="en-US" sz="2400" dirty="0"/>
                  <a:t> | </a:t>
                </a:r>
                <a:r>
                  <a:rPr lang="en-US" sz="2400" b="1" dirty="0"/>
                  <a:t>0</a:t>
                </a:r>
                <a:r>
                  <a:rPr lang="en-US" sz="2400" dirty="0"/>
                  <a:t>, </a:t>
                </a:r>
                <a:r>
                  <a:rPr lang="en-US" sz="2400" i="1" dirty="0"/>
                  <a:t>I</a:t>
                </a:r>
                <a:r>
                  <a:rPr lang="en-US" sz="2400" dirty="0"/>
                  <a:t>)) with regard to Θ between the multivariate normal distribution </a:t>
                </a:r>
                <a14:m>
                  <m:oMath xmlns:m="http://schemas.openxmlformats.org/officeDocument/2006/math">
                    <m:r>
                      <a:rPr lang="en-US" sz="2400" i="1">
                        <a:latin typeface="Cambria Math" panose="02040503050406030204" pitchFamily="18" charset="0"/>
                      </a:rPr>
                      <m:t>𝒩</m:t>
                    </m:r>
                  </m:oMath>
                </a14:m>
                <a:r>
                  <a:rPr lang="en-US" sz="2400" dirty="0"/>
                  <a:t>(</a:t>
                </a:r>
                <a:r>
                  <a:rPr lang="en-US" sz="2400" i="1" dirty="0"/>
                  <a:t>μ</a:t>
                </a:r>
                <a:r>
                  <a:rPr lang="en-US" sz="2400" dirty="0"/>
                  <a:t>(</a:t>
                </a:r>
                <a:r>
                  <a:rPr lang="en-US" sz="2400" b="1" i="1" dirty="0"/>
                  <a:t>x</a:t>
                </a:r>
                <a:r>
                  <a:rPr lang="en-US" sz="2400" dirty="0"/>
                  <a:t>), Σ(</a:t>
                </a:r>
                <a:r>
                  <a:rPr lang="en-US" sz="2400" b="1" i="1" dirty="0"/>
                  <a:t>x</a:t>
                </a:r>
                <a:r>
                  <a:rPr lang="en-US" sz="2400" dirty="0"/>
                  <a:t>) | Θ) and the standard multivariate normal distribution </a:t>
                </a:r>
                <a14:m>
                  <m:oMath xmlns:m="http://schemas.openxmlformats.org/officeDocument/2006/math">
                    <m:r>
                      <a:rPr lang="en-US" sz="2400" i="1">
                        <a:latin typeface="Cambria Math" panose="02040503050406030204" pitchFamily="18" charset="0"/>
                      </a:rPr>
                      <m:t>𝒩</m:t>
                    </m:r>
                  </m:oMath>
                </a14:m>
                <a:r>
                  <a:rPr lang="en-US" sz="2400" dirty="0"/>
                  <a:t>(</a:t>
                </a:r>
                <a:r>
                  <a:rPr lang="en-US" sz="2400" b="1" dirty="0"/>
                  <a:t>z</a:t>
                </a:r>
                <a:r>
                  <a:rPr lang="en-US" sz="2400" dirty="0"/>
                  <a:t> | </a:t>
                </a:r>
                <a:r>
                  <a:rPr lang="en-US" sz="2400" b="1" dirty="0"/>
                  <a:t>0</a:t>
                </a:r>
                <a:r>
                  <a:rPr lang="en-US" sz="2400" dirty="0"/>
                  <a:t>, </a:t>
                </a:r>
                <a:r>
                  <a:rPr lang="en-US" sz="2400" i="1" dirty="0"/>
                  <a:t>I</a:t>
                </a:r>
                <a:r>
                  <a:rPr lang="en-US" sz="2400" dirty="0" smtClean="0"/>
                  <a:t>)).</a:t>
                </a:r>
                <a:r>
                  <a:rPr lang="en-US" sz="2400" dirty="0"/>
                  <a:t> We have following equation to calculate such gradient (</a:t>
                </a:r>
                <a:r>
                  <a:rPr lang="en-US" sz="2400" dirty="0" err="1"/>
                  <a:t>Kingma</a:t>
                </a:r>
                <a:r>
                  <a:rPr lang="en-US" sz="2400" dirty="0"/>
                  <a:t> &amp; Welling, 2022, p. 5</a:t>
                </a:r>
                <a:r>
                  <a:rPr lang="en-US" sz="2400" dirty="0" smtClean="0"/>
                  <a:t>),</a:t>
                </a:r>
                <a:r>
                  <a:rPr lang="en-US" sz="2400" dirty="0"/>
                  <a:t> (</a:t>
                </a:r>
                <a:r>
                  <a:rPr lang="en-US" sz="2400" dirty="0" err="1"/>
                  <a:t>Doersch</a:t>
                </a:r>
                <a:r>
                  <a:rPr lang="en-US" sz="2400" dirty="0"/>
                  <a:t>, 2016, p. 9</a:t>
                </a:r>
                <a:r>
                  <a:rPr lang="en-US" sz="2400" dirty="0" smtClean="0"/>
                  <a:t>),</a:t>
                </a:r>
                <a:r>
                  <a:rPr lang="en-US" sz="2400" dirty="0"/>
                  <a:t> (Nguyen, 2015, p. 43):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78640" cy="5176066"/>
              </a:xfrm>
              <a:blipFill>
                <a:blip r:embed="rId2"/>
                <a:stretch>
                  <a:fillRect l="-763" t="-942" r="-763" b="-15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16888402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900">
                          <a:latin typeface="Cambria Math" panose="02040503050406030204" pitchFamily="18" charset="0"/>
                        </a:rPr>
                        <m:t>𝛻</m:t>
                      </m:r>
                      <m:r>
                        <m:rPr>
                          <m:sty m:val="p"/>
                        </m:rPr>
                        <a:rPr lang="en-US" sz="1900">
                          <a:latin typeface="Cambria Math" panose="02040503050406030204" pitchFamily="18" charset="0"/>
                        </a:rPr>
                        <m:t>KL</m:t>
                      </m:r>
                      <m:d>
                        <m:dPr>
                          <m:ctrlPr>
                            <a:rPr lang="en-US" sz="1900" i="1">
                              <a:latin typeface="Cambria Math" panose="02040503050406030204" pitchFamily="18" charset="0"/>
                            </a:rPr>
                          </m:ctrlPr>
                        </m:dPr>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𝟎</m:t>
                              </m:r>
                              <m:r>
                                <a:rPr lang="en-US" sz="1900" i="1">
                                  <a:latin typeface="Cambria Math" panose="02040503050406030204" pitchFamily="18" charset="0"/>
                                </a:rPr>
                                <m:t>,</m:t>
                              </m:r>
                              <m:r>
                                <a:rPr lang="en-US" sz="1900" i="1">
                                  <a:latin typeface="Cambria Math" panose="02040503050406030204" pitchFamily="18" charset="0"/>
                                </a:rPr>
                                <m:t>𝐼</m:t>
                              </m:r>
                            </m:e>
                          </m:d>
                        </m:e>
                      </m:d>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𝑑</m:t>
                          </m:r>
                          <m:r>
                            <m:rPr>
                              <m:sty m:val="p"/>
                            </m:rPr>
                            <a:rPr lang="en-US" sz="1900">
                              <a:latin typeface="Cambria Math" panose="02040503050406030204" pitchFamily="18" charset="0"/>
                            </a:rPr>
                            <m:t>KL</m:t>
                          </m:r>
                          <m:d>
                            <m:dPr>
                              <m:ctrlPr>
                                <a:rPr lang="en-US" sz="1900" i="1">
                                  <a:latin typeface="Cambria Math" panose="02040503050406030204" pitchFamily="18" charset="0"/>
                                </a:rPr>
                              </m:ctrlPr>
                            </m:dPr>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r>
                                    <a:rPr lang="en-US" sz="1900" i="1">
                                      <a:latin typeface="Cambria Math" panose="02040503050406030204" pitchFamily="18" charset="0"/>
                                    </a:rPr>
                                    <m:t>,</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e>
                              <m:r>
                                <a:rPr lang="en-US" sz="1900" i="1">
                                  <a:latin typeface="Cambria Math" panose="02040503050406030204" pitchFamily="18" charset="0"/>
                                </a:rPr>
                                <m:t>𝒩</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𝟎</m:t>
                                  </m:r>
                                  <m:r>
                                    <a:rPr lang="en-US" sz="1900" i="1">
                                      <a:latin typeface="Cambria Math" panose="02040503050406030204" pitchFamily="18" charset="0"/>
                                    </a:rPr>
                                    <m:t>,</m:t>
                                  </m:r>
                                  <m:r>
                                    <a:rPr lang="en-US" sz="1900" i="1">
                                      <a:latin typeface="Cambria Math" panose="02040503050406030204" pitchFamily="18" charset="0"/>
                                    </a:rPr>
                                    <m:t>𝐼</m:t>
                                  </m:r>
                                </m:e>
                              </m:d>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f>
                                      <m:fPr>
                                        <m:ctrlPr>
                                          <a:rPr lang="en-US" sz="1900" i="1">
                                            <a:latin typeface="Cambria Math" panose="02040503050406030204" pitchFamily="18" charset="0"/>
                                          </a:rPr>
                                        </m:ctrlPr>
                                      </m:fPr>
                                      <m:num>
                                        <m:r>
                                          <a:rPr lang="en-US" sz="1900" i="1">
                                            <a:latin typeface="Cambria Math" panose="02040503050406030204" pitchFamily="18" charset="0"/>
                                          </a:rPr>
                                          <m:t>𝑑</m:t>
                                        </m:r>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e>
                                </m:mr>
                                <m:mr>
                                  <m:e>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2</m:t>
                                        </m:r>
                                      </m:den>
                                    </m:f>
                                    <m:d>
                                      <m:dPr>
                                        <m:ctrlPr>
                                          <a:rPr lang="en-US" sz="1900" i="1">
                                            <a:latin typeface="Cambria Math" panose="02040503050406030204" pitchFamily="18" charset="0"/>
                                          </a:rPr>
                                        </m:ctrlPr>
                                      </m:dPr>
                                      <m:e>
                                        <m:r>
                                          <a:rPr lang="en-US" sz="1900" i="1">
                                            <a:latin typeface="Cambria Math" panose="02040503050406030204" pitchFamily="18" charset="0"/>
                                          </a:rPr>
                                          <m:t>𝐼</m:t>
                                        </m:r>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sup>
                                            <m:r>
                                              <a:rPr lang="en-US" sz="1900" i="1">
                                                <a:latin typeface="Cambria Math" panose="02040503050406030204" pitchFamily="18" charset="0"/>
                                              </a:rPr>
                                              <m:t>−1</m:t>
                                            </m:r>
                                          </m:sup>
                                        </m:sSup>
                                      </m:e>
                                    </m:d>
                                    <m:f>
                                      <m:fPr>
                                        <m:ctrlPr>
                                          <a:rPr lang="en-US" sz="1900" i="1">
                                            <a:latin typeface="Cambria Math" panose="02040503050406030204" pitchFamily="18" charset="0"/>
                                          </a:rPr>
                                        </m:ctrlPr>
                                      </m:fPr>
                                      <m:num>
                                        <m:r>
                                          <a:rPr lang="en-US" sz="1900" i="1">
                                            <a:latin typeface="Cambria Math" panose="02040503050406030204" pitchFamily="18" charset="0"/>
                                          </a:rPr>
                                          <m:t>𝑑</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e>
                                </m:mr>
                              </m:m>
                            </m:e>
                          </m:d>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f>
                            <m:fPr>
                              <m:ctrlPr>
                                <a:rPr lang="en-US" sz="1900" i="1">
                                  <a:latin typeface="Cambria Math" panose="02040503050406030204" pitchFamily="18" charset="0"/>
                                </a:rPr>
                              </m:ctrlPr>
                            </m:fPr>
                            <m:num>
                              <m:r>
                                <a:rPr lang="en-US" sz="1900" i="1">
                                  <a:latin typeface="Cambria Math" panose="02040503050406030204" pitchFamily="18" charset="0"/>
                                </a:rPr>
                                <m:t>𝑑</m:t>
                              </m:r>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2</m:t>
                              </m:r>
                            </m:den>
                          </m:f>
                          <m:d>
                            <m:dPr>
                              <m:ctrlPr>
                                <a:rPr lang="en-US" sz="1900" i="1">
                                  <a:latin typeface="Cambria Math" panose="02040503050406030204" pitchFamily="18" charset="0"/>
                                </a:rPr>
                              </m:ctrlPr>
                            </m:dPr>
                            <m:e>
                              <m:r>
                                <a:rPr lang="en-US" sz="1900" i="1">
                                  <a:latin typeface="Cambria Math" panose="02040503050406030204" pitchFamily="18" charset="0"/>
                                </a:rPr>
                                <m:t>𝐼</m:t>
                              </m:r>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sup>
                                  <m:r>
                                    <a:rPr lang="en-US" sz="1900" i="1">
                                      <a:latin typeface="Cambria Math" panose="02040503050406030204" pitchFamily="18" charset="0"/>
                                    </a:rPr>
                                    <m:t>−1</m:t>
                                  </m:r>
                                </m:sup>
                              </m:sSup>
                            </m:e>
                          </m:d>
                          <m:f>
                            <m:fPr>
                              <m:ctrlPr>
                                <a:rPr lang="en-US" sz="1900" i="1">
                                  <a:latin typeface="Cambria Math" panose="02040503050406030204" pitchFamily="18" charset="0"/>
                                </a:rPr>
                              </m:ctrlPr>
                            </m:fPr>
                            <m:num>
                              <m:r>
                                <a:rPr lang="en-US" sz="1900" i="1">
                                  <a:latin typeface="Cambria Math" panose="02040503050406030204" pitchFamily="18" charset="0"/>
                                </a:rPr>
                                <m:t>𝑑</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e>
                      </m:d>
                    </m:oMath>
                  </m:oMathPara>
                </a14:m>
                <a:endParaRPr lang="en-US" sz="1900" dirty="0"/>
              </a:p>
              <a:p>
                <a:pPr marL="0" indent="0">
                  <a:buNone/>
                </a:pPr>
                <a:r>
                  <a:rPr lang="en-US" sz="1900" dirty="0"/>
                  <a:t>Where (Σ(</a:t>
                </a:r>
                <a:r>
                  <a:rPr lang="en-US" sz="1900" b="1" i="1" dirty="0"/>
                  <a:t>x</a:t>
                </a:r>
                <a:r>
                  <a:rPr lang="en-US" sz="1900" dirty="0"/>
                  <a:t> | Θ))</a:t>
                </a:r>
                <a:r>
                  <a:rPr lang="en-US" sz="1900" baseline="30000" dirty="0"/>
                  <a:t>–1</a:t>
                </a:r>
                <a:r>
                  <a:rPr lang="en-US" sz="1900" dirty="0"/>
                  <a:t> is inverse of covariance matrix Σ(</a:t>
                </a:r>
                <a:r>
                  <a:rPr lang="en-US" sz="1900" b="1" i="1" dirty="0"/>
                  <a:t>x</a:t>
                </a:r>
                <a:r>
                  <a:rPr lang="en-US" sz="1900" dirty="0"/>
                  <a:t> | Θ) and the subscript “</a:t>
                </a:r>
                <a:r>
                  <a:rPr lang="en-US" sz="1900" i="1" dirty="0"/>
                  <a:t>T</a:t>
                </a:r>
                <a:r>
                  <a:rPr lang="en-US" sz="1900" dirty="0"/>
                  <a:t>” denotes transposition operator of matrix and vector whereas </a:t>
                </a:r>
                <a:r>
                  <a:rPr lang="en-US" sz="1900" i="1" dirty="0" err="1"/>
                  <a:t>dμ</a:t>
                </a:r>
                <a:r>
                  <a:rPr lang="en-US" sz="1900" dirty="0"/>
                  <a:t>(</a:t>
                </a:r>
                <a:r>
                  <a:rPr lang="en-US" sz="1900" b="1" i="1" dirty="0"/>
                  <a:t>x</a:t>
                </a:r>
                <a:r>
                  <a:rPr lang="en-US" sz="1900" dirty="0"/>
                  <a:t> | Θ) / </a:t>
                </a:r>
                <a:r>
                  <a:rPr lang="en-US" sz="1900" i="1" dirty="0" err="1"/>
                  <a:t>d</a:t>
                </a:r>
                <a:r>
                  <a:rPr lang="en-US" sz="1900" dirty="0" err="1"/>
                  <a:t>Θ</a:t>
                </a:r>
                <a:r>
                  <a:rPr lang="en-US" sz="1900" dirty="0"/>
                  <a:t> and </a:t>
                </a:r>
                <a:r>
                  <a:rPr lang="en-US" sz="1900" i="1" dirty="0" err="1"/>
                  <a:t>d</a:t>
                </a:r>
                <a:r>
                  <a:rPr lang="en-US" sz="1900" dirty="0" err="1"/>
                  <a:t>Σ</a:t>
                </a:r>
                <a:r>
                  <a:rPr lang="en-US" sz="1900" dirty="0"/>
                  <a:t>(</a:t>
                </a:r>
                <a:r>
                  <a:rPr lang="en-US" sz="1900" b="1" i="1" dirty="0"/>
                  <a:t>x</a:t>
                </a:r>
                <a:r>
                  <a:rPr lang="en-US" sz="1900" dirty="0"/>
                  <a:t> | Θ) / </a:t>
                </a:r>
                <a:r>
                  <a:rPr lang="en-US" sz="1900" i="1" dirty="0" err="1"/>
                  <a:t>d</a:t>
                </a:r>
                <a:r>
                  <a:rPr lang="en-US" sz="1900" dirty="0" err="1"/>
                  <a:t>Θ</a:t>
                </a:r>
                <a:r>
                  <a:rPr lang="en-US" sz="1900" dirty="0"/>
                  <a:t> are differentials of </a:t>
                </a:r>
                <a:r>
                  <a:rPr lang="en-US" sz="1900" i="1" dirty="0"/>
                  <a:t>μ</a:t>
                </a:r>
                <a:r>
                  <a:rPr lang="en-US" sz="1900" dirty="0"/>
                  <a:t>(</a:t>
                </a:r>
                <a:r>
                  <a:rPr lang="en-US" sz="1900" b="1" i="1" dirty="0"/>
                  <a:t>x</a:t>
                </a:r>
                <a:r>
                  <a:rPr lang="en-US" sz="1900" dirty="0"/>
                  <a:t> | Θ) and Σ(</a:t>
                </a:r>
                <a:r>
                  <a:rPr lang="en-US" sz="1900" b="1" i="1" dirty="0"/>
                  <a:t>x</a:t>
                </a:r>
                <a:r>
                  <a:rPr lang="en-US" sz="1900" dirty="0"/>
                  <a:t> | Θ) with regard to Θ, respectively. As a result, encoder parameter Θ and decoder parameter Φ are totally estimated according to SGD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Θ</m:t>
                      </m:r>
                      <m:r>
                        <a:rPr lang="en-US" sz="1900" i="1">
                          <a:latin typeface="Cambria Math" panose="02040503050406030204" pitchFamily="18" charset="0"/>
                        </a:rPr>
                        <m:t>=</m:t>
                      </m:r>
                      <m:r>
                        <m:rPr>
                          <m:sty m:val="p"/>
                        </m:rPr>
                        <a:rPr lang="en-US" sz="1900">
                          <a:latin typeface="Cambria Math" panose="02040503050406030204" pitchFamily="18" charset="0"/>
                        </a:rPr>
                        <m:t>Θ</m:t>
                      </m:r>
                      <m:r>
                        <a:rPr lang="en-US" sz="1900" i="1">
                          <a:latin typeface="Cambria Math" panose="02040503050406030204" pitchFamily="18" charset="0"/>
                        </a:rPr>
                        <m:t>−</m:t>
                      </m:r>
                      <m:r>
                        <a:rPr lang="en-US" sz="1900" i="1">
                          <a:latin typeface="Cambria Math" panose="02040503050406030204" pitchFamily="18" charset="0"/>
                        </a:rPr>
                        <m:t>𝛾</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f>
                                  <m:fPr>
                                    <m:ctrlPr>
                                      <a:rPr lang="en-US" sz="1900" i="1">
                                        <a:latin typeface="Cambria Math" panose="02040503050406030204" pitchFamily="18" charset="0"/>
                                      </a:rPr>
                                    </m:ctrlPr>
                                  </m:fPr>
                                  <m:num>
                                    <m:r>
                                      <a:rPr lang="en-US" sz="1900" i="1">
                                        <a:latin typeface="Cambria Math" panose="02040503050406030204" pitchFamily="18" charset="0"/>
                                      </a:rPr>
                                      <m:t>𝑑</m:t>
                                    </m:r>
                                    <m:r>
                                      <a:rPr lang="en-US" sz="1900" i="1">
                                        <a:latin typeface="Cambria Math" panose="02040503050406030204" pitchFamily="18" charset="0"/>
                                      </a:rPr>
                                      <m:t>𝜇</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e>
                            </m:mr>
                            <m:mr>
                              <m:e>
                                <m:f>
                                  <m:fPr>
                                    <m:ctrlPr>
                                      <a:rPr lang="en-US" sz="1900" i="1">
                                        <a:latin typeface="Cambria Math" panose="02040503050406030204" pitchFamily="18" charset="0"/>
                                      </a:rPr>
                                    </m:ctrlPr>
                                  </m:fPr>
                                  <m:num>
                                    <m:r>
                                      <a:rPr lang="en-US" sz="1900" i="1">
                                        <a:latin typeface="Cambria Math" panose="02040503050406030204" pitchFamily="18" charset="0"/>
                                      </a:rPr>
                                      <m:t>1</m:t>
                                    </m:r>
                                  </m:num>
                                  <m:den>
                                    <m:r>
                                      <a:rPr lang="en-US" sz="1900" i="1">
                                        <a:latin typeface="Cambria Math" panose="02040503050406030204" pitchFamily="18" charset="0"/>
                                      </a:rPr>
                                      <m:t>2</m:t>
                                    </m:r>
                                  </m:den>
                                </m:f>
                                <m:d>
                                  <m:dPr>
                                    <m:ctrlPr>
                                      <a:rPr lang="en-US" sz="1900" i="1">
                                        <a:latin typeface="Cambria Math" panose="02040503050406030204" pitchFamily="18" charset="0"/>
                                      </a:rPr>
                                    </m:ctrlPr>
                                  </m:dPr>
                                  <m:e>
                                    <m:r>
                                      <a:rPr lang="en-US" sz="1900" i="1">
                                        <a:latin typeface="Cambria Math" panose="02040503050406030204" pitchFamily="18" charset="0"/>
                                      </a:rPr>
                                      <m:t>𝐼</m:t>
                                    </m:r>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e>
                                        </m:d>
                                      </m:e>
                                      <m:sup>
                                        <m:r>
                                          <a:rPr lang="en-US" sz="1900" i="1">
                                            <a:latin typeface="Cambria Math" panose="02040503050406030204" pitchFamily="18" charset="0"/>
                                          </a:rPr>
                                          <m:t>−1</m:t>
                                        </m:r>
                                      </m:sup>
                                    </m:sSup>
                                  </m:e>
                                </m:d>
                                <m:f>
                                  <m:fPr>
                                    <m:ctrlPr>
                                      <a:rPr lang="en-US" sz="1900" i="1">
                                        <a:latin typeface="Cambria Math" panose="02040503050406030204" pitchFamily="18" charset="0"/>
                                      </a:rPr>
                                    </m:ctrlPr>
                                  </m:fPr>
                                  <m:num>
                                    <m:r>
                                      <a:rPr lang="en-US" sz="1900" i="1">
                                        <a:latin typeface="Cambria Math" panose="02040503050406030204" pitchFamily="18" charset="0"/>
                                      </a:rPr>
                                      <m:t>𝑑</m:t>
                                    </m:r>
                                    <m:r>
                                      <m:rPr>
                                        <m:sty m:val="p"/>
                                      </m:rPr>
                                      <a:rPr lang="en-US" sz="1900">
                                        <a:latin typeface="Cambria Math" panose="02040503050406030204" pitchFamily="18" charset="0"/>
                                      </a:rPr>
                                      <m:t>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Θ</m:t>
                                        </m:r>
                                      </m:e>
                                    </m:d>
                                  </m:num>
                                  <m:den>
                                    <m:r>
                                      <a:rPr lang="en-US" sz="1900" i="1">
                                        <a:latin typeface="Cambria Math" panose="02040503050406030204" pitchFamily="18" charset="0"/>
                                      </a:rPr>
                                      <m:t>𝑑</m:t>
                                    </m:r>
                                    <m:r>
                                      <m:rPr>
                                        <m:sty m:val="p"/>
                                      </m:rPr>
                                      <a:rPr lang="en-US" sz="1900">
                                        <a:latin typeface="Cambria Math" panose="02040503050406030204" pitchFamily="18" charset="0"/>
                                      </a:rPr>
                                      <m:t>Θ</m:t>
                                    </m:r>
                                  </m:den>
                                </m:f>
                              </m:e>
                            </m:mr>
                          </m:m>
                        </m:e>
                      </m:d>
                    </m:oMath>
                    <m:oMath xmlns:m="http://schemas.openxmlformats.org/officeDocument/2006/math">
                      <m:r>
                        <m:rPr>
                          <m:sty m:val="p"/>
                        </m:rPr>
                        <a:rPr lang="en-US" sz="1900">
                          <a:latin typeface="Cambria Math" panose="02040503050406030204" pitchFamily="18" charset="0"/>
                        </a:rPr>
                        <m:t>Φ</m:t>
                      </m:r>
                      <m:r>
                        <a:rPr lang="en-US" sz="1900" i="1">
                          <a:latin typeface="Cambria Math" panose="02040503050406030204" pitchFamily="18" charset="0"/>
                        </a:rPr>
                        <m:t>=</m:t>
                      </m:r>
                      <m:r>
                        <m:rPr>
                          <m:sty m:val="p"/>
                        </m:rPr>
                        <a:rPr lang="en-US" sz="1900">
                          <a:latin typeface="Cambria Math" panose="02040503050406030204" pitchFamily="18" charset="0"/>
                        </a:rPr>
                        <m:t>Φ</m:t>
                      </m:r>
                      <m:r>
                        <a:rPr lang="en-US" sz="1900" i="1">
                          <a:latin typeface="Cambria Math" panose="02040503050406030204" pitchFamily="18" charset="0"/>
                        </a:rPr>
                        <m:t>−</m:t>
                      </m:r>
                      <m:r>
                        <a:rPr lang="en-US" sz="1900" i="1">
                          <a:latin typeface="Cambria Math" panose="02040503050406030204" pitchFamily="18" charset="0"/>
                        </a:rPr>
                        <m:t>𝛾</m:t>
                      </m:r>
                      <m:d>
                        <m:dPr>
                          <m:ctrlPr>
                            <a:rPr lang="en-US" sz="1900" i="1">
                              <a:latin typeface="Cambria Math" panose="02040503050406030204" pitchFamily="18" charset="0"/>
                            </a:rPr>
                          </m:ctrlPr>
                        </m:dPr>
                        <m:e>
                          <m:r>
                            <a:rPr lang="en-US" sz="1900" i="1">
                              <a:latin typeface="Cambria Math" panose="02040503050406030204" pitchFamily="18" charset="0"/>
                            </a:rPr>
                            <m:t>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r>
                            <a:rPr lang="en-US" sz="1900" i="1">
                              <a:latin typeface="Cambria Math" panose="02040503050406030204" pitchFamily="18" charset="0"/>
                            </a:rPr>
                            <m:t>−</m:t>
                          </m:r>
                          <m:r>
                            <a:rPr lang="en-US" sz="1900" b="1" i="1">
                              <a:latin typeface="Cambria Math" panose="02040503050406030204" pitchFamily="18" charset="0"/>
                            </a:rPr>
                            <m:t>𝒙</m:t>
                          </m:r>
                        </m:e>
                      </m:d>
                      <m:f>
                        <m:fPr>
                          <m:ctrlPr>
                            <a:rPr lang="en-US" sz="1900" i="1">
                              <a:latin typeface="Cambria Math" panose="02040503050406030204" pitchFamily="18" charset="0"/>
                            </a:rPr>
                          </m:ctrlPr>
                        </m:fPr>
                        <m:num>
                          <m:r>
                            <a:rPr lang="en-US" sz="1900" i="1">
                              <a:latin typeface="Cambria Math" panose="02040503050406030204" pitchFamily="18" charset="0"/>
                            </a:rPr>
                            <m:t>𝑑𝑔</m:t>
                          </m:r>
                          <m:d>
                            <m:dPr>
                              <m:ctrlPr>
                                <a:rPr lang="en-US" sz="1900" i="1">
                                  <a:latin typeface="Cambria Math" panose="02040503050406030204" pitchFamily="18" charset="0"/>
                                </a:rPr>
                              </m:ctrlPr>
                            </m:dPr>
                            <m:e>
                              <m:r>
                                <a:rPr lang="en-US" sz="1900" b="1" i="1">
                                  <a:latin typeface="Cambria Math" panose="02040503050406030204" pitchFamily="18" charset="0"/>
                                </a:rPr>
                                <m:t>𝒛</m:t>
                              </m:r>
                            </m:e>
                            <m:e>
                              <m:r>
                                <m:rPr>
                                  <m:sty m:val="p"/>
                                </m:rPr>
                                <a:rPr lang="en-US" sz="1900">
                                  <a:latin typeface="Cambria Math" panose="02040503050406030204" pitchFamily="18" charset="0"/>
                                </a:rPr>
                                <m:t>Φ</m:t>
                              </m:r>
                            </m:e>
                          </m:d>
                        </m:num>
                        <m:den>
                          <m:r>
                            <a:rPr lang="en-US" sz="1900" i="1">
                              <a:latin typeface="Cambria Math" panose="02040503050406030204" pitchFamily="18" charset="0"/>
                            </a:rPr>
                            <m:t>𝑑</m:t>
                          </m:r>
                          <m:r>
                            <m:rPr>
                              <m:sty m:val="p"/>
                            </m:rPr>
                            <a:rPr lang="en-US" sz="1900">
                              <a:latin typeface="Cambria Math" panose="02040503050406030204" pitchFamily="18" charset="0"/>
                            </a:rPr>
                            <m:t>Φ</m:t>
                          </m:r>
                        </m:den>
                      </m:f>
                    </m:oMath>
                  </m:oMathPara>
                </a14:m>
                <a:endParaRPr lang="en-US" sz="1900" dirty="0"/>
              </a:p>
              <a:p>
                <a:pPr marL="0" indent="0">
                  <a:buNone/>
                </a:pPr>
                <a:r>
                  <a:rPr lang="en-US" sz="1900" dirty="0"/>
                  <a:t>The estimation equations above are simple explanation of VAE but its formal construction is more complicated.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458" r="-407" b="-15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41795254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1900" dirty="0" smtClean="0"/>
                  <a:t>We begin the aforementioned intractable PDF </a:t>
                </a:r>
                <a:r>
                  <a:rPr lang="en-US" sz="1900" i="1" dirty="0"/>
                  <a:t>P</a:t>
                </a:r>
                <a:r>
                  <a:rPr lang="en-US" sz="1900" dirty="0"/>
                  <a:t>(</a:t>
                </a:r>
                <a:r>
                  <a:rPr lang="en-US" sz="1900" b="1" i="1" dirty="0"/>
                  <a:t>x</a:t>
                </a:r>
                <a:r>
                  <a:rPr lang="en-US" sz="1900" dirty="0"/>
                  <a:t>) specified by law of total probability:</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d>
                      <m:r>
                        <a:rPr lang="en-US" sz="1900" i="1">
                          <a:latin typeface="Cambria Math" panose="02040503050406030204" pitchFamily="18" charset="0"/>
                        </a:rPr>
                        <m:t>=</m:t>
                      </m:r>
                      <m:nary>
                        <m:naryPr>
                          <m:limLoc m:val="undOvr"/>
                          <m:supHide m:val="on"/>
                          <m:ctrlPr>
                            <a:rPr lang="en-US" sz="1900" i="1">
                              <a:latin typeface="Cambria Math" panose="02040503050406030204" pitchFamily="18" charset="0"/>
                            </a:rPr>
                          </m:ctrlPr>
                        </m:naryPr>
                        <m:sub>
                          <m:r>
                            <a:rPr lang="en-US" sz="1900" b="1" i="1">
                              <a:latin typeface="Cambria Math" panose="02040503050406030204" pitchFamily="18" charset="0"/>
                            </a:rPr>
                            <m:t>𝒛</m:t>
                          </m:r>
                        </m:sub>
                        <m:sup/>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e>
                              <m:r>
                                <m:rPr>
                                  <m:sty m:val="p"/>
                                </m:rPr>
                                <a:rPr lang="en-US" sz="1900">
                                  <a:latin typeface="Cambria Math" panose="02040503050406030204" pitchFamily="18" charset="0"/>
                                </a:rPr>
                                <m:t>Φ</m:t>
                              </m:r>
                              <m:r>
                                <a:rPr lang="en-US" sz="1900" i="1">
                                  <a:latin typeface="Cambria Math" panose="02040503050406030204" pitchFamily="18" charset="0"/>
                                </a:rPr>
                                <m:t>,</m:t>
                              </m:r>
                              <m:r>
                                <a:rPr lang="en-US" sz="1900" b="1" i="1">
                                  <a:latin typeface="Cambria Math" panose="02040503050406030204" pitchFamily="18" charset="0"/>
                                </a:rPr>
                                <m:t>𝒛</m:t>
                              </m:r>
                            </m:e>
                          </m:d>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d>
                        </m:e>
                      </m:nary>
                      <m:r>
                        <a:rPr lang="en-US" sz="1900" i="1">
                          <a:latin typeface="Cambria Math" panose="02040503050406030204" pitchFamily="18" charset="0"/>
                        </a:rPr>
                        <m:t>𝑑</m:t>
                      </m:r>
                      <m:r>
                        <a:rPr lang="en-US" sz="1900" b="1" i="1">
                          <a:latin typeface="Cambria Math" panose="02040503050406030204" pitchFamily="18" charset="0"/>
                        </a:rPr>
                        <m:t>𝒛</m:t>
                      </m:r>
                    </m:oMath>
                  </m:oMathPara>
                </a14:m>
                <a:endParaRPr lang="en-US" sz="1900" dirty="0"/>
              </a:p>
              <a:p>
                <a:pPr marL="0" indent="0">
                  <a:buNone/>
                </a:pPr>
                <a:r>
                  <a:rPr lang="en-US" sz="1900" dirty="0"/>
                  <a:t>However, </a:t>
                </a:r>
                <a:r>
                  <a:rPr lang="en-US" sz="1900" i="1" dirty="0"/>
                  <a:t>P</a:t>
                </a:r>
                <a:r>
                  <a:rPr lang="en-US" sz="1900" dirty="0"/>
                  <a:t>(</a:t>
                </a:r>
                <a:r>
                  <a:rPr lang="en-US" sz="1900" b="1" i="1" dirty="0"/>
                  <a:t>x</a:t>
                </a:r>
                <a:r>
                  <a:rPr lang="en-US" sz="1900" dirty="0"/>
                  <a:t>) is interpreted by another way which is based on Bayes’ rule within VAE:</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d>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num>
                        <m:den>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den>
                      </m:f>
                    </m:oMath>
                  </m:oMathPara>
                </a14:m>
                <a:endParaRPr lang="en-US" sz="1900" dirty="0"/>
              </a:p>
              <a:p>
                <a:pPr marL="0" indent="0">
                  <a:buNone/>
                </a:pPr>
                <a:r>
                  <a:rPr lang="en-US" sz="1900" dirty="0"/>
                  <a:t>Because the conditional probability </a:t>
                </a:r>
                <a:r>
                  <a:rPr lang="en-US" sz="1900" i="1" dirty="0"/>
                  <a:t>P</a:t>
                </a:r>
                <a:r>
                  <a:rPr lang="en-US" sz="1900" dirty="0"/>
                  <a:t>(</a:t>
                </a:r>
                <a:r>
                  <a:rPr lang="en-US" sz="1900" b="1" dirty="0"/>
                  <a:t>z</a:t>
                </a:r>
                <a:r>
                  <a:rPr lang="en-US" sz="1900" dirty="0"/>
                  <a:t> | </a:t>
                </a:r>
                <a:r>
                  <a:rPr lang="en-US" sz="1900" b="1" i="1" dirty="0"/>
                  <a:t>x</a:t>
                </a:r>
                <a:r>
                  <a:rPr lang="en-US" sz="1900" dirty="0"/>
                  <a:t>) is arbitrary without formal specification, it should be approximated by another PDF denoted </a:t>
                </a:r>
                <a:r>
                  <a:rPr lang="en-US" sz="1900" i="1" dirty="0"/>
                  <a:t>Q</a:t>
                </a:r>
                <a:r>
                  <a:rPr lang="en-US" sz="1900" dirty="0"/>
                  <a:t>(</a:t>
                </a:r>
                <a:r>
                  <a:rPr lang="en-US" sz="1900" b="1" dirty="0"/>
                  <a:t>z</a:t>
                </a:r>
                <a:r>
                  <a:rPr lang="en-US" sz="1900" dirty="0"/>
                  <a:t> | </a:t>
                </a:r>
                <a:r>
                  <a:rPr lang="en-US" sz="1900" b="1" i="1" dirty="0"/>
                  <a:t>x</a:t>
                </a:r>
                <a:r>
                  <a:rPr lang="en-US" sz="1900" dirty="0"/>
                  <a:t>) with assumption that the PDF </a:t>
                </a:r>
                <a:r>
                  <a:rPr lang="en-US" sz="1900" i="1" dirty="0"/>
                  <a:t>Q</a:t>
                </a:r>
                <a:r>
                  <a:rPr lang="en-US" sz="1900" dirty="0"/>
                  <a:t>(</a:t>
                </a:r>
                <a:r>
                  <a:rPr lang="en-US" sz="1900" b="1" dirty="0"/>
                  <a:t>z</a:t>
                </a:r>
                <a:r>
                  <a:rPr lang="en-US" sz="1900" dirty="0"/>
                  <a:t> | </a:t>
                </a:r>
                <a:r>
                  <a:rPr lang="en-US" sz="1900" b="1" i="1" dirty="0"/>
                  <a:t>x</a:t>
                </a:r>
                <a:r>
                  <a:rPr lang="en-US" sz="1900" dirty="0"/>
                  <a:t>) has formal specification like normal distribution.</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r>
                        <a:rPr lang="en-US" sz="1900" i="1">
                          <a:latin typeface="Cambria Math" panose="02040503050406030204" pitchFamily="18" charset="0"/>
                        </a:rPr>
                        <m:t>≅</m:t>
                      </m:r>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oMath>
                  </m:oMathPara>
                </a14:m>
                <a:endParaRPr lang="en-US" sz="1900" dirty="0"/>
              </a:p>
              <a:p>
                <a:pPr marL="0" indent="0">
                  <a:buNone/>
                </a:pPr>
                <a:r>
                  <a:rPr lang="en-US" sz="1900" dirty="0"/>
                  <a:t>Logarithm of intractable PDF </a:t>
                </a:r>
                <a:r>
                  <a:rPr lang="en-US" sz="1900" i="1" dirty="0"/>
                  <a:t>P</a:t>
                </a:r>
                <a:r>
                  <a:rPr lang="en-US" sz="1900" dirty="0"/>
                  <a:t>(</a:t>
                </a:r>
                <a:r>
                  <a:rPr lang="en-US" sz="1900" b="1" i="1" dirty="0"/>
                  <a:t>x</a:t>
                </a:r>
                <a:r>
                  <a:rPr lang="en-US" sz="1900" dirty="0"/>
                  <a:t>) is specified as follows (</a:t>
                </a:r>
                <a:r>
                  <a:rPr lang="en-US" sz="1900" dirty="0" err="1"/>
                  <a:t>Ruthotto</a:t>
                </a:r>
                <a:r>
                  <a:rPr lang="en-US" sz="1900" dirty="0"/>
                  <a:t> &amp; Haber, 2021, p. 13):</a:t>
                </a:r>
              </a:p>
              <a:p>
                <a:pPr marL="0" indent="0">
                  <a:buNone/>
                </a:pPr>
                <a14:m>
                  <m:oMathPara xmlns:m="http://schemas.openxmlformats.org/officeDocument/2006/math">
                    <m:oMathParaPr>
                      <m:jc m:val="centerGroup"/>
                    </m:oMathParaPr>
                    <m:oMath xmlns:m="http://schemas.openxmlformats.org/officeDocument/2006/math">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d>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f>
                            <m:fPr>
                              <m:ctrlPr>
                                <a:rPr lang="en-US" sz="1900" i="1">
                                  <a:latin typeface="Cambria Math" panose="02040503050406030204" pitchFamily="18" charset="0"/>
                                </a:rPr>
                              </m:ctrlPr>
                            </m:fPr>
                            <m:num>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num>
                            <m:den>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den>
                          </m:f>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num>
                                <m:den>
                                  <m:r>
                                    <a:rPr lang="en-US" sz="1900" i="1">
                                      <a:latin typeface="Cambria Math" panose="02040503050406030204" pitchFamily="18" charset="0"/>
                                    </a:rPr>
                                    <m:t>𝑄</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den>
                              </m:f>
                              <m:f>
                                <m:fPr>
                                  <m:ctrlPr>
                                    <a:rPr lang="en-US" sz="1900" i="1">
                                      <a:latin typeface="Cambria Math" panose="02040503050406030204" pitchFamily="18" charset="0"/>
                                    </a:rPr>
                                  </m:ctrlPr>
                                </m:fPr>
                                <m:num>
                                  <m:r>
                                    <a:rPr lang="en-US" sz="1900" i="1">
                                      <a:latin typeface="Cambria Math" panose="02040503050406030204" pitchFamily="18" charset="0"/>
                                    </a:rPr>
                                    <m:t>𝑄</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num>
                                <m:den>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den>
                              </m:f>
                            </m:e>
                          </m:d>
                        </m:e>
                      </m:func>
                    </m:oMath>
                  </m:oMathPara>
                </a14:m>
                <a:endParaRPr lang="en-US" sz="1900" dirty="0" smtClean="0"/>
              </a:p>
              <a:p>
                <a:pPr marL="0" indent="0">
                  <a:buNone/>
                </a:pPr>
                <a:r>
                  <a:rPr lang="en-US" sz="1900" dirty="0"/>
                  <a:t>This implies</a:t>
                </a:r>
                <a:r>
                  <a:rPr lang="en-US" sz="1900" dirty="0" smtClean="0"/>
                  <a:t>:</a:t>
                </a:r>
              </a:p>
              <a:p>
                <a:pPr marL="0" indent="0">
                  <a:buNone/>
                </a:pPr>
                <a14:m>
                  <m:oMathPara xmlns:m="http://schemas.openxmlformats.org/officeDocument/2006/math">
                    <m:oMathParaPr>
                      <m:jc m:val="right"/>
                    </m:oMathParaPr>
                    <m:oMath xmlns:m="http://schemas.openxmlformats.org/officeDocument/2006/math">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e>
                          </m:d>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f>
                            <m:fPr>
                              <m:ctrlPr>
                                <a:rPr lang="en-US" sz="1900" i="1">
                                  <a:latin typeface="Cambria Math" panose="02040503050406030204" pitchFamily="18" charset="0"/>
                                </a:rPr>
                              </m:ctrlPr>
                            </m:fPr>
                            <m:num>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𝒙</m:t>
                                  </m:r>
                                  <m:r>
                                    <a:rPr lang="en-US" sz="1900" i="1">
                                      <a:latin typeface="Cambria Math" panose="02040503050406030204" pitchFamily="18" charset="0"/>
                                    </a:rPr>
                                    <m:t>,</m:t>
                                  </m:r>
                                  <m:r>
                                    <a:rPr lang="en-US" sz="1900" b="1" i="1">
                                      <a:latin typeface="Cambria Math" panose="02040503050406030204" pitchFamily="18" charset="0"/>
                                    </a:rPr>
                                    <m:t>𝒛</m:t>
                                  </m:r>
                                </m:e>
                              </m:d>
                            </m:num>
                            <m:den>
                              <m:r>
                                <a:rPr lang="en-US" sz="1900" i="1">
                                  <a:latin typeface="Cambria Math" panose="02040503050406030204" pitchFamily="18" charset="0"/>
                                </a:rPr>
                                <m:t>𝑄</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den>
                          </m:f>
                        </m:e>
                      </m:func>
                      <m:r>
                        <a:rPr lang="en-US" sz="1900" i="1">
                          <a:latin typeface="Cambria Math" panose="02040503050406030204" pitchFamily="18" charset="0"/>
                        </a:rPr>
                        <m:t>+</m:t>
                      </m:r>
                      <m:func>
                        <m:funcPr>
                          <m:ctrlPr>
                            <a:rPr lang="en-US" sz="1900" i="1">
                              <a:latin typeface="Cambria Math" panose="02040503050406030204" pitchFamily="18" charset="0"/>
                            </a:rPr>
                          </m:ctrlPr>
                        </m:funcPr>
                        <m:fName>
                          <m:r>
                            <m:rPr>
                              <m:sty m:val="p"/>
                            </m:rPr>
                            <a:rPr lang="en-US" sz="1900">
                              <a:latin typeface="Cambria Math" panose="02040503050406030204" pitchFamily="18" charset="0"/>
                            </a:rPr>
                            <m:t>log</m:t>
                          </m:r>
                        </m:fName>
                        <m:e>
                          <m:f>
                            <m:fPr>
                              <m:ctrlPr>
                                <a:rPr lang="en-US" sz="1900" i="1">
                                  <a:latin typeface="Cambria Math" panose="02040503050406030204" pitchFamily="18" charset="0"/>
                                </a:rPr>
                              </m:ctrlPr>
                            </m:fPr>
                            <m:num>
                              <m:r>
                                <a:rPr lang="en-US" sz="1900" i="1">
                                  <a:latin typeface="Cambria Math" panose="02040503050406030204" pitchFamily="18" charset="0"/>
                                </a:rPr>
                                <m:t>𝑄</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num>
                            <m:den>
                              <m:r>
                                <a:rPr lang="en-US" sz="1900" i="1">
                                  <a:latin typeface="Cambria Math" panose="02040503050406030204" pitchFamily="18" charset="0"/>
                                </a:rPr>
                                <m:t>𝑃</m:t>
                              </m:r>
                              <m:d>
                                <m:dPr>
                                  <m:ctrlPr>
                                    <a:rPr lang="en-US" sz="1900" i="1">
                                      <a:latin typeface="Cambria Math" panose="02040503050406030204" pitchFamily="18" charset="0"/>
                                    </a:rPr>
                                  </m:ctrlPr>
                                </m:dPr>
                                <m:e>
                                  <m:r>
                                    <a:rPr lang="en-US" sz="1900" b="1" i="1">
                                      <a:latin typeface="Cambria Math" panose="02040503050406030204" pitchFamily="18" charset="0"/>
                                    </a:rPr>
                                    <m:t>𝒛</m:t>
                                  </m:r>
                                </m:e>
                                <m:e>
                                  <m:r>
                                    <a:rPr lang="en-US" sz="1900" b="1" i="1">
                                      <a:latin typeface="Cambria Math" panose="02040503050406030204" pitchFamily="18" charset="0"/>
                                    </a:rPr>
                                    <m:t>𝒙</m:t>
                                  </m:r>
                                </m:e>
                              </m:d>
                            </m:den>
                          </m:f>
                        </m:e>
                      </m:func>
                      <m:r>
                        <a:rPr lang="en-US" sz="1900" b="0" i="1" smtClean="0">
                          <a:latin typeface="Cambria Math" panose="02040503050406030204" pitchFamily="18" charset="0"/>
                        </a:rPr>
                        <m:t>    </m:t>
                      </m:r>
                      <m:d>
                        <m:dPr>
                          <m:ctrlPr>
                            <a:rPr lang="en-US" sz="1900" b="0" i="1" smtClean="0">
                              <a:latin typeface="Cambria Math" panose="02040503050406030204" pitchFamily="18" charset="0"/>
                            </a:rPr>
                          </m:ctrlPr>
                        </m:dPr>
                        <m:e>
                          <m:r>
                            <a:rPr lang="en-US" sz="1900" b="0" i="1" smtClean="0">
                              <a:latin typeface="Cambria Math" panose="02040503050406030204" pitchFamily="18" charset="0"/>
                            </a:rPr>
                            <m:t>3.4</m:t>
                          </m:r>
                        </m:e>
                      </m:d>
                    </m:oMath>
                  </m:oMathPara>
                </a14:m>
                <a:endParaRPr lang="en-US" sz="1900" dirty="0" smtClean="0"/>
              </a:p>
              <a:p>
                <a:pPr marL="0" indent="0">
                  <a:buNone/>
                </a:pPr>
                <a:r>
                  <a:rPr lang="en-US" sz="1900" dirty="0"/>
                  <a:t>The second term log(</a:t>
                </a:r>
                <a:r>
                  <a:rPr lang="en-US" sz="1900" i="1" dirty="0"/>
                  <a:t>Q</a:t>
                </a:r>
                <a:r>
                  <a:rPr lang="en-US" sz="1900" dirty="0"/>
                  <a:t>(</a:t>
                </a:r>
                <a:r>
                  <a:rPr lang="en-US" sz="1900" b="1" dirty="0"/>
                  <a:t>z</a:t>
                </a:r>
                <a:r>
                  <a:rPr lang="en-US" sz="1900" dirty="0"/>
                  <a:t> | </a:t>
                </a:r>
                <a:r>
                  <a:rPr lang="en-US" sz="1900" b="1" i="1" dirty="0"/>
                  <a:t>x</a:t>
                </a:r>
                <a:r>
                  <a:rPr lang="en-US" sz="1900" dirty="0"/>
                  <a:t>) / </a:t>
                </a:r>
                <a:r>
                  <a:rPr lang="en-US" sz="1900" i="1" dirty="0"/>
                  <a:t>P</a:t>
                </a:r>
                <a:r>
                  <a:rPr lang="en-US" sz="1900" dirty="0"/>
                  <a:t>(</a:t>
                </a:r>
                <a:r>
                  <a:rPr lang="en-US" sz="1900" b="1" dirty="0"/>
                  <a:t>z</a:t>
                </a:r>
                <a:r>
                  <a:rPr lang="en-US" sz="1900" dirty="0"/>
                  <a:t> | </a:t>
                </a:r>
                <a:r>
                  <a:rPr lang="en-US" sz="1900" b="1" i="1" dirty="0"/>
                  <a:t>x</a:t>
                </a:r>
                <a:r>
                  <a:rPr lang="en-US" sz="1900" dirty="0"/>
                  <a:t>)) is not variant because </a:t>
                </a:r>
                <a:r>
                  <a:rPr lang="en-US" sz="1900" i="1" dirty="0"/>
                  <a:t>Q</a:t>
                </a:r>
                <a:r>
                  <a:rPr lang="en-US" sz="1900" dirty="0"/>
                  <a:t>(</a:t>
                </a:r>
                <a:r>
                  <a:rPr lang="en-US" sz="1900" b="1" dirty="0"/>
                  <a:t>z</a:t>
                </a:r>
                <a:r>
                  <a:rPr lang="en-US" sz="1900" dirty="0"/>
                  <a:t> | </a:t>
                </a:r>
                <a:r>
                  <a:rPr lang="en-US" sz="1900" b="1" i="1" dirty="0"/>
                  <a:t>x</a:t>
                </a:r>
                <a:r>
                  <a:rPr lang="en-US" sz="1900" dirty="0"/>
                  <a:t>) is approximated to </a:t>
                </a:r>
                <a:r>
                  <a:rPr lang="en-US" sz="1900" i="1" dirty="0"/>
                  <a:t>P</a:t>
                </a:r>
                <a:r>
                  <a:rPr lang="en-US" sz="1900" dirty="0"/>
                  <a:t>(</a:t>
                </a:r>
                <a:r>
                  <a:rPr lang="en-US" sz="1900" b="1" dirty="0"/>
                  <a:t>z</a:t>
                </a:r>
                <a:r>
                  <a:rPr lang="en-US" sz="1900" dirty="0"/>
                  <a:t> | </a:t>
                </a:r>
                <a:r>
                  <a:rPr lang="en-US" sz="1900" b="1" i="1" dirty="0"/>
                  <a:t>x</a:t>
                </a:r>
                <a:r>
                  <a:rPr lang="en-US" sz="1900" dirty="0"/>
                  <a:t>). Therefore, the first term log(</a:t>
                </a:r>
                <a:r>
                  <a:rPr lang="en-US" sz="1900" i="1" dirty="0"/>
                  <a:t>P</a:t>
                </a:r>
                <a:r>
                  <a:rPr lang="en-US" sz="1900" dirty="0"/>
                  <a:t>(</a:t>
                </a:r>
                <a:r>
                  <a:rPr lang="en-US" sz="1900" b="1" i="1" dirty="0"/>
                  <a:t>x</a:t>
                </a:r>
                <a:r>
                  <a:rPr lang="en-US" sz="1900" dirty="0"/>
                  <a:t>, </a:t>
                </a:r>
                <a:r>
                  <a:rPr lang="en-US" sz="1900" b="1" dirty="0"/>
                  <a:t>z</a:t>
                </a:r>
                <a:r>
                  <a:rPr lang="en-US" sz="1900" dirty="0"/>
                  <a:t>) / </a:t>
                </a:r>
                <a:r>
                  <a:rPr lang="en-US" sz="1900" i="1" dirty="0"/>
                  <a:t>Q</a:t>
                </a:r>
                <a:r>
                  <a:rPr lang="en-US" sz="1900" dirty="0"/>
                  <a:t>(</a:t>
                </a:r>
                <a:r>
                  <a:rPr lang="en-US" sz="1900" b="1" dirty="0"/>
                  <a:t>z</a:t>
                </a:r>
                <a:r>
                  <a:rPr lang="en-US" sz="1900" dirty="0"/>
                  <a:t> | </a:t>
                </a:r>
                <a:r>
                  <a:rPr lang="en-US" sz="1900" b="1" i="1" dirty="0"/>
                  <a:t>x</a:t>
                </a:r>
                <a:r>
                  <a:rPr lang="en-US" sz="1900" dirty="0"/>
                  <a:t>) is called variation lower bound or </a:t>
                </a:r>
                <a:r>
                  <a:rPr lang="en-US" sz="1900" i="1" dirty="0"/>
                  <a:t>evidence lower bound</a:t>
                </a:r>
                <a:r>
                  <a:rPr lang="en-US" sz="1900" dirty="0"/>
                  <a:t> because it is variant.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459" t="-589" r="-510"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983607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50" dirty="0"/>
                  <a:t>Let </a:t>
                </a:r>
                <a:r>
                  <a:rPr lang="en-US" sz="2050" i="1" dirty="0"/>
                  <a:t>l</a:t>
                </a:r>
                <a:r>
                  <a:rPr lang="en-US" sz="2050" dirty="0"/>
                  <a:t>(</a:t>
                </a:r>
                <a:r>
                  <a:rPr lang="en-US" sz="2050" b="1" i="1" dirty="0"/>
                  <a:t>x</a:t>
                </a:r>
                <a:r>
                  <a:rPr lang="en-US" sz="2050" dirty="0"/>
                  <a:t>, </a:t>
                </a:r>
                <a:r>
                  <a:rPr lang="en-US" sz="2050" b="1" dirty="0"/>
                  <a:t>z</a:t>
                </a:r>
                <a:r>
                  <a:rPr lang="en-US" sz="2050" dirty="0"/>
                  <a:t>) be loss function or error function on VAE which is defined as the minus opposite of expectation of the evidence lower bound log(</a:t>
                </a:r>
                <a:r>
                  <a:rPr lang="en-US" sz="2050" i="1" dirty="0"/>
                  <a:t>P</a:t>
                </a:r>
                <a:r>
                  <a:rPr lang="en-US" sz="2050" dirty="0"/>
                  <a:t>(</a:t>
                </a:r>
                <a:r>
                  <a:rPr lang="en-US" sz="2050" b="1" i="1" dirty="0"/>
                  <a:t>x</a:t>
                </a:r>
                <a:r>
                  <a:rPr lang="en-US" sz="2050" dirty="0"/>
                  <a:t>, </a:t>
                </a:r>
                <a:r>
                  <a:rPr lang="en-US" sz="2050" b="1" dirty="0"/>
                  <a:t>z</a:t>
                </a:r>
                <a:r>
                  <a:rPr lang="en-US" sz="2050" dirty="0"/>
                  <a:t>) / </a:t>
                </a:r>
                <a:r>
                  <a:rPr lang="en-US" sz="2050" i="1" dirty="0"/>
                  <a:t>Q</a:t>
                </a:r>
                <a:r>
                  <a:rPr lang="en-US" sz="2050" dirty="0"/>
                  <a:t>(</a:t>
                </a:r>
                <a:r>
                  <a:rPr lang="en-US" sz="2050" b="1" dirty="0"/>
                  <a:t>z</a:t>
                </a:r>
                <a:r>
                  <a:rPr lang="en-US" sz="2050" dirty="0"/>
                  <a:t> | </a:t>
                </a:r>
                <a:r>
                  <a:rPr lang="en-US" sz="2050" b="1" i="1" dirty="0"/>
                  <a:t>x</a:t>
                </a:r>
                <a:r>
                  <a:rPr lang="en-US" sz="2050" dirty="0"/>
                  <a:t>) given PDF </a:t>
                </a:r>
                <a:r>
                  <a:rPr lang="en-US" sz="2050" i="1" dirty="0"/>
                  <a:t>Q</a:t>
                </a:r>
                <a:r>
                  <a:rPr lang="en-US" sz="2050" dirty="0"/>
                  <a:t>(</a:t>
                </a:r>
                <a:r>
                  <a:rPr lang="en-US" sz="2050" b="1" dirty="0"/>
                  <a:t>z</a:t>
                </a:r>
                <a:r>
                  <a:rPr lang="en-US" sz="2050" dirty="0"/>
                  <a:t> | </a:t>
                </a:r>
                <a:r>
                  <a:rPr lang="en-US" sz="2050" b="1" i="1" dirty="0"/>
                  <a:t>x</a:t>
                </a:r>
                <a:r>
                  <a:rPr lang="en-US" sz="2050" dirty="0"/>
                  <a:t>) with note that </a:t>
                </a:r>
                <a:r>
                  <a:rPr lang="en-US" sz="2050" i="1" dirty="0"/>
                  <a:t>Q</a:t>
                </a:r>
                <a:r>
                  <a:rPr lang="en-US" sz="2050" dirty="0"/>
                  <a:t>(</a:t>
                </a:r>
                <a:r>
                  <a:rPr lang="en-US" sz="2050" b="1" dirty="0"/>
                  <a:t>z</a:t>
                </a:r>
                <a:r>
                  <a:rPr lang="en-US" sz="2050" dirty="0"/>
                  <a:t> | </a:t>
                </a:r>
                <a:r>
                  <a:rPr lang="en-US" sz="2050" b="1" i="1" dirty="0"/>
                  <a:t>x</a:t>
                </a:r>
                <a:r>
                  <a:rPr lang="en-US" sz="2050" dirty="0"/>
                  <a:t>) has formal probabilistic distribution.</a:t>
                </a:r>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𝑙</m:t>
                      </m:r>
                      <m:d>
                        <m:dPr>
                          <m:ctrlPr>
                            <a:rPr lang="en-US" sz="2050" i="1">
                              <a:latin typeface="Cambria Math" panose="02040503050406030204" pitchFamily="18" charset="0"/>
                            </a:rPr>
                          </m:ctrlPr>
                        </m:dPr>
                        <m:e>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𝒛</m:t>
                          </m:r>
                        </m:e>
                      </m:d>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𝐸</m:t>
                          </m:r>
                        </m:e>
                        <m:sub>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sub>
                      </m:sSub>
                      <m:d>
                        <m:dPr>
                          <m:ctrlPr>
                            <a:rPr lang="en-US" sz="2050" i="1">
                              <a:latin typeface="Cambria Math" panose="02040503050406030204" pitchFamily="18" charset="0"/>
                            </a:rPr>
                          </m:ctrlPr>
                        </m:dPr>
                        <m:e>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f>
                                <m:fPr>
                                  <m:ctrlPr>
                                    <a:rPr lang="en-US" sz="2050" i="1">
                                      <a:latin typeface="Cambria Math" panose="02040503050406030204" pitchFamily="18" charset="0"/>
                                    </a:rPr>
                                  </m:ctrlPr>
                                </m:fPr>
                                <m:num>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𝒛</m:t>
                                      </m:r>
                                    </m:e>
                                  </m:d>
                                </m:num>
                                <m:den>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den>
                              </m:f>
                            </m:e>
                          </m:func>
                        </m:e>
                      </m:d>
                      <m:r>
                        <a:rPr lang="en-US" sz="2050" i="1">
                          <a:latin typeface="Cambria Math" panose="02040503050406030204" pitchFamily="18" charset="0"/>
                        </a:rPr>
                        <m:t>=−</m:t>
                      </m:r>
                      <m:nary>
                        <m:naryPr>
                          <m:limLoc m:val="undOvr"/>
                          <m:supHide m:val="on"/>
                          <m:ctrlPr>
                            <a:rPr lang="en-US" sz="2050" i="1">
                              <a:latin typeface="Cambria Math" panose="02040503050406030204" pitchFamily="18" charset="0"/>
                            </a:rPr>
                          </m:ctrlPr>
                        </m:naryPr>
                        <m:sub>
                          <m:r>
                            <a:rPr lang="en-US" sz="2050" b="1" i="1">
                              <a:latin typeface="Cambria Math" panose="02040503050406030204" pitchFamily="18" charset="0"/>
                            </a:rPr>
                            <m:t>𝒛</m:t>
                          </m:r>
                        </m:sub>
                        <m:sup/>
                        <m:e>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f>
                                <m:fPr>
                                  <m:ctrlPr>
                                    <a:rPr lang="en-US" sz="2050" i="1">
                                      <a:latin typeface="Cambria Math" panose="02040503050406030204" pitchFamily="18" charset="0"/>
                                    </a:rPr>
                                  </m:ctrlPr>
                                </m:fPr>
                                <m:num>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a:rPr lang="en-US" sz="2050" b="1" i="1">
                                          <a:latin typeface="Cambria Math" panose="02040503050406030204" pitchFamily="18" charset="0"/>
                                        </a:rPr>
                                        <m:t>𝒛</m:t>
                                      </m:r>
                                    </m:e>
                                  </m:d>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𝒛</m:t>
                                      </m:r>
                                    </m:e>
                                  </m:d>
                                </m:num>
                                <m:den>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den>
                              </m:f>
                            </m:e>
                          </m:func>
                          <m:r>
                            <a:rPr lang="en-US" sz="2050" i="1">
                              <a:latin typeface="Cambria Math" panose="02040503050406030204" pitchFamily="18" charset="0"/>
                            </a:rPr>
                            <m:t>𝑑</m:t>
                          </m:r>
                          <m:r>
                            <a:rPr lang="en-US" sz="2050" b="1" i="1">
                              <a:latin typeface="Cambria Math" panose="02040503050406030204" pitchFamily="18" charset="0"/>
                            </a:rPr>
                            <m:t>𝒛</m:t>
                          </m:r>
                        </m:e>
                      </m:nary>
                    </m:oMath>
                  </m:oMathPara>
                </a14:m>
                <a:endParaRPr lang="en-US" sz="2050" dirty="0"/>
              </a:p>
              <a:p>
                <a:pPr marL="0" indent="0">
                  <a:buNone/>
                </a:pPr>
                <a:r>
                  <a:rPr lang="en-US" sz="2050" dirty="0"/>
                  <a:t>Loss function </a:t>
                </a:r>
                <a:r>
                  <a:rPr lang="en-US" sz="2050" i="1" dirty="0"/>
                  <a:t>l</a:t>
                </a:r>
                <a:r>
                  <a:rPr lang="en-US" sz="2050" dirty="0"/>
                  <a:t>(</a:t>
                </a:r>
                <a:r>
                  <a:rPr lang="en-US" sz="2050" b="1" i="1" dirty="0"/>
                  <a:t>x</a:t>
                </a:r>
                <a:r>
                  <a:rPr lang="en-US" sz="2050" dirty="0"/>
                  <a:t>, </a:t>
                </a:r>
                <a:r>
                  <a:rPr lang="en-US" sz="2050" b="1" dirty="0"/>
                  <a:t>z</a:t>
                </a:r>
                <a:r>
                  <a:rPr lang="en-US" sz="2050" dirty="0"/>
                  <a:t>) is expended as follows:</a:t>
                </a:r>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𝑙</m:t>
                      </m:r>
                      <m:d>
                        <m:dPr>
                          <m:ctrlPr>
                            <a:rPr lang="en-US" sz="2050" i="1">
                              <a:latin typeface="Cambria Math" panose="02040503050406030204" pitchFamily="18" charset="0"/>
                            </a:rPr>
                          </m:ctrlPr>
                        </m:dPr>
                        <m:e>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𝒛</m:t>
                          </m:r>
                        </m:e>
                      </m:d>
                      <m:r>
                        <a:rPr lang="en-US" sz="2050" i="1">
                          <a:latin typeface="Cambria Math" panose="02040503050406030204" pitchFamily="18" charset="0"/>
                        </a:rPr>
                        <m:t>=−</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a:rPr lang="en-US" sz="2050" b="1" i="1">
                                  <a:latin typeface="Cambria Math" panose="02040503050406030204" pitchFamily="18" charset="0"/>
                                </a:rPr>
                                <m:t>𝒛</m:t>
                              </m:r>
                            </m:e>
                          </m:d>
                        </m:e>
                      </m:func>
                      <m:nary>
                        <m:naryPr>
                          <m:limLoc m:val="undOvr"/>
                          <m:supHide m:val="on"/>
                          <m:ctrlPr>
                            <a:rPr lang="en-US" sz="2050" i="1">
                              <a:latin typeface="Cambria Math" panose="02040503050406030204" pitchFamily="18" charset="0"/>
                            </a:rPr>
                          </m:ctrlPr>
                        </m:naryPr>
                        <m:sub>
                          <m:r>
                            <a:rPr lang="en-US" sz="2050" b="1" i="1">
                              <a:latin typeface="Cambria Math" panose="02040503050406030204" pitchFamily="18" charset="0"/>
                            </a:rPr>
                            <m:t>𝒛</m:t>
                          </m:r>
                        </m:sub>
                        <m:sup/>
                        <m:e>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r>
                            <a:rPr lang="en-US" sz="2050" i="1">
                              <a:latin typeface="Cambria Math" panose="02040503050406030204" pitchFamily="18" charset="0"/>
                            </a:rPr>
                            <m:t>𝑑</m:t>
                          </m:r>
                          <m:r>
                            <a:rPr lang="en-US" sz="2050" b="1" i="1">
                              <a:latin typeface="Cambria Math" panose="02040503050406030204" pitchFamily="18" charset="0"/>
                            </a:rPr>
                            <m:t>𝒛</m:t>
                          </m:r>
                        </m:e>
                      </m:nary>
                      <m:r>
                        <a:rPr lang="en-US" sz="2050" i="1">
                          <a:latin typeface="Cambria Math" panose="02040503050406030204" pitchFamily="18" charset="0"/>
                        </a:rPr>
                        <m:t>+</m:t>
                      </m:r>
                      <m:nary>
                        <m:naryPr>
                          <m:limLoc m:val="undOvr"/>
                          <m:supHide m:val="on"/>
                          <m:ctrlPr>
                            <a:rPr lang="en-US" sz="2050" i="1">
                              <a:latin typeface="Cambria Math" panose="02040503050406030204" pitchFamily="18" charset="0"/>
                            </a:rPr>
                          </m:ctrlPr>
                        </m:naryPr>
                        <m:sub>
                          <m:r>
                            <a:rPr lang="en-US" sz="2050" b="1" i="1">
                              <a:latin typeface="Cambria Math" panose="02040503050406030204" pitchFamily="18" charset="0"/>
                            </a:rPr>
                            <m:t>𝒛</m:t>
                          </m:r>
                        </m:sub>
                        <m:sup/>
                        <m:e>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d>
                            <m:dPr>
                              <m:ctrlPr>
                                <a:rPr lang="en-US" sz="2050" i="1">
                                  <a:latin typeface="Cambria Math" panose="02040503050406030204" pitchFamily="18" charset="0"/>
                                </a:rPr>
                              </m:ctrlPr>
                            </m:dPr>
                            <m:e>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f>
                                    <m:fPr>
                                      <m:ctrlPr>
                                        <a:rPr lang="en-US" sz="2050" i="1">
                                          <a:latin typeface="Cambria Math" panose="02040503050406030204" pitchFamily="18" charset="0"/>
                                        </a:rPr>
                                      </m:ctrlPr>
                                    </m:fPr>
                                    <m:num>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num>
                                    <m:den>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𝒛</m:t>
                                          </m:r>
                                        </m:e>
                                      </m:d>
                                    </m:den>
                                  </m:f>
                                </m:e>
                              </m:func>
                            </m:e>
                          </m:d>
                          <m:r>
                            <a:rPr lang="en-US" sz="2050" i="1">
                              <a:latin typeface="Cambria Math" panose="02040503050406030204" pitchFamily="18" charset="0"/>
                            </a:rPr>
                            <m:t>𝑑</m:t>
                          </m:r>
                          <m:r>
                            <a:rPr lang="en-US" sz="2050" b="1" i="1">
                              <a:latin typeface="Cambria Math" panose="02040503050406030204" pitchFamily="18" charset="0"/>
                            </a:rPr>
                            <m:t>𝒛</m:t>
                          </m:r>
                        </m:e>
                      </m:nary>
                      <m:r>
                        <a:rPr lang="en-US" sz="2050" i="1">
                          <a:latin typeface="Cambria Math" panose="02040503050406030204" pitchFamily="18" charset="0"/>
                        </a:rPr>
                        <m:t>=−</m:t>
                      </m:r>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a:rPr lang="en-US" sz="2050" b="1" i="1">
                                  <a:latin typeface="Cambria Math" panose="02040503050406030204" pitchFamily="18" charset="0"/>
                                </a:rPr>
                                <m:t>𝒛</m:t>
                              </m:r>
                            </m:e>
                          </m:d>
                        </m:e>
                      </m:func>
                      <m:r>
                        <a:rPr lang="en-US" sz="2050" i="1">
                          <a:latin typeface="Cambria Math" panose="02040503050406030204" pitchFamily="18" charset="0"/>
                        </a:rPr>
                        <m:t>+</m:t>
                      </m:r>
                      <m:nary>
                        <m:naryPr>
                          <m:limLoc m:val="undOvr"/>
                          <m:supHide m:val="on"/>
                          <m:ctrlPr>
                            <a:rPr lang="en-US" sz="2050" i="1">
                              <a:latin typeface="Cambria Math" panose="02040503050406030204" pitchFamily="18" charset="0"/>
                            </a:rPr>
                          </m:ctrlPr>
                        </m:naryPr>
                        <m:sub>
                          <m:r>
                            <a:rPr lang="en-US" sz="2050" b="1" i="1">
                              <a:latin typeface="Cambria Math" panose="02040503050406030204" pitchFamily="18" charset="0"/>
                            </a:rPr>
                            <m:t>𝒛</m:t>
                          </m:r>
                        </m:sub>
                        <m:sup/>
                        <m:e>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d>
                            <m:dPr>
                              <m:ctrlPr>
                                <a:rPr lang="en-US" sz="2050" i="1">
                                  <a:latin typeface="Cambria Math" panose="02040503050406030204" pitchFamily="18" charset="0"/>
                                </a:rPr>
                              </m:ctrlPr>
                            </m:dPr>
                            <m:e>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log</m:t>
                                  </m:r>
                                </m:fName>
                                <m:e>
                                  <m:f>
                                    <m:fPr>
                                      <m:ctrlPr>
                                        <a:rPr lang="en-US" sz="2050" i="1">
                                          <a:latin typeface="Cambria Math" panose="02040503050406030204" pitchFamily="18" charset="0"/>
                                        </a:rPr>
                                      </m:ctrlPr>
                                    </m:fPr>
                                    <m:num>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num>
                                    <m:den>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𝒛</m:t>
                                          </m:r>
                                        </m:e>
                                      </m:d>
                                    </m:den>
                                  </m:f>
                                </m:e>
                              </m:func>
                            </m:e>
                          </m:d>
                          <m:r>
                            <a:rPr lang="en-US" sz="2050" i="1">
                              <a:latin typeface="Cambria Math" panose="02040503050406030204" pitchFamily="18" charset="0"/>
                            </a:rPr>
                            <m:t>𝑑</m:t>
                          </m:r>
                          <m:r>
                            <a:rPr lang="en-US" sz="2050" b="1" i="1">
                              <a:latin typeface="Cambria Math" panose="02040503050406030204" pitchFamily="18" charset="0"/>
                            </a:rPr>
                            <m:t>𝒛</m:t>
                          </m:r>
                        </m:e>
                      </m:nary>
                    </m:oMath>
                  </m:oMathPara>
                </a14:m>
                <a:endParaRPr lang="en-US" sz="2050" dirty="0" smtClean="0"/>
              </a:p>
              <a:p>
                <a:pPr marL="0" indent="0">
                  <a:buNone/>
                </a:pPr>
                <a:r>
                  <a:rPr lang="en-US" sz="2050" dirty="0"/>
                  <a:t>Because </a:t>
                </a:r>
                <a:r>
                  <a:rPr lang="en-US" sz="2050" i="1" dirty="0"/>
                  <a:t>Q</a:t>
                </a:r>
                <a:r>
                  <a:rPr lang="en-US" sz="2050" dirty="0"/>
                  <a:t>(</a:t>
                </a:r>
                <a:r>
                  <a:rPr lang="en-US" sz="2050" b="1" dirty="0"/>
                  <a:t>z</a:t>
                </a:r>
                <a:r>
                  <a:rPr lang="en-US" sz="2050" dirty="0"/>
                  <a:t> | </a:t>
                </a:r>
                <a:r>
                  <a:rPr lang="en-US" sz="2050" b="1" i="1" dirty="0"/>
                  <a:t>x</a:t>
                </a:r>
                <a:r>
                  <a:rPr lang="en-US" sz="2050" dirty="0"/>
                  <a:t>) and </a:t>
                </a:r>
                <a:r>
                  <a:rPr lang="en-US" sz="2050" i="1" dirty="0"/>
                  <a:t>P</a:t>
                </a:r>
                <a:r>
                  <a:rPr lang="en-US" sz="2050" dirty="0"/>
                  <a:t>(</a:t>
                </a:r>
                <a:r>
                  <a:rPr lang="en-US" sz="2050" b="1" i="1" dirty="0"/>
                  <a:t>x</a:t>
                </a:r>
                <a:r>
                  <a:rPr lang="en-US" sz="2050" dirty="0"/>
                  <a:t> | </a:t>
                </a:r>
                <a:r>
                  <a:rPr lang="en-US" sz="2050" b="1" dirty="0"/>
                  <a:t>z</a:t>
                </a:r>
                <a:r>
                  <a:rPr lang="en-US" sz="2050" dirty="0"/>
                  <a:t>) depend on encoder </a:t>
                </a:r>
                <a:r>
                  <a:rPr lang="en-US" sz="2050" i="1" dirty="0"/>
                  <a:t>f</a:t>
                </a:r>
                <a:r>
                  <a:rPr lang="en-US" sz="2050" dirty="0"/>
                  <a:t>(</a:t>
                </a:r>
                <a:r>
                  <a:rPr lang="en-US" sz="2050" b="1" i="1" dirty="0"/>
                  <a:t>x</a:t>
                </a:r>
                <a:r>
                  <a:rPr lang="en-US" sz="2050" dirty="0"/>
                  <a:t> | Θ) and decoder </a:t>
                </a:r>
                <a:r>
                  <a:rPr lang="en-US" sz="2050" i="1" dirty="0"/>
                  <a:t>g</a:t>
                </a:r>
                <a:r>
                  <a:rPr lang="en-US" sz="2050" dirty="0"/>
                  <a:t>(</a:t>
                </a:r>
                <a:r>
                  <a:rPr lang="en-US" sz="2050" b="1" dirty="0"/>
                  <a:t>z</a:t>
                </a:r>
                <a:r>
                  <a:rPr lang="en-US" sz="2050" dirty="0"/>
                  <a:t> | Φ), respectively, their parameters are Θ and Φ, respectively.</a:t>
                </a:r>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b="1" i="1">
                              <a:latin typeface="Cambria Math" panose="02040503050406030204" pitchFamily="18" charset="0"/>
                            </a:rPr>
                            <m:t>𝒙</m:t>
                          </m:r>
                        </m:e>
                      </m:d>
                      <m:r>
                        <a:rPr lang="en-US" sz="2050" i="1">
                          <a:latin typeface="Cambria Math" panose="02040503050406030204" pitchFamily="18" charset="0"/>
                        </a:rPr>
                        <m:t>=</m:t>
                      </m:r>
                      <m:r>
                        <a:rPr lang="en-US" sz="2050" i="1">
                          <a:latin typeface="Cambria Math" panose="02040503050406030204" pitchFamily="18" charset="0"/>
                        </a:rPr>
                        <m:t>𝑄</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Θ</m:t>
                          </m:r>
                          <m:r>
                            <a:rPr lang="en-US" sz="2050" i="1">
                              <a:latin typeface="Cambria Math" panose="02040503050406030204" pitchFamily="18" charset="0"/>
                            </a:rPr>
                            <m:t>,</m:t>
                          </m:r>
                          <m:r>
                            <a:rPr lang="en-US" sz="2050" b="1" i="1">
                              <a:latin typeface="Cambria Math" panose="02040503050406030204" pitchFamily="18" charset="0"/>
                            </a:rPr>
                            <m:t>𝒙</m:t>
                          </m:r>
                        </m:e>
                      </m:d>
                    </m:oMath>
                  </m:oMathPara>
                </a14:m>
                <a:endParaRPr lang="en-US" sz="2050" dirty="0"/>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a:rPr lang="en-US" sz="2050" b="1" i="1">
                              <a:latin typeface="Cambria Math" panose="02040503050406030204" pitchFamily="18" charset="0"/>
                            </a:rPr>
                            <m:t>𝒛</m:t>
                          </m:r>
                        </m:e>
                      </m:d>
                      <m:r>
                        <a:rPr lang="en-US" sz="2050" i="1">
                          <a:latin typeface="Cambria Math" panose="02040503050406030204" pitchFamily="18" charset="0"/>
                        </a:rPr>
                        <m:t>=</m:t>
                      </m:r>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oMath>
                  </m:oMathPara>
                </a14:m>
                <a:endParaRPr lang="en-US" sz="2050" dirty="0"/>
              </a:p>
              <a:p>
                <a:pPr marL="0" indent="0">
                  <a:buNone/>
                </a:pPr>
                <a:r>
                  <a:rPr lang="en-US" sz="2050" dirty="0"/>
                  <a:t>Exactly, </a:t>
                </a:r>
                <a:r>
                  <a:rPr lang="en-US" sz="2050" i="1" dirty="0"/>
                  <a:t>Q</a:t>
                </a:r>
                <a:r>
                  <a:rPr lang="en-US" sz="2050" dirty="0"/>
                  <a:t>(</a:t>
                </a:r>
                <a:r>
                  <a:rPr lang="en-US" sz="2050" b="1" dirty="0"/>
                  <a:t>z</a:t>
                </a:r>
                <a:r>
                  <a:rPr lang="en-US" sz="2050" dirty="0"/>
                  <a:t> | Θ, </a:t>
                </a:r>
                <a:r>
                  <a:rPr lang="en-US" sz="2050" b="1" i="1" dirty="0"/>
                  <a:t>x</a:t>
                </a:r>
                <a:r>
                  <a:rPr lang="en-US" sz="2050" dirty="0"/>
                  <a:t>) is encoder likelihood which is the same to the aforementioned </a:t>
                </a:r>
                <a:r>
                  <a:rPr lang="en-US" sz="2050" i="1" dirty="0"/>
                  <a:t>P</a:t>
                </a:r>
                <a:r>
                  <a:rPr lang="en-US" sz="2050" dirty="0"/>
                  <a:t>(</a:t>
                </a:r>
                <a:r>
                  <a:rPr lang="en-US" sz="2050" b="1" dirty="0"/>
                  <a:t>z</a:t>
                </a:r>
                <a:r>
                  <a:rPr lang="en-US" sz="2050" dirty="0"/>
                  <a:t>’ | Θ, </a:t>
                </a:r>
                <a:r>
                  <a:rPr lang="en-US" sz="2050" b="1" i="1" dirty="0"/>
                  <a:t>x</a:t>
                </a:r>
                <a:r>
                  <a:rPr lang="en-US" sz="2050" dirty="0"/>
                  <a:t>) except that it is focused that </a:t>
                </a:r>
                <a:r>
                  <a:rPr lang="en-US" sz="2050" i="1" dirty="0"/>
                  <a:t>Q</a:t>
                </a:r>
                <a:r>
                  <a:rPr lang="en-US" sz="2050" dirty="0"/>
                  <a:t>(</a:t>
                </a:r>
                <a:r>
                  <a:rPr lang="en-US" sz="2050" b="1" dirty="0"/>
                  <a:t>z</a:t>
                </a:r>
                <a:r>
                  <a:rPr lang="en-US" sz="2050" dirty="0"/>
                  <a:t> | Θ, </a:t>
                </a:r>
                <a:r>
                  <a:rPr lang="en-US" sz="2050" b="1" i="1" dirty="0"/>
                  <a:t>x</a:t>
                </a:r>
                <a:r>
                  <a:rPr lang="en-US" sz="2050" dirty="0"/>
                  <a:t>) has formal probabilistic specification like normal distribution.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59" t="-824" r="-5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26837961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000" dirty="0"/>
                  <a:t>Loss function </a:t>
                </a:r>
                <a:r>
                  <a:rPr lang="en-US" sz="2000" i="1" dirty="0"/>
                  <a:t>l</a:t>
                </a:r>
                <a:r>
                  <a:rPr lang="en-US" sz="2000" dirty="0"/>
                  <a:t>(Θ, Φ | </a:t>
                </a:r>
                <a:r>
                  <a:rPr lang="en-US" sz="2000" b="1" i="1" dirty="0"/>
                  <a:t>x</a:t>
                </a:r>
                <a:r>
                  <a:rPr lang="en-US" sz="2000" dirty="0"/>
                  <a:t>, </a:t>
                </a:r>
                <a:r>
                  <a:rPr lang="en-US" sz="2000" b="1" dirty="0"/>
                  <a:t>z</a:t>
                </a:r>
                <a:r>
                  <a:rPr lang="en-US" sz="2000" dirty="0"/>
                  <a:t>), which is now function of encoder parameter Θ and decoder parameter Φ, is written as follows (</a:t>
                </a:r>
                <a:r>
                  <a:rPr lang="en-US" sz="2000" dirty="0" err="1"/>
                  <a:t>Ruthotto</a:t>
                </a:r>
                <a:r>
                  <a:rPr lang="en-US" sz="2000" dirty="0"/>
                  <a:t> &amp; Haber, 2021, p. 14):</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𝑙</m:t>
                      </m:r>
                      <m:d>
                        <m:dPr>
                          <m:ctrlPr>
                            <a:rPr lang="en-US" sz="2000" i="1">
                              <a:latin typeface="Cambria Math" panose="02040503050406030204" pitchFamily="18" charset="0"/>
                            </a:rPr>
                          </m:ctrlPr>
                        </m:dPr>
                        <m:e>
                          <m:r>
                            <m:rPr>
                              <m:sty m:val="p"/>
                            </m:rPr>
                            <a:rPr lang="en-US" sz="2000">
                              <a:latin typeface="Cambria Math" panose="02040503050406030204" pitchFamily="18" charset="0"/>
                            </a:rPr>
                            <m:t>Θ</m:t>
                          </m:r>
                          <m:r>
                            <a:rPr lang="en-US" sz="2000">
                              <a:latin typeface="Cambria Math" panose="02040503050406030204" pitchFamily="18" charset="0"/>
                            </a:rPr>
                            <m:t>,</m:t>
                          </m:r>
                          <m:r>
                            <m:rPr>
                              <m:sty m:val="p"/>
                            </m:rPr>
                            <a:rPr lang="en-US" sz="2000">
                              <a:latin typeface="Cambria Math" panose="02040503050406030204" pitchFamily="18" charset="0"/>
                            </a:rPr>
                            <m:t>Φ</m:t>
                          </m:r>
                        </m:e>
                        <m:e>
                          <m:r>
                            <a:rPr lang="en-US" sz="2000" b="1" i="1">
                              <a:latin typeface="Cambria Math" panose="02040503050406030204" pitchFamily="18" charset="0"/>
                            </a:rPr>
                            <m:t>𝒙</m:t>
                          </m:r>
                          <m:r>
                            <a:rPr lang="en-US" sz="2000" i="1">
                              <a:latin typeface="Cambria Math" panose="02040503050406030204" pitchFamily="18" charset="0"/>
                            </a:rPr>
                            <m:t>,</m:t>
                          </m:r>
                          <m:r>
                            <a:rPr lang="en-US" sz="2000" b="1" i="1">
                              <a:latin typeface="Cambria Math" panose="02040503050406030204" pitchFamily="18" charset="0"/>
                            </a:rPr>
                            <m:t>𝒛</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b="1" i="1">
                                  <a:latin typeface="Cambria Math" panose="02040503050406030204" pitchFamily="18" charset="0"/>
                                </a:rPr>
                                <m:t>𝒛</m:t>
                              </m:r>
                            </m:e>
                          </m:d>
                        </m:e>
                      </m:func>
                      <m:r>
                        <a:rPr lang="en-US" sz="2000" i="1">
                          <a:latin typeface="Cambria Math" panose="02040503050406030204" pitchFamily="18" charset="0"/>
                        </a:rPr>
                        <m:t>+</m:t>
                      </m:r>
                      <m:nary>
                        <m:naryPr>
                          <m:limLoc m:val="undOvr"/>
                          <m:supHide m:val="on"/>
                          <m:ctrlPr>
                            <a:rPr lang="en-US" sz="2000" i="1">
                              <a:latin typeface="Cambria Math" panose="02040503050406030204" pitchFamily="18" charset="0"/>
                            </a:rPr>
                          </m:ctrlPr>
                        </m:naryPr>
                        <m:sub>
                          <m:r>
                            <a:rPr lang="en-US" sz="2000" b="1" i="1">
                              <a:latin typeface="Cambria Math" panose="02040503050406030204" pitchFamily="18" charset="0"/>
                            </a:rPr>
                            <m:t>𝒛</m:t>
                          </m:r>
                        </m:sub>
                        <m:sup/>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m:rPr>
                                  <m:sty m:val="p"/>
                                </m:rPr>
                                <a:rPr lang="en-US" sz="2000">
                                  <a:latin typeface="Cambria Math" panose="02040503050406030204" pitchFamily="18" charset="0"/>
                                </a:rPr>
                                <m:t>Θ</m:t>
                              </m:r>
                              <m:r>
                                <a:rPr lang="en-US" sz="2000" i="1">
                                  <a:latin typeface="Cambria Math" panose="02040503050406030204" pitchFamily="18" charset="0"/>
                                </a:rPr>
                                <m:t>,</m:t>
                              </m:r>
                              <m:r>
                                <a:rPr lang="en-US" sz="2000" b="1" i="1">
                                  <a:latin typeface="Cambria Math" panose="02040503050406030204" pitchFamily="18" charset="0"/>
                                </a:rPr>
                                <m:t>𝒙</m:t>
                              </m:r>
                            </m:e>
                          </m:d>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f>
                                    <m:fPr>
                                      <m:ctrlPr>
                                        <a:rPr lang="en-US" sz="2000" i="1">
                                          <a:latin typeface="Cambria Math" panose="02040503050406030204" pitchFamily="18" charset="0"/>
                                        </a:rPr>
                                      </m:ctrlPr>
                                    </m:fPr>
                                    <m:num>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m:rPr>
                                              <m:sty m:val="p"/>
                                            </m:rPr>
                                            <a:rPr lang="en-US" sz="2000">
                                              <a:latin typeface="Cambria Math" panose="02040503050406030204" pitchFamily="18" charset="0"/>
                                            </a:rPr>
                                            <m:t>Θ</m:t>
                                          </m:r>
                                          <m:r>
                                            <a:rPr lang="en-US" sz="2000" i="1">
                                              <a:latin typeface="Cambria Math" panose="02040503050406030204" pitchFamily="18" charset="0"/>
                                            </a:rPr>
                                            <m:t>,</m:t>
                                          </m:r>
                                          <m:r>
                                            <a:rPr lang="en-US" sz="2000" b="1" i="1">
                                              <a:latin typeface="Cambria Math" panose="02040503050406030204" pitchFamily="18" charset="0"/>
                                            </a:rPr>
                                            <m:t>𝒙</m:t>
                                          </m:r>
                                        </m:e>
                                      </m:d>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𝒛</m:t>
                                          </m:r>
                                        </m:e>
                                      </m:d>
                                    </m:den>
                                  </m:f>
                                </m:e>
                              </m:func>
                            </m:e>
                          </m:d>
                          <m:r>
                            <a:rPr lang="en-US" sz="2000" i="1">
                              <a:latin typeface="Cambria Math" panose="02040503050406030204" pitchFamily="18" charset="0"/>
                            </a:rPr>
                            <m:t>𝑑</m:t>
                          </m:r>
                          <m:r>
                            <a:rPr lang="en-US" sz="2000" b="1" i="1">
                              <a:latin typeface="Cambria Math" panose="02040503050406030204" pitchFamily="18" charset="0"/>
                            </a:rPr>
                            <m:t>𝒛</m:t>
                          </m:r>
                        </m:e>
                      </m:nary>
                    </m:oMath>
                  </m:oMathPara>
                </a14:m>
                <a:endParaRPr lang="en-US" sz="2000" dirty="0"/>
              </a:p>
              <a:p>
                <a:pPr marL="0" indent="0">
                  <a:buNone/>
                </a:pPr>
                <a:r>
                  <a:rPr lang="en-US" sz="2000" dirty="0"/>
                  <a:t>Firstly, please pay attention to the first term loss function </a:t>
                </a:r>
                <a:r>
                  <a:rPr lang="en-US" sz="2000" i="1" dirty="0"/>
                  <a:t>l</a:t>
                </a:r>
                <a:r>
                  <a:rPr lang="en-US" sz="2000" dirty="0"/>
                  <a:t>(Θ, Φ | </a:t>
                </a:r>
                <a:r>
                  <a:rPr lang="en-US" sz="2000" b="1" i="1" dirty="0"/>
                  <a:t>x</a:t>
                </a:r>
                <a:r>
                  <a:rPr lang="en-US" sz="2000" dirty="0"/>
                  <a:t>, </a:t>
                </a:r>
                <a:r>
                  <a:rPr lang="en-US" sz="2000" b="1" dirty="0"/>
                  <a:t>z</a:t>
                </a:r>
                <a:r>
                  <a:rPr lang="en-US" sz="2000" dirty="0"/>
                  <a:t>) where </a:t>
                </a:r>
                <a:r>
                  <a:rPr lang="en-US" sz="2000" i="1" dirty="0"/>
                  <a:t>P</a:t>
                </a:r>
                <a:r>
                  <a:rPr lang="en-US" sz="2000" dirty="0"/>
                  <a:t>(</a:t>
                </a:r>
                <a:r>
                  <a:rPr lang="en-US" sz="2000" b="1" i="1" dirty="0"/>
                  <a:t>x</a:t>
                </a:r>
                <a:r>
                  <a:rPr lang="en-US" sz="2000" dirty="0"/>
                  <a:t> | Φ, </a:t>
                </a:r>
                <a:r>
                  <a:rPr lang="en-US" sz="2000" b="1" dirty="0"/>
                  <a:t>z</a:t>
                </a:r>
                <a:r>
                  <a:rPr lang="en-US" sz="2000" dirty="0"/>
                  <a:t>) depends only on Φ although it can be considered as a conditional PDF of </a:t>
                </a:r>
                <a:r>
                  <a:rPr lang="en-US" sz="2000" b="1" i="1" dirty="0"/>
                  <a:t>x</a:t>
                </a:r>
                <a:r>
                  <a:rPr lang="en-US" sz="2000" dirty="0"/>
                  <a:t> given </a:t>
                </a:r>
                <a:r>
                  <a:rPr lang="en-US" sz="2000" b="1" dirty="0"/>
                  <a:t>z</a:t>
                </a:r>
                <a:r>
                  <a:rPr lang="en-US" sz="2000" dirty="0"/>
                  <a:t> because </a:t>
                </a:r>
                <a:r>
                  <a:rPr lang="en-US" sz="2000" i="1" dirty="0"/>
                  <a:t>P</a:t>
                </a:r>
                <a:r>
                  <a:rPr lang="en-US" sz="2000" dirty="0"/>
                  <a:t>(</a:t>
                </a:r>
                <a:r>
                  <a:rPr lang="en-US" sz="2000" b="1" i="1" dirty="0"/>
                  <a:t>x</a:t>
                </a:r>
                <a:r>
                  <a:rPr lang="en-US" sz="2000" dirty="0"/>
                  <a:t> | Φ, </a:t>
                </a:r>
                <a:r>
                  <a:rPr lang="en-US" sz="2000" b="1" dirty="0"/>
                  <a:t>z</a:t>
                </a:r>
                <a:r>
                  <a:rPr lang="en-US" sz="2000" dirty="0"/>
                  <a:t>) is defined for output layer containing only </a:t>
                </a:r>
                <a:r>
                  <a:rPr lang="en-US" sz="2000" b="1" i="1" dirty="0"/>
                  <a:t>x</a:t>
                </a:r>
                <a:r>
                  <a:rPr lang="en-US" sz="2000" dirty="0"/>
                  <a:t> of decoder DNN </a:t>
                </a:r>
                <a:r>
                  <a:rPr lang="en-US" sz="2000" i="1" dirty="0"/>
                  <a:t>g</a:t>
                </a:r>
                <a:r>
                  <a:rPr lang="en-US" sz="2000" dirty="0"/>
                  <a:t>(</a:t>
                </a:r>
                <a:r>
                  <a:rPr lang="en-US" sz="2000" b="1" i="1" dirty="0"/>
                  <a:t>x</a:t>
                </a:r>
                <a:r>
                  <a:rPr lang="en-US" sz="2000" dirty="0"/>
                  <a:t> | Φ) whose input is </a:t>
                </a:r>
                <a:r>
                  <a:rPr lang="en-US" sz="2000" b="1" i="1" dirty="0"/>
                  <a:t>x</a:t>
                </a:r>
                <a:r>
                  <a:rPr lang="en-US" sz="2000" dirty="0"/>
                  <a:t>. Therefore, we had the following assertion:</a:t>
                </a:r>
              </a:p>
              <a:p>
                <a:pPr marL="0" indent="0">
                  <a:buNone/>
                </a:pPr>
                <a14:m>
                  <m:oMathPara xmlns:m="http://schemas.openxmlformats.org/officeDocument/2006/math">
                    <m:oMathParaPr>
                      <m:jc m:val="centerGroup"/>
                    </m:oMathParaPr>
                    <m:oMath xmlns:m="http://schemas.openxmlformats.org/officeDocument/2006/math">
                      <m:nary>
                        <m:naryPr>
                          <m:limLoc m:val="undOvr"/>
                          <m:supHide m:val="on"/>
                          <m:ctrlPr>
                            <a:rPr lang="en-US" sz="2000" i="1">
                              <a:latin typeface="Cambria Math" panose="02040503050406030204" pitchFamily="18" charset="0"/>
                            </a:rPr>
                          </m:ctrlPr>
                        </m:naryPr>
                        <m:sub>
                          <m:r>
                            <a:rPr lang="en-US" sz="2000" b="1" i="1">
                              <a:latin typeface="Cambria Math" panose="02040503050406030204" pitchFamily="18" charset="0"/>
                            </a:rPr>
                            <m:t>𝒛</m:t>
                          </m:r>
                        </m:sub>
                        <m:sup/>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b="1" i="1">
                                  <a:latin typeface="Cambria Math" panose="02040503050406030204" pitchFamily="18" charset="0"/>
                                </a:rPr>
                                <m:t>𝒙</m:t>
                              </m:r>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b="1" i="1">
                                      <a:latin typeface="Cambria Math" panose="02040503050406030204" pitchFamily="18" charset="0"/>
                                    </a:rPr>
                                    <m:t>𝒛</m:t>
                                  </m:r>
                                </m:e>
                              </m:d>
                            </m:e>
                          </m:func>
                          <m:r>
                            <a:rPr lang="en-US" sz="2000" i="1">
                              <a:latin typeface="Cambria Math" panose="02040503050406030204" pitchFamily="18" charset="0"/>
                            </a:rPr>
                            <m:t>𝑑</m:t>
                          </m:r>
                          <m:r>
                            <a:rPr lang="en-US" sz="2000" b="1" i="1">
                              <a:latin typeface="Cambria Math" panose="02040503050406030204" pitchFamily="18" charset="0"/>
                            </a:rPr>
                            <m:t>𝒛</m:t>
                          </m:r>
                        </m:e>
                      </m:nary>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b="1" i="1">
                                  <a:latin typeface="Cambria Math" panose="02040503050406030204" pitchFamily="18" charset="0"/>
                                </a:rPr>
                                <m:t>𝒛</m:t>
                              </m:r>
                            </m:e>
                          </m:d>
                        </m:e>
                      </m:func>
                      <m:nary>
                        <m:naryPr>
                          <m:limLoc m:val="undOvr"/>
                          <m:supHide m:val="on"/>
                          <m:ctrlPr>
                            <a:rPr lang="en-US" sz="2000" i="1">
                              <a:latin typeface="Cambria Math" panose="02040503050406030204" pitchFamily="18" charset="0"/>
                            </a:rPr>
                          </m:ctrlPr>
                        </m:naryPr>
                        <m:sub>
                          <m:r>
                            <a:rPr lang="en-US" sz="2000" b="1" i="1">
                              <a:latin typeface="Cambria Math" panose="02040503050406030204" pitchFamily="18" charset="0"/>
                            </a:rPr>
                            <m:t>𝒛</m:t>
                          </m:r>
                        </m:sub>
                        <m:sup/>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b="1" i="1">
                                  <a:latin typeface="Cambria Math" panose="02040503050406030204" pitchFamily="18" charset="0"/>
                                </a:rPr>
                                <m:t>𝒙</m:t>
                              </m:r>
                            </m:e>
                          </m:d>
                          <m:r>
                            <a:rPr lang="en-US" sz="2000" i="1">
                              <a:latin typeface="Cambria Math" panose="02040503050406030204" pitchFamily="18" charset="0"/>
                            </a:rPr>
                            <m:t>𝑑</m:t>
                          </m:r>
                          <m:r>
                            <a:rPr lang="en-US" sz="2000" b="1" i="1">
                              <a:latin typeface="Cambria Math" panose="02040503050406030204" pitchFamily="18" charset="0"/>
                            </a:rPr>
                            <m:t>𝒛</m:t>
                          </m:r>
                        </m:e>
                      </m:nary>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b="1" i="1">
                                  <a:latin typeface="Cambria Math" panose="02040503050406030204" pitchFamily="18" charset="0"/>
                                </a:rPr>
                                <m:t>𝒛</m:t>
                              </m:r>
                            </m:e>
                          </m:d>
                        </m:e>
                      </m:func>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Φ</m:t>
                              </m:r>
                            </m:e>
                          </m:d>
                        </m:e>
                      </m:func>
                    </m:oMath>
                  </m:oMathPara>
                </a14:m>
                <a:endParaRPr lang="en-US" sz="2000" dirty="0"/>
              </a:p>
              <a:p>
                <a:pPr marL="0" indent="0">
                  <a:buNone/>
                </a:pPr>
                <a:r>
                  <a:rPr lang="en-US" sz="2000" dirty="0"/>
                  <a:t>Secondly, the second term in loss function </a:t>
                </a:r>
                <a:r>
                  <a:rPr lang="en-US" sz="2000" i="1" dirty="0"/>
                  <a:t>l</a:t>
                </a:r>
                <a:r>
                  <a:rPr lang="en-US" sz="2000" dirty="0"/>
                  <a:t>(Θ, Φ | </a:t>
                </a:r>
                <a:r>
                  <a:rPr lang="en-US" sz="2000" b="1" i="1" dirty="0"/>
                  <a:t>x</a:t>
                </a:r>
                <a:r>
                  <a:rPr lang="en-US" sz="2000" dirty="0"/>
                  <a:t>, </a:t>
                </a:r>
                <a:r>
                  <a:rPr lang="en-US" sz="2000" b="1" dirty="0"/>
                  <a:t>z</a:t>
                </a:r>
                <a:r>
                  <a:rPr lang="en-US" sz="2000" dirty="0"/>
                  <a:t>) is, actually, </a:t>
                </a:r>
                <a:r>
                  <a:rPr lang="en-US" sz="2000" dirty="0" err="1"/>
                  <a:t>Kullback-Leibler</a:t>
                </a:r>
                <a:r>
                  <a:rPr lang="en-US" sz="2000" dirty="0"/>
                  <a:t> divergence of encoder likelihood </a:t>
                </a:r>
                <a:r>
                  <a:rPr lang="en-US" sz="2000" i="1" dirty="0"/>
                  <a:t>Q</a:t>
                </a:r>
                <a:r>
                  <a:rPr lang="en-US" sz="2000" dirty="0"/>
                  <a:t>(</a:t>
                </a:r>
                <a:r>
                  <a:rPr lang="en-US" sz="2000" b="1" dirty="0"/>
                  <a:t>z</a:t>
                </a:r>
                <a:r>
                  <a:rPr lang="en-US" sz="2000" dirty="0"/>
                  <a:t> | Θ, </a:t>
                </a:r>
                <a:r>
                  <a:rPr lang="en-US" sz="2000" b="1" i="1" dirty="0"/>
                  <a:t>x</a:t>
                </a:r>
                <a:r>
                  <a:rPr lang="en-US" sz="2000" dirty="0"/>
                  <a:t>) and predefined tractable PDF </a:t>
                </a:r>
                <a:r>
                  <a:rPr lang="en-US" sz="2000" i="1" dirty="0"/>
                  <a:t>P</a:t>
                </a:r>
                <a:r>
                  <a:rPr lang="en-US" sz="2000" dirty="0"/>
                  <a:t>(</a:t>
                </a:r>
                <a:r>
                  <a:rPr lang="en-US" sz="2000" b="1" dirty="0"/>
                  <a:t>z</a:t>
                </a:r>
                <a:r>
                  <a:rPr lang="en-US" sz="2000" dirty="0"/>
                  <a:t>), which measure the difference between </a:t>
                </a:r>
                <a:r>
                  <a:rPr lang="en-US" sz="2000" i="1" dirty="0"/>
                  <a:t>Q</a:t>
                </a:r>
                <a:r>
                  <a:rPr lang="en-US" sz="2000" dirty="0"/>
                  <a:t>(</a:t>
                </a:r>
                <a:r>
                  <a:rPr lang="en-US" sz="2000" b="1" dirty="0"/>
                  <a:t>z</a:t>
                </a:r>
                <a:r>
                  <a:rPr lang="en-US" sz="2000" dirty="0"/>
                  <a:t> | Θ, </a:t>
                </a:r>
                <a:r>
                  <a:rPr lang="en-US" sz="2000" b="1" i="1" dirty="0"/>
                  <a:t>x</a:t>
                </a:r>
                <a:r>
                  <a:rPr lang="en-US" sz="2000" dirty="0"/>
                  <a:t>) and </a:t>
                </a:r>
                <a:r>
                  <a:rPr lang="en-US" sz="2000" i="1" dirty="0"/>
                  <a:t>P</a:t>
                </a:r>
                <a:r>
                  <a:rPr lang="en-US" sz="2000" dirty="0"/>
                  <a:t>(</a:t>
                </a:r>
                <a:r>
                  <a:rPr lang="en-US" sz="2000" b="1" dirty="0"/>
                  <a:t>z</a:t>
                </a:r>
                <a:r>
                  <a:rPr lang="en-US" sz="2000" dirty="0"/>
                  <a:t>). As a convention, this </a:t>
                </a:r>
                <a:r>
                  <a:rPr lang="en-US" sz="2000" dirty="0" err="1"/>
                  <a:t>Kullback-Leibler</a:t>
                </a:r>
                <a:r>
                  <a:rPr lang="en-US" sz="2000" dirty="0"/>
                  <a:t> divergence is called encoder KL divergence which is an ideal encoder error.</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KL</m:t>
                      </m:r>
                      <m:d>
                        <m:dPr>
                          <m:ctrlPr>
                            <a:rPr lang="en-US" sz="2000" i="1">
                              <a:latin typeface="Cambria Math" panose="02040503050406030204" pitchFamily="18" charset="0"/>
                            </a:rPr>
                          </m:ctrlPr>
                        </m:dPr>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m:rPr>
                                  <m:sty m:val="p"/>
                                </m:rPr>
                                <a:rPr lang="en-US" sz="2000">
                                  <a:latin typeface="Cambria Math" panose="02040503050406030204" pitchFamily="18" charset="0"/>
                                </a:rPr>
                                <m:t>Θ</m:t>
                              </m:r>
                              <m:r>
                                <a:rPr lang="en-US" sz="2000" i="1">
                                  <a:latin typeface="Cambria Math" panose="02040503050406030204" pitchFamily="18" charset="0"/>
                                </a:rPr>
                                <m:t>,</m:t>
                              </m:r>
                              <m:r>
                                <a:rPr lang="en-US" sz="2000" b="1" i="1">
                                  <a:latin typeface="Cambria Math" panose="02040503050406030204" pitchFamily="18" charset="0"/>
                                </a:rPr>
                                <m:t>𝒙</m:t>
                              </m:r>
                            </m:e>
                          </m:d>
                        </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𝒛</m:t>
                              </m:r>
                            </m:e>
                          </m:d>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b="1" i="1">
                                  <a:latin typeface="Cambria Math" panose="02040503050406030204" pitchFamily="18" charset="0"/>
                                </a:rPr>
                                <m:t>𝒙</m:t>
                              </m:r>
                            </m:e>
                          </m:d>
                        </m:sub>
                      </m:sSub>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f>
                                <m:fPr>
                                  <m:ctrlPr>
                                    <a:rPr lang="en-US" sz="2000" i="1">
                                      <a:latin typeface="Cambria Math" panose="02040503050406030204" pitchFamily="18" charset="0"/>
                                    </a:rPr>
                                  </m:ctrlPr>
                                </m:fPr>
                                <m:num>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m:rPr>
                                          <m:sty m:val="p"/>
                                        </m:rPr>
                                        <a:rPr lang="en-US" sz="2000">
                                          <a:latin typeface="Cambria Math" panose="02040503050406030204" pitchFamily="18" charset="0"/>
                                        </a:rPr>
                                        <m:t>Θ</m:t>
                                      </m:r>
                                      <m:r>
                                        <a:rPr lang="en-US" sz="2000" i="1">
                                          <a:latin typeface="Cambria Math" panose="02040503050406030204" pitchFamily="18" charset="0"/>
                                        </a:rPr>
                                        <m:t>,</m:t>
                                      </m:r>
                                      <m:r>
                                        <a:rPr lang="en-US" sz="2000" b="1" i="1">
                                          <a:latin typeface="Cambria Math" panose="02040503050406030204" pitchFamily="18" charset="0"/>
                                        </a:rPr>
                                        <m:t>𝒙</m:t>
                                      </m:r>
                                    </m:e>
                                  </m:d>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𝒛</m:t>
                                      </m:r>
                                    </m:e>
                                  </m:d>
                                </m:den>
                              </m:f>
                            </m:e>
                          </m:func>
                        </m:e>
                      </m:d>
                      <m:r>
                        <a:rPr lang="en-US" sz="2000" i="1">
                          <a:latin typeface="Cambria Math" panose="02040503050406030204" pitchFamily="18" charset="0"/>
                        </a:rPr>
                        <m:t>=</m:t>
                      </m:r>
                      <m:nary>
                        <m:naryPr>
                          <m:limLoc m:val="undOvr"/>
                          <m:supHide m:val="on"/>
                          <m:ctrlPr>
                            <a:rPr lang="en-US" sz="2000" i="1">
                              <a:latin typeface="Cambria Math" panose="02040503050406030204" pitchFamily="18" charset="0"/>
                            </a:rPr>
                          </m:ctrlPr>
                        </m:naryPr>
                        <m:sub>
                          <m:r>
                            <a:rPr lang="en-US" sz="2000" b="1" i="1">
                              <a:latin typeface="Cambria Math" panose="02040503050406030204" pitchFamily="18" charset="0"/>
                            </a:rPr>
                            <m:t>𝒛</m:t>
                          </m:r>
                        </m:sub>
                        <m:sup/>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m:rPr>
                                  <m:sty m:val="p"/>
                                </m:rPr>
                                <a:rPr lang="en-US" sz="2000">
                                  <a:latin typeface="Cambria Math" panose="02040503050406030204" pitchFamily="18" charset="0"/>
                                </a:rPr>
                                <m:t>Θ</m:t>
                              </m:r>
                              <m:r>
                                <a:rPr lang="en-US" sz="2000" i="1">
                                  <a:latin typeface="Cambria Math" panose="02040503050406030204" pitchFamily="18" charset="0"/>
                                </a:rPr>
                                <m:t>,</m:t>
                              </m:r>
                              <m:r>
                                <a:rPr lang="en-US" sz="2000" b="1" i="1">
                                  <a:latin typeface="Cambria Math" panose="02040503050406030204" pitchFamily="18" charset="0"/>
                                </a:rPr>
                                <m:t>𝒙</m:t>
                              </m:r>
                            </m:e>
                          </m:d>
                          <m:d>
                            <m:dPr>
                              <m:ctrlPr>
                                <a:rPr lang="en-US" sz="2000" i="1">
                                  <a:latin typeface="Cambria Math" panose="02040503050406030204" pitchFamily="18" charset="0"/>
                                </a:rPr>
                              </m:ctrlPr>
                            </m:dPr>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f>
                                    <m:fPr>
                                      <m:ctrlPr>
                                        <a:rPr lang="en-US" sz="2000" i="1">
                                          <a:latin typeface="Cambria Math" panose="02040503050406030204" pitchFamily="18" charset="0"/>
                                        </a:rPr>
                                      </m:ctrlPr>
                                    </m:fPr>
                                    <m:num>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m:rPr>
                                              <m:sty m:val="p"/>
                                            </m:rPr>
                                            <a:rPr lang="en-US" sz="2000">
                                              <a:latin typeface="Cambria Math" panose="02040503050406030204" pitchFamily="18" charset="0"/>
                                            </a:rPr>
                                            <m:t>Θ</m:t>
                                          </m:r>
                                          <m:r>
                                            <a:rPr lang="en-US" sz="2000" i="1">
                                              <a:latin typeface="Cambria Math" panose="02040503050406030204" pitchFamily="18" charset="0"/>
                                            </a:rPr>
                                            <m:t>,</m:t>
                                          </m:r>
                                          <m:r>
                                            <a:rPr lang="en-US" sz="2000" b="1" i="1">
                                              <a:latin typeface="Cambria Math" panose="02040503050406030204" pitchFamily="18" charset="0"/>
                                            </a:rPr>
                                            <m:t>𝒙</m:t>
                                          </m:r>
                                        </m:e>
                                      </m:d>
                                    </m:num>
                                    <m:den>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𝒛</m:t>
                                          </m:r>
                                        </m:e>
                                      </m:d>
                                    </m:den>
                                  </m:f>
                                </m:e>
                              </m:func>
                            </m:e>
                          </m:d>
                          <m:r>
                            <a:rPr lang="en-US" sz="2000" i="1">
                              <a:latin typeface="Cambria Math" panose="02040503050406030204" pitchFamily="18" charset="0"/>
                            </a:rPr>
                            <m:t>𝑑</m:t>
                          </m:r>
                          <m:r>
                            <a:rPr lang="en-US" sz="2000" b="1" i="1">
                              <a:latin typeface="Cambria Math" panose="02040503050406030204" pitchFamily="18" charset="0"/>
                            </a:rPr>
                            <m:t>𝒛</m:t>
                          </m:r>
                        </m:e>
                      </m:nary>
                    </m:oMath>
                  </m:oMathPara>
                </a14:m>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560" t="-589" r="-509" b="-1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17523594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1950" dirty="0" smtClean="0"/>
                  <a:t>The smaller the encoder KL divergence is, the closer the encoder likelihood </a:t>
                </a:r>
                <a:r>
                  <a:rPr lang="en-US" sz="1950" i="1" dirty="0"/>
                  <a:t>Q</a:t>
                </a:r>
                <a:r>
                  <a:rPr lang="en-US" sz="1950" dirty="0"/>
                  <a:t>(</a:t>
                </a:r>
                <a:r>
                  <a:rPr lang="en-US" sz="1950" b="1" dirty="0"/>
                  <a:t>z</a:t>
                </a:r>
                <a:r>
                  <a:rPr lang="en-US" sz="1950" dirty="0"/>
                  <a:t> | Θ, </a:t>
                </a:r>
                <a:r>
                  <a:rPr lang="en-US" sz="1950" b="1" i="1" dirty="0"/>
                  <a:t>x</a:t>
                </a:r>
                <a:r>
                  <a:rPr lang="en-US" sz="1950" dirty="0"/>
                  <a:t>) is to tractable PDF </a:t>
                </a:r>
                <a:r>
                  <a:rPr lang="en-US" sz="1950" i="1" dirty="0"/>
                  <a:t>P</a:t>
                </a:r>
                <a:r>
                  <a:rPr lang="en-US" sz="1950" dirty="0"/>
                  <a:t>(</a:t>
                </a:r>
                <a:r>
                  <a:rPr lang="en-US" sz="1950" b="1" dirty="0"/>
                  <a:t>z</a:t>
                </a:r>
                <a:r>
                  <a:rPr lang="en-US" sz="1950" dirty="0"/>
                  <a:t>), the better the encoder DNN </a:t>
                </a:r>
                <a:r>
                  <a:rPr lang="en-US" sz="1950" i="1" dirty="0"/>
                  <a:t>f</a:t>
                </a:r>
                <a:r>
                  <a:rPr lang="en-US" sz="1950" dirty="0"/>
                  <a:t>(</a:t>
                </a:r>
                <a:r>
                  <a:rPr lang="en-US" sz="1950" b="1" i="1" dirty="0"/>
                  <a:t>x</a:t>
                </a:r>
                <a:r>
                  <a:rPr lang="en-US" sz="1950" dirty="0"/>
                  <a:t> | Θ) is. Loss function is rewritten again:</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𝑙</m:t>
                      </m:r>
                      <m:d>
                        <m:dPr>
                          <m:ctrlPr>
                            <a:rPr lang="en-US" sz="1950" i="1">
                              <a:latin typeface="Cambria Math" panose="02040503050406030204" pitchFamily="18" charset="0"/>
                            </a:rPr>
                          </m:ctrlPr>
                        </m:dPr>
                        <m:e>
                          <m:r>
                            <m:rPr>
                              <m:sty m:val="p"/>
                            </m:rPr>
                            <a:rPr lang="en-US" sz="1950">
                              <a:latin typeface="Cambria Math" panose="02040503050406030204" pitchFamily="18" charset="0"/>
                            </a:rPr>
                            <m:t>Θ</m:t>
                          </m:r>
                          <m:r>
                            <a:rPr lang="en-US" sz="1950">
                              <a:latin typeface="Cambria Math" panose="02040503050406030204" pitchFamily="18" charset="0"/>
                            </a:rPr>
                            <m:t>,</m:t>
                          </m:r>
                          <m:r>
                            <m:rPr>
                              <m:sty m:val="p"/>
                            </m:rPr>
                            <a:rPr lang="en-US" sz="1950">
                              <a:latin typeface="Cambria Math" panose="02040503050406030204" pitchFamily="18" charset="0"/>
                            </a:rPr>
                            <m:t>Φ</m:t>
                          </m:r>
                        </m:e>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𝒛</m:t>
                          </m:r>
                        </m:e>
                      </m:d>
                      <m:r>
                        <a:rPr lang="en-US" sz="1950" i="1">
                          <a:latin typeface="Cambria Math" panose="02040503050406030204" pitchFamily="18" charset="0"/>
                        </a:rPr>
                        <m:t>=−</m:t>
                      </m:r>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b="1" i="1">
                                  <a:latin typeface="Cambria Math" panose="02040503050406030204" pitchFamily="18" charset="0"/>
                                </a:rPr>
                                <m:t>𝒛</m:t>
                              </m:r>
                            </m:e>
                          </m:d>
                        </m:e>
                      </m:func>
                      <m:r>
                        <a:rPr lang="en-US" sz="1950" i="1">
                          <a:latin typeface="Cambria Math" panose="02040503050406030204" pitchFamily="18" charset="0"/>
                        </a:rPr>
                        <m:t>+</m:t>
                      </m:r>
                      <m:r>
                        <m:rPr>
                          <m:sty m:val="p"/>
                        </m:rPr>
                        <a:rPr lang="en-US" sz="1950">
                          <a:latin typeface="Cambria Math" panose="02040503050406030204" pitchFamily="18" charset="0"/>
                        </a:rPr>
                        <m:t>KL</m:t>
                      </m:r>
                      <m:d>
                        <m:dPr>
                          <m:ctrlPr>
                            <a:rPr lang="en-US" sz="1950" i="1">
                              <a:latin typeface="Cambria Math" panose="02040503050406030204" pitchFamily="18" charset="0"/>
                            </a:rPr>
                          </m:ctrlPr>
                        </m:dPr>
                        <m:e>
                          <m:r>
                            <a:rPr lang="en-US" sz="1950" i="1">
                              <a:latin typeface="Cambria Math" panose="02040503050406030204" pitchFamily="18" charset="0"/>
                            </a:rPr>
                            <m:t>𝑄</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Θ</m:t>
                              </m:r>
                              <m:r>
                                <a:rPr lang="en-US" sz="1950" i="1">
                                  <a:latin typeface="Cambria Math" panose="02040503050406030204" pitchFamily="18" charset="0"/>
                                </a:rPr>
                                <m:t>,</m:t>
                              </m:r>
                              <m:r>
                                <a:rPr lang="en-US" sz="1950" b="1" i="1">
                                  <a:latin typeface="Cambria Math" panose="02040503050406030204" pitchFamily="18" charset="0"/>
                                </a:rPr>
                                <m:t>𝒙</m:t>
                              </m:r>
                            </m:e>
                          </m:d>
                        </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d>
                    </m:oMath>
                  </m:oMathPara>
                </a14:m>
                <a:endParaRPr lang="en-US" sz="1950" dirty="0" smtClean="0"/>
              </a:p>
              <a:p>
                <a:pPr marL="0" indent="0">
                  <a:buNone/>
                </a:pPr>
                <a:r>
                  <a:rPr lang="en-US" sz="1950" dirty="0"/>
                  <a:t>Or</a:t>
                </a:r>
                <a:r>
                  <a:rPr lang="en-US" sz="1950" dirty="0" smtClean="0"/>
                  <a:t>,</a:t>
                </a:r>
              </a:p>
              <a:p>
                <a:pPr marL="0" indent="0">
                  <a:buNone/>
                </a:pPr>
                <a14:m>
                  <m:oMathPara xmlns:m="http://schemas.openxmlformats.org/officeDocument/2006/math">
                    <m:oMathParaPr>
                      <m:jc m:val="right"/>
                    </m:oMathParaPr>
                    <m:oMath xmlns:m="http://schemas.openxmlformats.org/officeDocument/2006/math">
                      <m:r>
                        <a:rPr lang="en-US" sz="1950" i="1">
                          <a:latin typeface="Cambria Math" panose="02040503050406030204" pitchFamily="18" charset="0"/>
                        </a:rPr>
                        <m:t>𝑙</m:t>
                      </m:r>
                      <m:d>
                        <m:dPr>
                          <m:ctrlPr>
                            <a:rPr lang="en-US" sz="1950" i="1">
                              <a:latin typeface="Cambria Math" panose="02040503050406030204" pitchFamily="18" charset="0"/>
                            </a:rPr>
                          </m:ctrlPr>
                        </m:dPr>
                        <m:e>
                          <m:r>
                            <m:rPr>
                              <m:sty m:val="p"/>
                            </m:rPr>
                            <a:rPr lang="en-US" sz="1950">
                              <a:latin typeface="Cambria Math" panose="02040503050406030204" pitchFamily="18" charset="0"/>
                            </a:rPr>
                            <m:t>Θ</m:t>
                          </m:r>
                          <m:r>
                            <a:rPr lang="en-US" sz="1950">
                              <a:latin typeface="Cambria Math" panose="02040503050406030204" pitchFamily="18" charset="0"/>
                            </a:rPr>
                            <m:t>,</m:t>
                          </m:r>
                          <m:r>
                            <m:rPr>
                              <m:sty m:val="p"/>
                            </m:rPr>
                            <a:rPr lang="en-US" sz="1950">
                              <a:latin typeface="Cambria Math" panose="02040503050406030204" pitchFamily="18" charset="0"/>
                            </a:rPr>
                            <m:t>Φ</m:t>
                          </m:r>
                        </m:e>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𝒛</m:t>
                          </m:r>
                        </m:e>
                      </m:d>
                      <m:r>
                        <a:rPr lang="en-US" sz="1950" i="1">
                          <a:latin typeface="Cambria Math" panose="02040503050406030204" pitchFamily="18" charset="0"/>
                        </a:rPr>
                        <m:t>=−</m:t>
                      </m:r>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e>
                          </m:d>
                        </m:e>
                      </m:func>
                      <m:r>
                        <a:rPr lang="en-US" sz="1950" i="1">
                          <a:latin typeface="Cambria Math" panose="02040503050406030204" pitchFamily="18" charset="0"/>
                        </a:rPr>
                        <m:t>+</m:t>
                      </m:r>
                      <m:r>
                        <m:rPr>
                          <m:sty m:val="p"/>
                        </m:rPr>
                        <a:rPr lang="en-US" sz="1950">
                          <a:latin typeface="Cambria Math" panose="02040503050406030204" pitchFamily="18" charset="0"/>
                        </a:rPr>
                        <m:t>KL</m:t>
                      </m:r>
                      <m:d>
                        <m:dPr>
                          <m:ctrlPr>
                            <a:rPr lang="en-US" sz="1950" i="1">
                              <a:latin typeface="Cambria Math" panose="02040503050406030204" pitchFamily="18" charset="0"/>
                            </a:rPr>
                          </m:ctrlPr>
                        </m:dPr>
                        <m:e>
                          <m:r>
                            <a:rPr lang="en-US" sz="1950" i="1">
                              <a:latin typeface="Cambria Math" panose="02040503050406030204" pitchFamily="18" charset="0"/>
                            </a:rPr>
                            <m:t>𝑄</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Θ</m:t>
                              </m:r>
                            </m:e>
                          </m:d>
                        </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d>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3.5</m:t>
                          </m:r>
                        </m:e>
                      </m:d>
                    </m:oMath>
                  </m:oMathPara>
                </a14:m>
                <a:endParaRPr lang="en-US" sz="1950" dirty="0" smtClean="0"/>
              </a:p>
              <a:p>
                <a:pPr marL="0" indent="0">
                  <a:buNone/>
                </a:pPr>
                <a:r>
                  <a:rPr lang="en-US" sz="1950" dirty="0"/>
                  <a:t>According to the two problem of construct a DGM, the first term –log(</a:t>
                </a:r>
                <a:r>
                  <a:rPr lang="en-US" sz="1950" i="1" dirty="0"/>
                  <a:t>P</a:t>
                </a:r>
                <a:r>
                  <a:rPr lang="en-US" sz="1950" dirty="0"/>
                  <a:t>(</a:t>
                </a:r>
                <a:r>
                  <a:rPr lang="en-US" sz="1950" b="1" i="1" dirty="0"/>
                  <a:t>x</a:t>
                </a:r>
                <a:r>
                  <a:rPr lang="en-US" sz="1950" dirty="0"/>
                  <a:t> | Φ, </a:t>
                </a:r>
                <a:r>
                  <a:rPr lang="en-US" sz="1950" b="1" dirty="0"/>
                  <a:t>z</a:t>
                </a:r>
                <a:r>
                  <a:rPr lang="en-US" sz="1950" dirty="0"/>
                  <a:t>)) in loss function indicates the first problem of how to train decoder DNN </a:t>
                </a:r>
                <a:r>
                  <a:rPr lang="en-US" sz="1950" i="1" dirty="0"/>
                  <a:t>g</a:t>
                </a:r>
                <a:r>
                  <a:rPr lang="en-US" sz="1950" dirty="0"/>
                  <a:t>(</a:t>
                </a:r>
                <a:r>
                  <a:rPr lang="en-US" sz="1950" b="1" dirty="0"/>
                  <a:t>z</a:t>
                </a:r>
                <a:r>
                  <a:rPr lang="en-US" sz="1950" dirty="0"/>
                  <a:t> | Φ) which is called reconstruction error in literature and the second term KL(</a:t>
                </a:r>
                <a:r>
                  <a:rPr lang="en-US" sz="1950" i="1" dirty="0"/>
                  <a:t>Q</a:t>
                </a:r>
                <a:r>
                  <a:rPr lang="en-US" sz="1950" dirty="0"/>
                  <a:t>(</a:t>
                </a:r>
                <a:r>
                  <a:rPr lang="en-US" sz="1950" b="1" dirty="0"/>
                  <a:t>z</a:t>
                </a:r>
                <a:r>
                  <a:rPr lang="en-US" sz="1950" dirty="0"/>
                  <a:t> | Θ, </a:t>
                </a:r>
                <a:r>
                  <a:rPr lang="en-US" sz="1950" b="1" i="1" dirty="0"/>
                  <a:t>x</a:t>
                </a:r>
                <a:r>
                  <a:rPr lang="en-US" sz="1950" dirty="0"/>
                  <a:t>) | </a:t>
                </a:r>
                <a:r>
                  <a:rPr lang="en-US" sz="1950" i="1" dirty="0"/>
                  <a:t>P</a:t>
                </a:r>
                <a:r>
                  <a:rPr lang="en-US" sz="1950" dirty="0"/>
                  <a:t>(</a:t>
                </a:r>
                <a:r>
                  <a:rPr lang="en-US" sz="1950" b="1" dirty="0"/>
                  <a:t>z</a:t>
                </a:r>
                <a:r>
                  <a:rPr lang="en-US" sz="1950" dirty="0"/>
                  <a:t>)) in loss function indicates the second problem of how to qualify training task for training encoder DNN </a:t>
                </a:r>
                <a:r>
                  <a:rPr lang="en-US" sz="1950" i="1" dirty="0"/>
                  <a:t>f</a:t>
                </a:r>
                <a:r>
                  <a:rPr lang="en-US" sz="1950" dirty="0"/>
                  <a:t>(</a:t>
                </a:r>
                <a:r>
                  <a:rPr lang="en-US" sz="1950" b="1" i="1" dirty="0"/>
                  <a:t>x</a:t>
                </a:r>
                <a:r>
                  <a:rPr lang="en-US" sz="1950" dirty="0"/>
                  <a:t> | Θ) which is called regularity in literature. Loss function </a:t>
                </a:r>
                <a:r>
                  <a:rPr lang="en-US" sz="1950" i="1" dirty="0"/>
                  <a:t>l</a:t>
                </a:r>
                <a:r>
                  <a:rPr lang="en-US" sz="1950" dirty="0"/>
                  <a:t>(Θ, Φ | </a:t>
                </a:r>
                <a:r>
                  <a:rPr lang="en-US" sz="1950" b="1" i="1" dirty="0"/>
                  <a:t>x</a:t>
                </a:r>
                <a:r>
                  <a:rPr lang="en-US" sz="1950" dirty="0"/>
                  <a:t>, </a:t>
                </a:r>
                <a:r>
                  <a:rPr lang="en-US" sz="1950" b="1" dirty="0"/>
                  <a:t>z</a:t>
                </a:r>
                <a:r>
                  <a:rPr lang="en-US" sz="1950" dirty="0"/>
                  <a:t>) is minimized to estimate Θ and Φ as follows</a:t>
                </a:r>
                <a:r>
                  <a:rPr lang="en-US" sz="195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p>
                              <m:sSupPr>
                                <m:ctrlPr>
                                  <a:rPr lang="en-US" sz="1950" i="1">
                                    <a:latin typeface="Cambria Math" panose="02040503050406030204" pitchFamily="18" charset="0"/>
                                  </a:rPr>
                                </m:ctrlPr>
                              </m:sSupPr>
                              <m:e>
                                <m:r>
                                  <m:rPr>
                                    <m:sty m:val="p"/>
                                  </m:rPr>
                                  <a:rPr lang="en-US" sz="1950">
                                    <a:latin typeface="Cambria Math" panose="02040503050406030204" pitchFamily="18" charset="0"/>
                                  </a:rPr>
                                  <m:t>Θ</m:t>
                                </m:r>
                              </m:e>
                              <m:sup>
                                <m:r>
                                  <a:rPr lang="en-US" sz="1950" i="1">
                                    <a:latin typeface="Cambria Math" panose="02040503050406030204" pitchFamily="18" charset="0"/>
                                  </a:rPr>
                                  <m:t>∗</m:t>
                                </m:r>
                              </m:sup>
                            </m:sSup>
                            <m:r>
                              <m:rPr>
                                <m:aln/>
                              </m:rP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armin</m:t>
                                    </m:r>
                                  </m:e>
                                  <m:lim>
                                    <m:r>
                                      <m:rPr>
                                        <m:sty m:val="p"/>
                                      </m:rPr>
                                      <a:rPr lang="en-US" sz="1950">
                                        <a:latin typeface="Cambria Math" panose="02040503050406030204" pitchFamily="18" charset="0"/>
                                      </a:rPr>
                                      <m:t>Θ</m:t>
                                    </m:r>
                                  </m:lim>
                                </m:limLow>
                              </m:fName>
                              <m:e>
                                <m:r>
                                  <a:rPr lang="en-US" sz="1950" i="1">
                                    <a:latin typeface="Cambria Math" panose="02040503050406030204" pitchFamily="18" charset="0"/>
                                  </a:rPr>
                                  <m:t>𝑙</m:t>
                                </m:r>
                                <m:d>
                                  <m:dPr>
                                    <m:ctrlPr>
                                      <a:rPr lang="en-US" sz="1950" i="1">
                                        <a:latin typeface="Cambria Math" panose="02040503050406030204" pitchFamily="18" charset="0"/>
                                      </a:rPr>
                                    </m:ctrlPr>
                                  </m:dPr>
                                  <m:e>
                                    <m:r>
                                      <m:rPr>
                                        <m:sty m:val="p"/>
                                      </m:rPr>
                                      <a:rPr lang="en-US" sz="1950">
                                        <a:latin typeface="Cambria Math" panose="02040503050406030204" pitchFamily="18" charset="0"/>
                                      </a:rPr>
                                      <m:t>Θ</m:t>
                                    </m:r>
                                    <m:r>
                                      <a:rPr lang="en-US" sz="1950">
                                        <a:latin typeface="Cambria Math" panose="02040503050406030204" pitchFamily="18" charset="0"/>
                                      </a:rPr>
                                      <m:t>,</m:t>
                                    </m:r>
                                    <m:r>
                                      <m:rPr>
                                        <m:sty m:val="p"/>
                                      </m:rPr>
                                      <a:rPr lang="en-US" sz="1950">
                                        <a:latin typeface="Cambria Math" panose="02040503050406030204" pitchFamily="18" charset="0"/>
                                      </a:rPr>
                                      <m:t>Φ</m:t>
                                    </m:r>
                                  </m:e>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𝒛</m:t>
                                    </m:r>
                                  </m:e>
                                </m:d>
                              </m:e>
                            </m:func>
                          </m:e>
                        </m:mr>
                        <m:mr>
                          <m:e>
                            <m:sSup>
                              <m:sSupPr>
                                <m:ctrlPr>
                                  <a:rPr lang="en-US" sz="1950" i="1">
                                    <a:latin typeface="Cambria Math" panose="02040503050406030204" pitchFamily="18" charset="0"/>
                                  </a:rPr>
                                </m:ctrlPr>
                              </m:sSupPr>
                              <m:e>
                                <m:r>
                                  <m:rPr>
                                    <m:sty m:val="p"/>
                                  </m:rPr>
                                  <a:rPr lang="en-US" sz="1950">
                                    <a:latin typeface="Cambria Math" panose="02040503050406030204" pitchFamily="18" charset="0"/>
                                  </a:rPr>
                                  <m:t>Φ</m:t>
                                </m:r>
                              </m:e>
                              <m:sup>
                                <m:r>
                                  <a:rPr lang="en-US" sz="1950" i="1">
                                    <a:latin typeface="Cambria Math" panose="02040503050406030204" pitchFamily="18" charset="0"/>
                                  </a:rPr>
                                  <m:t>∗</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armin</m:t>
                                    </m:r>
                                  </m:e>
                                  <m:lim>
                                    <m:r>
                                      <m:rPr>
                                        <m:sty m:val="p"/>
                                      </m:rPr>
                                      <a:rPr lang="en-US" sz="1950">
                                        <a:latin typeface="Cambria Math" panose="02040503050406030204" pitchFamily="18" charset="0"/>
                                      </a:rPr>
                                      <m:t>Φ</m:t>
                                    </m:r>
                                  </m:lim>
                                </m:limLow>
                              </m:fName>
                              <m:e>
                                <m:r>
                                  <a:rPr lang="en-US" sz="1950" i="1">
                                    <a:latin typeface="Cambria Math" panose="02040503050406030204" pitchFamily="18" charset="0"/>
                                  </a:rPr>
                                  <m:t>𝑙</m:t>
                                </m:r>
                                <m:d>
                                  <m:dPr>
                                    <m:ctrlPr>
                                      <a:rPr lang="en-US" sz="1950" i="1">
                                        <a:latin typeface="Cambria Math" panose="02040503050406030204" pitchFamily="18" charset="0"/>
                                      </a:rPr>
                                    </m:ctrlPr>
                                  </m:dPr>
                                  <m:e>
                                    <m:r>
                                      <m:rPr>
                                        <m:sty m:val="p"/>
                                      </m:rPr>
                                      <a:rPr lang="en-US" sz="1950">
                                        <a:latin typeface="Cambria Math" panose="02040503050406030204" pitchFamily="18" charset="0"/>
                                      </a:rPr>
                                      <m:t>Θ</m:t>
                                    </m:r>
                                    <m:r>
                                      <a:rPr lang="en-US" sz="1950">
                                        <a:latin typeface="Cambria Math" panose="02040503050406030204" pitchFamily="18" charset="0"/>
                                      </a:rPr>
                                      <m:t>,</m:t>
                                    </m:r>
                                    <m:r>
                                      <m:rPr>
                                        <m:sty m:val="p"/>
                                      </m:rPr>
                                      <a:rPr lang="en-US" sz="1950">
                                        <a:latin typeface="Cambria Math" panose="02040503050406030204" pitchFamily="18" charset="0"/>
                                      </a:rPr>
                                      <m:t>Φ</m:t>
                                    </m:r>
                                  </m:e>
                                  <m:e>
                                    <m:r>
                                      <a:rPr lang="en-US" sz="1950" b="1" i="1">
                                        <a:latin typeface="Cambria Math" panose="02040503050406030204" pitchFamily="18" charset="0"/>
                                      </a:rPr>
                                      <m:t>𝒙</m:t>
                                    </m:r>
                                    <m:r>
                                      <a:rPr lang="en-US" sz="1950" i="1">
                                        <a:latin typeface="Cambria Math" panose="02040503050406030204" pitchFamily="18" charset="0"/>
                                      </a:rPr>
                                      <m:t>,</m:t>
                                    </m:r>
                                    <m:r>
                                      <a:rPr lang="en-US" sz="1950" b="1" i="1">
                                        <a:latin typeface="Cambria Math" panose="02040503050406030204" pitchFamily="18" charset="0"/>
                                      </a:rPr>
                                      <m:t>𝒛</m:t>
                                    </m:r>
                                  </m:e>
                                </m:d>
                              </m:e>
                            </m:func>
                          </m:e>
                        </m:mr>
                      </m:m>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3.6</m:t>
                          </m:r>
                        </m:e>
                      </m:d>
                    </m:oMath>
                  </m:oMathPara>
                </a14:m>
                <a:endParaRPr lang="en-US" sz="1950" dirty="0" smtClean="0"/>
              </a:p>
              <a:p>
                <a:pPr marL="0" indent="0">
                  <a:buNone/>
                </a:pPr>
                <a:r>
                  <a:rPr lang="en-US" sz="1950" dirty="0"/>
                  <a:t>Because </a:t>
                </a:r>
                <a:r>
                  <a:rPr lang="en-US" sz="1950" i="1" dirty="0"/>
                  <a:t>P</a:t>
                </a:r>
                <a:r>
                  <a:rPr lang="en-US" sz="1950" dirty="0"/>
                  <a:t>(</a:t>
                </a:r>
                <a:r>
                  <a:rPr lang="en-US" sz="1950" b="1" i="1" dirty="0"/>
                  <a:t>x</a:t>
                </a:r>
                <a:r>
                  <a:rPr lang="en-US" sz="1950" dirty="0"/>
                  <a:t> | Θ, </a:t>
                </a:r>
                <a:r>
                  <a:rPr lang="en-US" sz="1950" b="1" dirty="0"/>
                  <a:t>z</a:t>
                </a:r>
                <a:r>
                  <a:rPr lang="en-US" sz="1950" dirty="0"/>
                  <a:t>) depends only on Θ and encoder KL divergence KL(</a:t>
                </a:r>
                <a:r>
                  <a:rPr lang="en-US" sz="1950" i="1" dirty="0"/>
                  <a:t>Q</a:t>
                </a:r>
                <a:r>
                  <a:rPr lang="en-US" sz="1950" dirty="0"/>
                  <a:t>(</a:t>
                </a:r>
                <a:r>
                  <a:rPr lang="en-US" sz="1950" b="1" dirty="0"/>
                  <a:t>z</a:t>
                </a:r>
                <a:r>
                  <a:rPr lang="en-US" sz="1950" dirty="0"/>
                  <a:t> | Θ, </a:t>
                </a:r>
                <a:r>
                  <a:rPr lang="en-US" sz="1950" b="1" i="1" dirty="0"/>
                  <a:t>x</a:t>
                </a:r>
                <a:r>
                  <a:rPr lang="en-US" sz="1950" dirty="0"/>
                  <a:t>) | </a:t>
                </a:r>
                <a:r>
                  <a:rPr lang="en-US" sz="1950" i="1" dirty="0"/>
                  <a:t>P</a:t>
                </a:r>
                <a:r>
                  <a:rPr lang="en-US" sz="1950" dirty="0"/>
                  <a:t>(</a:t>
                </a:r>
                <a:r>
                  <a:rPr lang="en-US" sz="1950" b="1" dirty="0"/>
                  <a:t>z</a:t>
                </a:r>
                <a:r>
                  <a:rPr lang="en-US" sz="1950" dirty="0"/>
                  <a:t>)) depends only on Φ, the optimization problem is specified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1950" i="1">
                              <a:latin typeface="Cambria Math" panose="02040503050406030204" pitchFamily="18" charset="0"/>
                            </a:rPr>
                          </m:ctrlPr>
                        </m:sSupPr>
                        <m:e>
                          <m:r>
                            <m:rPr>
                              <m:sty m:val="p"/>
                            </m:rPr>
                            <a:rPr lang="en-US" sz="1950">
                              <a:latin typeface="Cambria Math" panose="02040503050406030204" pitchFamily="18" charset="0"/>
                            </a:rPr>
                            <m:t>Θ</m:t>
                          </m:r>
                        </m:e>
                        <m:sup>
                          <m:r>
                            <a:rPr lang="en-US" sz="1950" i="1">
                              <a:latin typeface="Cambria Math" panose="02040503050406030204" pitchFamily="18" charset="0"/>
                            </a:rPr>
                            <m:t>∗</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armin</m:t>
                              </m:r>
                            </m:e>
                            <m:lim>
                              <m:r>
                                <m:rPr>
                                  <m:sty m:val="p"/>
                                </m:rPr>
                                <a:rPr lang="en-US" sz="1950">
                                  <a:latin typeface="Cambria Math" panose="02040503050406030204" pitchFamily="18" charset="0"/>
                                </a:rPr>
                                <m:t>Θ</m:t>
                              </m:r>
                            </m:lim>
                          </m:limLow>
                        </m:fName>
                        <m:e>
                          <m:r>
                            <m:rPr>
                              <m:sty m:val="p"/>
                            </m:rPr>
                            <a:rPr lang="en-US" sz="1950">
                              <a:latin typeface="Cambria Math" panose="02040503050406030204" pitchFamily="18" charset="0"/>
                            </a:rPr>
                            <m:t>KL</m:t>
                          </m:r>
                          <m:d>
                            <m:dPr>
                              <m:ctrlPr>
                                <a:rPr lang="en-US" sz="1950" i="1">
                                  <a:latin typeface="Cambria Math" panose="02040503050406030204" pitchFamily="18" charset="0"/>
                                </a:rPr>
                              </m:ctrlPr>
                            </m:dPr>
                            <m:e>
                              <m:r>
                                <a:rPr lang="en-US" sz="1950" i="1">
                                  <a:latin typeface="Cambria Math" panose="02040503050406030204" pitchFamily="18" charset="0"/>
                                </a:rPr>
                                <m:t>𝑄</m:t>
                              </m:r>
                              <m:d>
                                <m:dPr>
                                  <m:ctrlPr>
                                    <a:rPr lang="en-US" sz="1950" i="1">
                                      <a:latin typeface="Cambria Math" panose="02040503050406030204" pitchFamily="18" charset="0"/>
                                    </a:rPr>
                                  </m:ctrlPr>
                                </m:dPr>
                                <m:e>
                                  <m:r>
                                    <a:rPr lang="en-US" sz="1950" b="1" i="1">
                                      <a:latin typeface="Cambria Math" panose="02040503050406030204" pitchFamily="18" charset="0"/>
                                    </a:rPr>
                                    <m:t>𝒛</m:t>
                                  </m:r>
                                </m:e>
                                <m:e>
                                  <m:r>
                                    <m:rPr>
                                      <m:sty m:val="p"/>
                                    </m:rPr>
                                    <a:rPr lang="en-US" sz="1950">
                                      <a:latin typeface="Cambria Math" panose="02040503050406030204" pitchFamily="18" charset="0"/>
                                    </a:rPr>
                                    <m:t>Θ</m:t>
                                  </m:r>
                                  <m:r>
                                    <a:rPr lang="en-US" sz="1950" i="1">
                                      <a:latin typeface="Cambria Math" panose="02040503050406030204" pitchFamily="18" charset="0"/>
                                    </a:rPr>
                                    <m:t>,</m:t>
                                  </m:r>
                                  <m:r>
                                    <a:rPr lang="en-US" sz="1950" b="1" i="1">
                                      <a:latin typeface="Cambria Math" panose="02040503050406030204" pitchFamily="18" charset="0"/>
                                    </a:rPr>
                                    <m:t>𝒙</m:t>
                                  </m:r>
                                </m:e>
                              </m:d>
                            </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d>
                        </m:e>
                      </m:func>
                    </m:oMath>
                    <m:oMath xmlns:m="http://schemas.openxmlformats.org/officeDocument/2006/math">
                      <m:sSup>
                        <m:sSupPr>
                          <m:ctrlPr>
                            <a:rPr lang="en-US" sz="1950" i="1">
                              <a:latin typeface="Cambria Math" panose="02040503050406030204" pitchFamily="18" charset="0"/>
                            </a:rPr>
                          </m:ctrlPr>
                        </m:sSupPr>
                        <m:e>
                          <m:r>
                            <m:rPr>
                              <m:sty m:val="p"/>
                            </m:rPr>
                            <a:rPr lang="en-US" sz="1950">
                              <a:latin typeface="Cambria Math" panose="02040503050406030204" pitchFamily="18" charset="0"/>
                            </a:rPr>
                            <m:t>Φ</m:t>
                          </m:r>
                        </m:e>
                        <m:sup>
                          <m:r>
                            <a:rPr lang="en-US" sz="1950" i="1">
                              <a:latin typeface="Cambria Math" panose="02040503050406030204" pitchFamily="18" charset="0"/>
                            </a:rPr>
                            <m:t>∗</m:t>
                          </m:r>
                        </m:sup>
                      </m:sSup>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armin</m:t>
                              </m:r>
                            </m:e>
                            <m:lim>
                              <m:r>
                                <m:rPr>
                                  <m:sty m:val="p"/>
                                </m:rPr>
                                <a:rPr lang="en-US" sz="1950">
                                  <a:latin typeface="Cambria Math" panose="02040503050406030204" pitchFamily="18" charset="0"/>
                                </a:rPr>
                                <m:t>Φ</m:t>
                              </m:r>
                            </m:lim>
                          </m:limLow>
                        </m:fName>
                        <m:e>
                          <m:d>
                            <m:dPr>
                              <m:ctrlPr>
                                <a:rPr lang="en-US" sz="1950" i="1">
                                  <a:latin typeface="Cambria Math" panose="02040503050406030204" pitchFamily="18" charset="0"/>
                                </a:rPr>
                              </m:ctrlPr>
                            </m:dPr>
                            <m:e>
                              <m:r>
                                <a:rPr lang="en-US" sz="1950" i="1">
                                  <a:latin typeface="Cambria Math" panose="02040503050406030204" pitchFamily="18" charset="0"/>
                                </a:rPr>
                                <m:t>−</m:t>
                              </m:r>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b="1" i="1">
                                          <a:latin typeface="Cambria Math" panose="02040503050406030204" pitchFamily="18" charset="0"/>
                                        </a:rPr>
                                        <m:t>𝒛</m:t>
                                      </m:r>
                                    </m:e>
                                  </m:d>
                                </m:e>
                              </m:func>
                            </m:e>
                          </m:d>
                        </m:e>
                      </m:func>
                      <m:r>
                        <a:rPr lang="en-US" sz="1950" i="1">
                          <a:latin typeface="Cambria Math" panose="02040503050406030204" pitchFamily="18" charset="0"/>
                        </a:rPr>
                        <m:t>=</m:t>
                      </m:r>
                      <m:func>
                        <m:funcPr>
                          <m:ctrlPr>
                            <a:rPr lang="en-US" sz="1950" i="1">
                              <a:latin typeface="Cambria Math" panose="02040503050406030204" pitchFamily="18" charset="0"/>
                            </a:rPr>
                          </m:ctrlPr>
                        </m:funcPr>
                        <m:fName>
                          <m:limLow>
                            <m:limLowPr>
                              <m:ctrlPr>
                                <a:rPr lang="en-US" sz="1950" i="1">
                                  <a:latin typeface="Cambria Math" panose="02040503050406030204" pitchFamily="18" charset="0"/>
                                </a:rPr>
                              </m:ctrlPr>
                            </m:limLowPr>
                            <m:e>
                              <m:r>
                                <m:rPr>
                                  <m:sty m:val="p"/>
                                </m:rPr>
                                <a:rPr lang="en-US" sz="1950">
                                  <a:latin typeface="Cambria Math" panose="02040503050406030204" pitchFamily="18" charset="0"/>
                                </a:rPr>
                                <m:t>armax</m:t>
                              </m:r>
                            </m:e>
                            <m:lim>
                              <m:r>
                                <m:rPr>
                                  <m:sty m:val="p"/>
                                </m:rPr>
                                <a:rPr lang="en-US" sz="1950">
                                  <a:latin typeface="Cambria Math" panose="02040503050406030204" pitchFamily="18" charset="0"/>
                                </a:rPr>
                                <m:t>Φ</m:t>
                              </m:r>
                            </m:lim>
                          </m:limLow>
                        </m:fName>
                        <m:e>
                          <m:d>
                            <m:dPr>
                              <m:ctrlPr>
                                <a:rPr lang="en-US" sz="1950" i="1">
                                  <a:latin typeface="Cambria Math" panose="02040503050406030204" pitchFamily="18" charset="0"/>
                                </a:rPr>
                              </m:ctrlPr>
                            </m:dPr>
                            <m:e>
                              <m:func>
                                <m:funcPr>
                                  <m:ctrlPr>
                                    <a:rPr lang="en-US" sz="1950" i="1">
                                      <a:latin typeface="Cambria Math" panose="02040503050406030204" pitchFamily="18" charset="0"/>
                                    </a:rPr>
                                  </m:ctrlPr>
                                </m:funcPr>
                                <m:fName>
                                  <m:r>
                                    <m:rPr>
                                      <m:sty m:val="p"/>
                                    </m:rPr>
                                    <a:rPr lang="en-US" sz="1950">
                                      <a:latin typeface="Cambria Math" panose="02040503050406030204" pitchFamily="18" charset="0"/>
                                    </a:rPr>
                                    <m:t>log</m:t>
                                  </m:r>
                                </m:fName>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b="1" i="1">
                                          <a:latin typeface="Cambria Math" panose="02040503050406030204" pitchFamily="18" charset="0"/>
                                        </a:rPr>
                                        <m:t>𝒛</m:t>
                                      </m:r>
                                    </m:e>
                                  </m:d>
                                </m:e>
                              </m:func>
                            </m:e>
                          </m:d>
                        </m:e>
                      </m:func>
                    </m:oMath>
                  </m:oMathPara>
                </a14:m>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509" t="-589" r="-509" b="-1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69</a:t>
            </a:fld>
            <a:endParaRPr lang="en-US"/>
          </a:p>
        </p:txBody>
      </p:sp>
    </p:spTree>
    <p:extLst>
      <p:ext uri="{BB962C8B-B14F-4D97-AF65-F5344CB8AC3E}">
        <p14:creationId xmlns:p14="http://schemas.microsoft.com/office/powerpoint/2010/main" val="2322516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50" dirty="0"/>
                  <a:t>The ultimate purpose of any DGM is to determine parameter Φ because generator </a:t>
                </a:r>
                <a:r>
                  <a:rPr lang="en-US" sz="2250" i="1" dirty="0"/>
                  <a:t>g</a:t>
                </a:r>
                <a:r>
                  <a:rPr lang="en-US" sz="2250" dirty="0"/>
                  <a:t>(</a:t>
                </a:r>
                <a:r>
                  <a:rPr lang="en-US" sz="2250" b="1" dirty="0"/>
                  <a:t>z</a:t>
                </a:r>
                <a:r>
                  <a:rPr lang="en-US" sz="2250" dirty="0"/>
                  <a:t> | Φ) is defined based on Φ. In DGM, generator </a:t>
                </a:r>
                <a:r>
                  <a:rPr lang="en-US" sz="2250" i="1" dirty="0"/>
                  <a:t>g</a:t>
                </a:r>
                <a:r>
                  <a:rPr lang="en-US" sz="2250" dirty="0"/>
                  <a:t>(</a:t>
                </a:r>
                <a:r>
                  <a:rPr lang="en-US" sz="2250" b="1" dirty="0"/>
                  <a:t>z</a:t>
                </a:r>
                <a:r>
                  <a:rPr lang="en-US" sz="2250" dirty="0"/>
                  <a:t> | Φ) is constructed by a deep neural network (DNN) and its parameter Φ is essentially weights of such DNN. When </a:t>
                </a:r>
                <a:r>
                  <a:rPr lang="en-US" sz="2250" i="1" dirty="0"/>
                  <a:t>g</a:t>
                </a:r>
                <a:r>
                  <a:rPr lang="en-US" sz="2250" dirty="0"/>
                  <a:t>(</a:t>
                </a:r>
                <a:r>
                  <a:rPr lang="en-US" sz="2250" b="1" dirty="0"/>
                  <a:t>z</a:t>
                </a:r>
                <a:r>
                  <a:rPr lang="en-US" sz="2250" dirty="0"/>
                  <a:t> | Φ) is constructed by DNN, </a:t>
                </a:r>
                <a:r>
                  <a:rPr lang="en-US" sz="2250" i="1" dirty="0"/>
                  <a:t>g</a:t>
                </a:r>
                <a:r>
                  <a:rPr lang="en-US" sz="2250" dirty="0"/>
                  <a:t>(</a:t>
                </a:r>
                <a:r>
                  <a:rPr lang="en-US" sz="2250" b="1" dirty="0"/>
                  <a:t>z</a:t>
                </a:r>
                <a:r>
                  <a:rPr lang="en-US" sz="2250" dirty="0"/>
                  <a:t> | Φ) is not totally equal to </a:t>
                </a:r>
                <a:r>
                  <a:rPr lang="en-US" sz="2250" b="1" i="1" dirty="0"/>
                  <a:t>x</a:t>
                </a:r>
                <a:r>
                  <a:rPr lang="en-US" sz="2250" dirty="0"/>
                  <a:t> as </a:t>
                </a:r>
                <a:r>
                  <a:rPr lang="en-US" sz="2250" i="1" dirty="0"/>
                  <a:t>g</a:t>
                </a:r>
                <a:r>
                  <a:rPr lang="en-US" sz="2250" dirty="0"/>
                  <a:t>(</a:t>
                </a:r>
                <a:r>
                  <a:rPr lang="en-US" sz="2250" b="1" dirty="0"/>
                  <a:t>z</a:t>
                </a:r>
                <a:r>
                  <a:rPr lang="en-US" sz="2250" dirty="0"/>
                  <a:t> | Φ) = </a:t>
                </a:r>
                <a:r>
                  <a:rPr lang="en-US" sz="2250" b="1" i="1" dirty="0"/>
                  <a:t>x</a:t>
                </a:r>
                <a:r>
                  <a:rPr lang="en-US" sz="2250" dirty="0"/>
                  <a:t> but it is expected that </a:t>
                </a:r>
                <a:r>
                  <a:rPr lang="en-US" sz="2250" i="1" dirty="0"/>
                  <a:t>g</a:t>
                </a:r>
                <a:r>
                  <a:rPr lang="en-US" sz="2250" dirty="0"/>
                  <a:t>(</a:t>
                </a:r>
                <a:r>
                  <a:rPr lang="en-US" sz="2250" b="1" dirty="0"/>
                  <a:t>z</a:t>
                </a:r>
                <a:r>
                  <a:rPr lang="en-US" sz="2250" dirty="0"/>
                  <a:t> | Φ) is approximated to </a:t>
                </a:r>
                <a:r>
                  <a:rPr lang="en-US" sz="2250" b="1" i="1" dirty="0"/>
                  <a:t>x</a:t>
                </a:r>
                <a:r>
                  <a:rPr lang="en-US" sz="2250" dirty="0"/>
                  <a:t> in practice</a:t>
                </a:r>
                <a:r>
                  <a:rPr lang="en-US" sz="2250" dirty="0" smtClean="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𝑔</m:t>
                      </m:r>
                      <m:d>
                        <m:dPr>
                          <m:ctrlPr>
                            <a:rPr lang="en-US" sz="2250" i="1">
                              <a:latin typeface="Cambria Math" panose="02040503050406030204" pitchFamily="18" charset="0"/>
                            </a:rPr>
                          </m:ctrlPr>
                        </m:dPr>
                        <m:e>
                          <m:r>
                            <a:rPr lang="en-US" sz="2250" b="1" i="1">
                              <a:latin typeface="Cambria Math" panose="02040503050406030204" pitchFamily="18" charset="0"/>
                            </a:rPr>
                            <m:t>𝒛</m:t>
                          </m:r>
                        </m:e>
                        <m:e>
                          <m:r>
                            <m:rPr>
                              <m:sty m:val="p"/>
                            </m:rPr>
                            <a:rPr lang="en-US" sz="2250">
                              <a:latin typeface="Cambria Math" panose="02040503050406030204" pitchFamily="18" charset="0"/>
                            </a:rPr>
                            <m:t>Φ</m:t>
                          </m:r>
                        </m:e>
                      </m:d>
                      <m:r>
                        <a:rPr lang="en-US" sz="2250" i="1">
                          <a:latin typeface="Cambria Math" panose="02040503050406030204" pitchFamily="18" charset="0"/>
                        </a:rPr>
                        <m:t>=</m:t>
                      </m:r>
                      <m:sSup>
                        <m:sSupPr>
                          <m:ctrlPr>
                            <a:rPr lang="en-US" sz="2250" i="1">
                              <a:latin typeface="Cambria Math" panose="02040503050406030204" pitchFamily="18" charset="0"/>
                            </a:rPr>
                          </m:ctrlPr>
                        </m:sSupPr>
                        <m:e>
                          <m:r>
                            <a:rPr lang="en-US" sz="2250" b="1" i="1">
                              <a:latin typeface="Cambria Math" panose="02040503050406030204" pitchFamily="18" charset="0"/>
                            </a:rPr>
                            <m:t>𝒙</m:t>
                          </m:r>
                        </m:e>
                        <m:sup>
                          <m:r>
                            <a:rPr lang="en-US" sz="2250" i="1">
                              <a:latin typeface="Cambria Math" panose="02040503050406030204" pitchFamily="18" charset="0"/>
                            </a:rPr>
                            <m:t>′</m:t>
                          </m:r>
                        </m:sup>
                      </m:sSup>
                      <m:r>
                        <a:rPr lang="en-US" sz="2250" i="1">
                          <a:latin typeface="Cambria Math" panose="02040503050406030204" pitchFamily="18" charset="0"/>
                        </a:rPr>
                        <m:t>≅</m:t>
                      </m:r>
                      <m:r>
                        <a:rPr lang="en-US" sz="2250" b="1" i="1">
                          <a:latin typeface="Cambria Math" panose="02040503050406030204" pitchFamily="18" charset="0"/>
                        </a:rPr>
                        <m:t>𝒙</m:t>
                      </m:r>
                    </m:oMath>
                  </m:oMathPara>
                </a14:m>
                <a:endParaRPr lang="en-US" sz="2250" dirty="0"/>
              </a:p>
              <a:p>
                <a:pPr marL="0" indent="0">
                  <a:buNone/>
                </a:pPr>
                <a:r>
                  <a:rPr lang="en-US" sz="2250" dirty="0"/>
                  <a:t>Note that there are many DGMs and some of them do not require explicit definition of the PDF </a:t>
                </a:r>
                <a:r>
                  <a:rPr lang="en-US" sz="2250" i="1" dirty="0"/>
                  <a:t>P</a:t>
                </a:r>
                <a:r>
                  <a:rPr lang="en-US" sz="2250" dirty="0"/>
                  <a:t>(</a:t>
                </a:r>
                <a:r>
                  <a:rPr lang="en-US" sz="2250" b="1" dirty="0"/>
                  <a:t>z</a:t>
                </a:r>
                <a:r>
                  <a:rPr lang="en-US" sz="2250" dirty="0"/>
                  <a:t>) of tractable data </a:t>
                </a:r>
                <a:r>
                  <a:rPr lang="en-US" sz="2250" b="1" dirty="0"/>
                  <a:t>z</a:t>
                </a:r>
                <a:r>
                  <a:rPr lang="en-US" sz="2250" dirty="0"/>
                  <a:t> but how to estimate generator parameter Φ for determining generator </a:t>
                </a:r>
                <a:r>
                  <a:rPr lang="en-US" sz="2250" i="1" dirty="0"/>
                  <a:t>g</a:t>
                </a:r>
                <a:r>
                  <a:rPr lang="en-US" sz="2250" dirty="0"/>
                  <a:t>(</a:t>
                </a:r>
                <a:r>
                  <a:rPr lang="en-US" sz="2250" b="1" dirty="0"/>
                  <a:t>z</a:t>
                </a:r>
                <a:r>
                  <a:rPr lang="en-US" sz="2250" dirty="0"/>
                  <a:t> | Φ) = </a:t>
                </a:r>
                <a:r>
                  <a:rPr lang="en-US" sz="2250" b="1" i="1" dirty="0"/>
                  <a:t>x</a:t>
                </a:r>
                <a:r>
                  <a:rPr lang="en-US" sz="2250" dirty="0"/>
                  <a:t> is always concerned. When </a:t>
                </a:r>
                <a:r>
                  <a:rPr lang="en-US" sz="2250" i="1" dirty="0"/>
                  <a:t>g</a:t>
                </a:r>
                <a:r>
                  <a:rPr lang="en-US" sz="2250" dirty="0"/>
                  <a:t>(</a:t>
                </a:r>
                <a:r>
                  <a:rPr lang="en-US" sz="2250" b="1" dirty="0"/>
                  <a:t>z</a:t>
                </a:r>
                <a:r>
                  <a:rPr lang="en-US" sz="2250" dirty="0"/>
                  <a:t> | Φ) was determined, we can easily randomize some random tractable data </a:t>
                </a:r>
                <a:r>
                  <a:rPr lang="en-US" sz="2250" b="1" dirty="0"/>
                  <a:t>z</a:t>
                </a:r>
                <a:r>
                  <a:rPr lang="en-US" sz="2250" dirty="0"/>
                  <a:t>’ according to the known tractable PDF </a:t>
                </a:r>
                <a:r>
                  <a:rPr lang="en-US" sz="2250" i="1" dirty="0"/>
                  <a:t>P</a:t>
                </a:r>
                <a:r>
                  <a:rPr lang="en-US" sz="2250" dirty="0"/>
                  <a:t>(</a:t>
                </a:r>
                <a:r>
                  <a:rPr lang="en-US" sz="2250" b="1" dirty="0"/>
                  <a:t>z</a:t>
                </a:r>
                <a:r>
                  <a:rPr lang="en-US" sz="2250" dirty="0"/>
                  <a:t>) and then it is totally possible to generate new artifact </a:t>
                </a:r>
                <a:r>
                  <a:rPr lang="en-US" sz="2250" b="1" i="1" dirty="0"/>
                  <a:t>x</a:t>
                </a:r>
                <a:r>
                  <a:rPr lang="en-US" sz="2250" dirty="0"/>
                  <a:t>’ by </a:t>
                </a:r>
                <a:r>
                  <a:rPr lang="en-US" sz="2250" b="1" i="1" dirty="0"/>
                  <a:t>x</a:t>
                </a:r>
                <a:r>
                  <a:rPr lang="en-US" sz="2250" dirty="0"/>
                  <a:t>’ = </a:t>
                </a:r>
                <a:r>
                  <a:rPr lang="en-US" sz="2250" i="1" dirty="0"/>
                  <a:t>g</a:t>
                </a:r>
                <a:r>
                  <a:rPr lang="en-US" sz="2250" dirty="0"/>
                  <a:t>(</a:t>
                </a:r>
                <a:r>
                  <a:rPr lang="en-US" sz="2250" b="1" dirty="0"/>
                  <a:t>z</a:t>
                </a:r>
                <a:r>
                  <a:rPr lang="en-US" sz="2250" dirty="0"/>
                  <a:t>’ | Φ) so that </a:t>
                </a:r>
                <a:r>
                  <a:rPr lang="en-US" sz="2250" b="1" i="1" dirty="0"/>
                  <a:t>x</a:t>
                </a:r>
                <a:r>
                  <a:rPr lang="en-US" sz="2250" dirty="0"/>
                  <a:t>’ is generated data / derived data of original intractable data </a:t>
                </a:r>
                <a:r>
                  <a:rPr lang="en-US" sz="2250" b="1" i="1" dirty="0"/>
                  <a:t>x</a:t>
                </a:r>
                <a:r>
                  <a:rPr lang="en-US" sz="2250" dirty="0"/>
                  <a:t> with expectation that probability distribution of </a:t>
                </a:r>
                <a:r>
                  <a:rPr lang="en-US" sz="2250" b="1" i="1" dirty="0"/>
                  <a:t>x</a:t>
                </a:r>
                <a:r>
                  <a:rPr lang="en-US" sz="2250" dirty="0"/>
                  <a:t>’ is approximate to the true distribution </a:t>
                </a:r>
                <a:r>
                  <a:rPr lang="en-US" sz="2250" i="1" dirty="0"/>
                  <a:t>P</a:t>
                </a:r>
                <a:r>
                  <a:rPr lang="en-US" sz="2250" dirty="0"/>
                  <a:t>(</a:t>
                </a:r>
                <a:r>
                  <a:rPr lang="en-US" sz="2250" b="1" i="1" dirty="0"/>
                  <a:t>x</a:t>
                </a:r>
                <a:r>
                  <a:rPr lang="en-US" sz="2250" dirty="0"/>
                  <a:t>) of </a:t>
                </a:r>
                <a:r>
                  <a:rPr lang="en-US" sz="2250" b="1" i="1" dirty="0"/>
                  <a:t>x</a:t>
                </a:r>
                <a:r>
                  <a:rPr lang="en-US" sz="2250" dirty="0"/>
                  <a:t>. The process to randomize </a:t>
                </a:r>
                <a:r>
                  <a:rPr lang="en-US" sz="2250" b="1" dirty="0"/>
                  <a:t>z</a:t>
                </a:r>
                <a:r>
                  <a:rPr lang="en-US" sz="2250" dirty="0"/>
                  <a:t>’ is called sampling tractable data (</a:t>
                </a:r>
                <a:r>
                  <a:rPr lang="en-US" sz="2250" b="1" dirty="0"/>
                  <a:t>z</a:t>
                </a:r>
                <a:r>
                  <a:rPr lang="en-US" sz="2250" dirty="0"/>
                  <a:t>). When </a:t>
                </a:r>
                <a:r>
                  <a:rPr lang="en-US" sz="2250" i="1" dirty="0"/>
                  <a:t>g</a:t>
                </a:r>
                <a:r>
                  <a:rPr lang="en-US" sz="2250" dirty="0"/>
                  <a:t>(</a:t>
                </a:r>
                <a:r>
                  <a:rPr lang="en-US" sz="2250" b="1" dirty="0"/>
                  <a:t>z</a:t>
                </a:r>
                <a:r>
                  <a:rPr lang="en-US" sz="2250" dirty="0"/>
                  <a:t> | Φ) is modeled by a DNN, how to estimate parameter Φ is essentially to train such DNN and hence, the DNN is denoted as generator function </a:t>
                </a:r>
                <a:r>
                  <a:rPr lang="en-US" sz="2250" i="1" dirty="0"/>
                  <a:t>g</a:t>
                </a:r>
                <a:r>
                  <a:rPr lang="en-US" sz="2250" dirty="0"/>
                  <a:t>(</a:t>
                </a:r>
                <a:r>
                  <a:rPr lang="en-US" sz="2250" b="1" dirty="0"/>
                  <a:t>z</a:t>
                </a:r>
                <a:r>
                  <a:rPr lang="en-US" sz="2250" dirty="0"/>
                  <a:t> | Φ) for a convention, which is called generator DNN </a:t>
                </a:r>
                <a:r>
                  <a:rPr lang="en-US" sz="2250" i="1" dirty="0"/>
                  <a:t>g</a:t>
                </a:r>
                <a:r>
                  <a:rPr lang="en-US" sz="2250" dirty="0"/>
                  <a:t>(</a:t>
                </a:r>
                <a:r>
                  <a:rPr lang="en-US" sz="2250" b="1" dirty="0"/>
                  <a:t>z</a:t>
                </a:r>
                <a:r>
                  <a:rPr lang="en-US" sz="2250" dirty="0"/>
                  <a:t> | Φ). Here we identify generator function with DNN.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712" t="-824" r="-66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474279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300" dirty="0" smtClean="0"/>
                  <a:t>Which results estimation equations according to SGD:</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r>
                              <m:rPr>
                                <m:sty m:val="p"/>
                              </m:rPr>
                              <a:rPr lang="en-US" sz="2300">
                                <a:latin typeface="Cambria Math" panose="02040503050406030204" pitchFamily="18" charset="0"/>
                              </a:rPr>
                              <m:t>Θ</m:t>
                            </m:r>
                            <m:r>
                              <m:rPr>
                                <m:aln/>
                              </m:rPr>
                              <a:rPr lang="en-US" sz="2300" i="1">
                                <a:latin typeface="Cambria Math" panose="02040503050406030204" pitchFamily="18" charset="0"/>
                              </a:rPr>
                              <m:t>=</m:t>
                            </m:r>
                            <m:r>
                              <m:rPr>
                                <m:sty m:val="p"/>
                              </m:rPr>
                              <a:rPr lang="en-US" sz="2300">
                                <a:latin typeface="Cambria Math" panose="02040503050406030204" pitchFamily="18" charset="0"/>
                              </a:rPr>
                              <m:t>Θ</m:t>
                            </m:r>
                            <m:r>
                              <a:rPr lang="en-US" sz="2300" i="1">
                                <a:latin typeface="Cambria Math" panose="02040503050406030204" pitchFamily="18" charset="0"/>
                              </a:rPr>
                              <m:t>−</m:t>
                            </m:r>
                            <m:r>
                              <a:rPr lang="en-US" sz="2300" i="1">
                                <a:latin typeface="Cambria Math" panose="02040503050406030204" pitchFamily="18" charset="0"/>
                              </a:rPr>
                              <m:t>𝛾</m:t>
                            </m:r>
                            <m:r>
                              <a:rPr lang="en-US" sz="2300">
                                <a:latin typeface="Cambria Math" panose="02040503050406030204" pitchFamily="18" charset="0"/>
                              </a:rPr>
                              <m:t>𝛻</m:t>
                            </m:r>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𝑄</m:t>
                                </m:r>
                                <m:d>
                                  <m:dPr>
                                    <m:ctrlPr>
                                      <a:rPr lang="en-US" sz="2300" i="1">
                                        <a:latin typeface="Cambria Math" panose="02040503050406030204" pitchFamily="18" charset="0"/>
                                      </a:rPr>
                                    </m:ctrlPr>
                                  </m:dPr>
                                  <m:e>
                                    <m:r>
                                      <a:rPr lang="en-US" sz="2300" b="1" i="1">
                                        <a:latin typeface="Cambria Math" panose="02040503050406030204" pitchFamily="18" charset="0"/>
                                      </a:rPr>
                                      <m:t>𝒛</m:t>
                                    </m:r>
                                  </m:e>
                                  <m:e>
                                    <m:r>
                                      <m:rPr>
                                        <m:sty m:val="p"/>
                                      </m:rPr>
                                      <a:rPr lang="en-US" sz="2300">
                                        <a:latin typeface="Cambria Math" panose="02040503050406030204" pitchFamily="18" charset="0"/>
                                      </a:rPr>
                                      <m:t>Θ</m:t>
                                    </m:r>
                                    <m:r>
                                      <a:rPr lang="en-US" sz="2300" i="1">
                                        <a:latin typeface="Cambria Math" panose="02040503050406030204" pitchFamily="18" charset="0"/>
                                      </a:rPr>
                                      <m:t>,</m:t>
                                    </m:r>
                                    <m:r>
                                      <a:rPr lang="en-US" sz="2300" b="1" i="1">
                                        <a:latin typeface="Cambria Math" panose="02040503050406030204" pitchFamily="18" charset="0"/>
                                      </a:rPr>
                                      <m:t>𝒙</m:t>
                                    </m:r>
                                  </m:e>
                                </m:d>
                              </m:e>
                              <m:e>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b="1" i="1">
                                        <a:latin typeface="Cambria Math" panose="02040503050406030204" pitchFamily="18" charset="0"/>
                                      </a:rPr>
                                      <m:t>𝒛</m:t>
                                    </m:r>
                                  </m:e>
                                </m:d>
                              </m:e>
                            </m:d>
                          </m:e>
                        </m:mr>
                        <m:mr>
                          <m:e>
                            <m:r>
                              <m:rPr>
                                <m:sty m:val="p"/>
                              </m:rPr>
                              <a:rPr lang="en-US" sz="2300">
                                <a:latin typeface="Cambria Math" panose="02040503050406030204" pitchFamily="18" charset="0"/>
                              </a:rPr>
                              <m:t>Φ</m:t>
                            </m:r>
                            <m:r>
                              <a:rPr lang="en-US" sz="2300">
                                <a:latin typeface="Cambria Math" panose="02040503050406030204" pitchFamily="18" charset="0"/>
                              </a:rPr>
                              <m:t>=</m:t>
                            </m:r>
                            <m:r>
                              <m:rPr>
                                <m:sty m:val="p"/>
                              </m:rPr>
                              <a:rPr lang="en-US" sz="2300">
                                <a:latin typeface="Cambria Math" panose="02040503050406030204" pitchFamily="18" charset="0"/>
                              </a:rPr>
                              <m:t>Φ</m:t>
                            </m:r>
                            <m:r>
                              <a:rPr lang="en-US" sz="2300">
                                <a:latin typeface="Cambria Math" panose="02040503050406030204" pitchFamily="18" charset="0"/>
                              </a:rPr>
                              <m:t>+</m:t>
                            </m:r>
                            <m:r>
                              <a:rPr lang="en-US" sz="2300" i="1">
                                <a:latin typeface="Cambria Math" panose="02040503050406030204" pitchFamily="18" charset="0"/>
                              </a:rPr>
                              <m:t>𝛾</m:t>
                            </m:r>
                            <m:r>
                              <a:rPr lang="en-US" sz="2300">
                                <a:latin typeface="Cambria Math" panose="02040503050406030204" pitchFamily="18" charset="0"/>
                              </a:rPr>
                              <m:t>𝛻</m:t>
                            </m:r>
                            <m:func>
                              <m:funcPr>
                                <m:ctrlPr>
                                  <a:rPr lang="en-US" sz="2300" i="1">
                                    <a:latin typeface="Cambria Math" panose="02040503050406030204" pitchFamily="18" charset="0"/>
                                  </a:rPr>
                                </m:ctrlPr>
                              </m:funcPr>
                              <m:fName>
                                <m:r>
                                  <m:rPr>
                                    <m:sty m:val="p"/>
                                  </m:rPr>
                                  <a:rPr lang="en-US" sz="2300">
                                    <a:latin typeface="Cambria Math" panose="02040503050406030204" pitchFamily="18" charset="0"/>
                                  </a:rPr>
                                  <m:t>log</m:t>
                                </m:r>
                              </m:fName>
                              <m:e>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Φ</m:t>
                                    </m:r>
                                    <m:r>
                                      <a:rPr lang="en-US" sz="2300" i="1">
                                        <a:latin typeface="Cambria Math" panose="02040503050406030204" pitchFamily="18" charset="0"/>
                                      </a:rPr>
                                      <m:t>,</m:t>
                                    </m:r>
                                    <m:r>
                                      <a:rPr lang="en-US" sz="2300" b="1" i="1">
                                        <a:latin typeface="Cambria Math" panose="02040503050406030204" pitchFamily="18" charset="0"/>
                                      </a:rPr>
                                      <m:t>𝒛</m:t>
                                    </m:r>
                                  </m:e>
                                </m:d>
                              </m:e>
                            </m:func>
                          </m:e>
                        </m:mr>
                      </m:m>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3.7</m:t>
                          </m:r>
                        </m:e>
                      </m:d>
                    </m:oMath>
                  </m:oMathPara>
                </a14:m>
                <a:endParaRPr lang="en-US" sz="2300" dirty="0" smtClean="0"/>
              </a:p>
              <a:p>
                <a:pPr marL="0" indent="0">
                  <a:buNone/>
                </a:pPr>
                <a:r>
                  <a:rPr lang="en-US" sz="2300" dirty="0"/>
                  <a:t>Where ∇KL(</a:t>
                </a:r>
                <a:r>
                  <a:rPr lang="en-US" sz="2300" i="1" dirty="0"/>
                  <a:t>Q</a:t>
                </a:r>
                <a:r>
                  <a:rPr lang="en-US" sz="2300" dirty="0"/>
                  <a:t>(</a:t>
                </a:r>
                <a:r>
                  <a:rPr lang="en-US" sz="2300" b="1" dirty="0"/>
                  <a:t>z</a:t>
                </a:r>
                <a:r>
                  <a:rPr lang="en-US" sz="2300" dirty="0"/>
                  <a:t> | Θ, </a:t>
                </a:r>
                <a:r>
                  <a:rPr lang="en-US" sz="2300" b="1" i="1" dirty="0"/>
                  <a:t>x</a:t>
                </a:r>
                <a:r>
                  <a:rPr lang="en-US" sz="2300" dirty="0"/>
                  <a:t>) | </a:t>
                </a:r>
                <a:r>
                  <a:rPr lang="en-US" sz="2300" i="1" dirty="0"/>
                  <a:t>P</a:t>
                </a:r>
                <a:r>
                  <a:rPr lang="en-US" sz="2300" dirty="0"/>
                  <a:t>(</a:t>
                </a:r>
                <a:r>
                  <a:rPr lang="en-US" sz="2300" b="1" dirty="0"/>
                  <a:t>z</a:t>
                </a:r>
                <a:r>
                  <a:rPr lang="en-US" sz="2300" dirty="0"/>
                  <a:t>)) is gradient of encoder KL divergence KL(</a:t>
                </a:r>
                <a:r>
                  <a:rPr lang="en-US" sz="2300" i="1" dirty="0"/>
                  <a:t>Q</a:t>
                </a:r>
                <a:r>
                  <a:rPr lang="en-US" sz="2300" dirty="0"/>
                  <a:t>(</a:t>
                </a:r>
                <a:r>
                  <a:rPr lang="en-US" sz="2300" b="1" dirty="0"/>
                  <a:t>z</a:t>
                </a:r>
                <a:r>
                  <a:rPr lang="en-US" sz="2300" dirty="0"/>
                  <a:t> | Θ, </a:t>
                </a:r>
                <a:r>
                  <a:rPr lang="en-US" sz="2300" b="1" i="1" dirty="0"/>
                  <a:t>x</a:t>
                </a:r>
                <a:r>
                  <a:rPr lang="en-US" sz="2300" dirty="0"/>
                  <a:t>) | </a:t>
                </a:r>
                <a:r>
                  <a:rPr lang="en-US" sz="2300" i="1" dirty="0"/>
                  <a:t>P</a:t>
                </a:r>
                <a:r>
                  <a:rPr lang="en-US" sz="2300" dirty="0"/>
                  <a:t>(</a:t>
                </a:r>
                <a:r>
                  <a:rPr lang="en-US" sz="2300" b="1" dirty="0"/>
                  <a:t>z</a:t>
                </a:r>
                <a:r>
                  <a:rPr lang="en-US" sz="2300" dirty="0"/>
                  <a:t>)) with regard to encoder parameter Θ. Note that tractable PDF </a:t>
                </a:r>
                <a:r>
                  <a:rPr lang="en-US" sz="2300" i="1" dirty="0"/>
                  <a:t>P</a:t>
                </a:r>
                <a:r>
                  <a:rPr lang="en-US" sz="2300" dirty="0"/>
                  <a:t>(</a:t>
                </a:r>
                <a:r>
                  <a:rPr lang="en-US" sz="2300" b="1" dirty="0"/>
                  <a:t>z</a:t>
                </a:r>
                <a:r>
                  <a:rPr lang="en-US" sz="2300" dirty="0"/>
                  <a:t>) is predefined (fixed). While </a:t>
                </a:r>
                <a:r>
                  <a:rPr lang="en-US" sz="2300" i="1" dirty="0"/>
                  <a:t>Q</a:t>
                </a:r>
                <a:r>
                  <a:rPr lang="en-US" sz="2300" dirty="0"/>
                  <a:t>(</a:t>
                </a:r>
                <a:r>
                  <a:rPr lang="en-US" sz="2300" b="1" dirty="0"/>
                  <a:t>z</a:t>
                </a:r>
                <a:r>
                  <a:rPr lang="en-US" sz="2300" dirty="0"/>
                  <a:t> | Θ, </a:t>
                </a:r>
                <a:r>
                  <a:rPr lang="en-US" sz="2300" b="1" i="1" dirty="0"/>
                  <a:t>x</a:t>
                </a:r>
                <a:r>
                  <a:rPr lang="en-US" sz="2300" dirty="0"/>
                  <a:t>) is called encoder likelihood, </a:t>
                </a:r>
                <a:r>
                  <a:rPr lang="en-US" sz="2300" i="1" dirty="0"/>
                  <a:t>P</a:t>
                </a:r>
                <a:r>
                  <a:rPr lang="en-US" sz="2300" dirty="0"/>
                  <a:t>(</a:t>
                </a:r>
                <a:r>
                  <a:rPr lang="en-US" sz="2300" b="1" i="1" dirty="0"/>
                  <a:t>x</a:t>
                </a:r>
                <a:r>
                  <a:rPr lang="en-US" sz="2300" dirty="0"/>
                  <a:t> | Φ, </a:t>
                </a:r>
                <a:r>
                  <a:rPr lang="en-US" sz="2300" b="1" dirty="0"/>
                  <a:t>z</a:t>
                </a:r>
                <a:r>
                  <a:rPr lang="en-US" sz="2300" dirty="0"/>
                  <a:t>) is called decoder likelihood. On the other hand, while </a:t>
                </a:r>
                <a:r>
                  <a:rPr lang="en-US" sz="2300" i="1" dirty="0"/>
                  <a:t>P</a:t>
                </a:r>
                <a:r>
                  <a:rPr lang="en-US" sz="2300" dirty="0"/>
                  <a:t>(</a:t>
                </a:r>
                <a:r>
                  <a:rPr lang="en-US" sz="2300" b="1" dirty="0"/>
                  <a:t>z</a:t>
                </a:r>
                <a:r>
                  <a:rPr lang="en-US" sz="2300" dirty="0"/>
                  <a:t>) is prior PDF of intractable data </a:t>
                </a:r>
                <a:r>
                  <a:rPr lang="en-US" sz="2300" b="1" dirty="0"/>
                  <a:t>z</a:t>
                </a:r>
                <a:r>
                  <a:rPr lang="en-US" sz="2300" dirty="0"/>
                  <a:t>, then </a:t>
                </a:r>
                <a:r>
                  <a:rPr lang="en-US" sz="2300" i="1" dirty="0"/>
                  <a:t>Q</a:t>
                </a:r>
                <a:r>
                  <a:rPr lang="en-US" sz="2300" dirty="0"/>
                  <a:t>(</a:t>
                </a:r>
                <a:r>
                  <a:rPr lang="en-US" sz="2300" b="1" dirty="0"/>
                  <a:t>z</a:t>
                </a:r>
                <a:r>
                  <a:rPr lang="en-US" sz="2300" dirty="0"/>
                  <a:t> | Θ, </a:t>
                </a:r>
                <a:r>
                  <a:rPr lang="en-US" sz="2300" b="1" i="1" dirty="0"/>
                  <a:t>x</a:t>
                </a:r>
                <a:r>
                  <a:rPr lang="en-US" sz="2300" dirty="0"/>
                  <a:t>) is approximated posterior PDF of </a:t>
                </a:r>
                <a:r>
                  <a:rPr lang="en-US" sz="2300" b="1" dirty="0"/>
                  <a:t>z</a:t>
                </a:r>
                <a:r>
                  <a:rPr lang="en-US" sz="2300" dirty="0"/>
                  <a:t> given </a:t>
                </a:r>
                <a:r>
                  <a:rPr lang="en-US" sz="2300" b="1" i="1" dirty="0"/>
                  <a:t>x</a:t>
                </a:r>
                <a:r>
                  <a:rPr lang="en-US" sz="2300" dirty="0"/>
                  <a:t> where both </a:t>
                </a:r>
                <a:r>
                  <a:rPr lang="en-US" sz="2300" i="1" dirty="0"/>
                  <a:t>P</a:t>
                </a:r>
                <a:r>
                  <a:rPr lang="en-US" sz="2300" dirty="0"/>
                  <a:t>(</a:t>
                </a:r>
                <a:r>
                  <a:rPr lang="en-US" sz="2300" b="1" dirty="0"/>
                  <a:t>z</a:t>
                </a:r>
                <a:r>
                  <a:rPr lang="en-US" sz="2300" dirty="0"/>
                  <a:t>) and </a:t>
                </a:r>
                <a:r>
                  <a:rPr lang="en-US" sz="2300" i="1" dirty="0"/>
                  <a:t>Q</a:t>
                </a:r>
                <a:r>
                  <a:rPr lang="en-US" sz="2300" dirty="0"/>
                  <a:t>(</a:t>
                </a:r>
                <a:r>
                  <a:rPr lang="en-US" sz="2300" b="1" dirty="0"/>
                  <a:t>z</a:t>
                </a:r>
                <a:r>
                  <a:rPr lang="en-US" sz="2300" dirty="0"/>
                  <a:t> | Θ, </a:t>
                </a:r>
                <a:r>
                  <a:rPr lang="en-US" sz="2300" b="1" i="1" dirty="0"/>
                  <a:t>x</a:t>
                </a:r>
                <a:r>
                  <a:rPr lang="en-US" sz="2300" dirty="0"/>
                  <a:t>) have formal probabilistic specifications and moreover, </a:t>
                </a:r>
                <a:r>
                  <a:rPr lang="en-US" sz="2300" i="1" dirty="0"/>
                  <a:t>P</a:t>
                </a:r>
                <a:r>
                  <a:rPr lang="en-US" sz="2300" dirty="0"/>
                  <a:t>(</a:t>
                </a:r>
                <a:r>
                  <a:rPr lang="en-US" sz="2300" b="1" dirty="0"/>
                  <a:t>z</a:t>
                </a:r>
                <a:r>
                  <a:rPr lang="en-US" sz="2300" dirty="0"/>
                  <a:t>) is fixed (predefined).</a:t>
                </a:r>
              </a:p>
              <a:p>
                <a:pPr marL="0" indent="0">
                  <a:buNone/>
                </a:pPr>
                <a14:m>
                  <m:oMathPara xmlns:m="http://schemas.openxmlformats.org/officeDocument/2006/math">
                    <m:oMathParaPr>
                      <m:jc m:val="centerGroup"/>
                    </m:oMathParaPr>
                    <m:oMath xmlns:m="http://schemas.openxmlformats.org/officeDocument/2006/math">
                      <m:r>
                        <a:rPr lang="en-US" sz="2300" i="1">
                          <a:latin typeface="Cambria Math" panose="02040503050406030204" pitchFamily="18" charset="0"/>
                        </a:rPr>
                        <m:t>𝑄</m:t>
                      </m:r>
                      <m:d>
                        <m:dPr>
                          <m:ctrlPr>
                            <a:rPr lang="en-US" sz="2300" i="1">
                              <a:latin typeface="Cambria Math" panose="02040503050406030204" pitchFamily="18" charset="0"/>
                            </a:rPr>
                          </m:ctrlPr>
                        </m:dPr>
                        <m:e>
                          <m:r>
                            <a:rPr lang="en-US" sz="2300" b="1" i="1">
                              <a:latin typeface="Cambria Math" panose="02040503050406030204" pitchFamily="18" charset="0"/>
                            </a:rPr>
                            <m:t>𝒛</m:t>
                          </m:r>
                        </m:e>
                        <m:e>
                          <m:r>
                            <m:rPr>
                              <m:sty m:val="p"/>
                            </m:rPr>
                            <a:rPr lang="en-US" sz="2300">
                              <a:latin typeface="Cambria Math" panose="02040503050406030204" pitchFamily="18" charset="0"/>
                            </a:rPr>
                            <m:t>Θ</m:t>
                          </m:r>
                          <m:r>
                            <a:rPr lang="en-US" sz="2300" i="1">
                              <a:latin typeface="Cambria Math" panose="02040503050406030204" pitchFamily="18" charset="0"/>
                            </a:rPr>
                            <m:t>,</m:t>
                          </m:r>
                          <m:r>
                            <a:rPr lang="en-US" sz="2300" b="1" i="1">
                              <a:latin typeface="Cambria Math" panose="02040503050406030204" pitchFamily="18" charset="0"/>
                            </a:rPr>
                            <m:t>𝒙</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sSup>
                            <m:sSupPr>
                              <m:ctrlPr>
                                <a:rPr lang="en-US" sz="2300" i="1">
                                  <a:latin typeface="Cambria Math" panose="02040503050406030204" pitchFamily="18" charset="0"/>
                                </a:rPr>
                              </m:ctrlPr>
                            </m:sSupPr>
                            <m:e>
                              <m:r>
                                <a:rPr lang="en-US" sz="2300" b="1" i="1">
                                  <a:latin typeface="Cambria Math" panose="02040503050406030204" pitchFamily="18" charset="0"/>
                                </a:rPr>
                                <m:t>𝒛</m:t>
                              </m:r>
                            </m:e>
                            <m:sup>
                              <m:r>
                                <a:rPr lang="en-US" sz="2300" i="1">
                                  <a:latin typeface="Cambria Math" panose="02040503050406030204" pitchFamily="18" charset="0"/>
                                </a:rPr>
                                <m:t>′</m:t>
                              </m:r>
                            </m:sup>
                          </m:sSup>
                        </m:e>
                        <m:e>
                          <m:r>
                            <m:rPr>
                              <m:sty m:val="p"/>
                            </m:rPr>
                            <a:rPr lang="en-US" sz="2300">
                              <a:latin typeface="Cambria Math" panose="02040503050406030204" pitchFamily="18" charset="0"/>
                            </a:rPr>
                            <m:t>Θ</m:t>
                          </m:r>
                          <m:r>
                            <a:rPr lang="en-US" sz="2300" i="1">
                              <a:latin typeface="Cambria Math" panose="02040503050406030204" pitchFamily="18" charset="0"/>
                            </a:rPr>
                            <m:t>,</m:t>
                          </m:r>
                          <m:r>
                            <a:rPr lang="en-US" sz="2300" b="1" i="1">
                              <a:latin typeface="Cambria Math" panose="02040503050406030204" pitchFamily="18" charset="0"/>
                            </a:rPr>
                            <m:t>𝒙</m:t>
                          </m:r>
                        </m:e>
                      </m:d>
                      <m:r>
                        <a:rPr lang="en-US" sz="2300" i="1">
                          <a:latin typeface="Cambria Math" panose="02040503050406030204" pitchFamily="18" charset="0"/>
                        </a:rPr>
                        <m:t>≅</m:t>
                      </m:r>
                      <m:r>
                        <a:rPr lang="en-US" sz="2300" i="1">
                          <a:latin typeface="Cambria Math" panose="02040503050406030204" pitchFamily="18" charset="0"/>
                        </a:rPr>
                        <m:t>𝑃</m:t>
                      </m:r>
                      <m:d>
                        <m:dPr>
                          <m:ctrlPr>
                            <a:rPr lang="en-US" sz="2300" i="1">
                              <a:latin typeface="Cambria Math" panose="02040503050406030204" pitchFamily="18" charset="0"/>
                            </a:rPr>
                          </m:ctrlPr>
                        </m:dPr>
                        <m:e>
                          <m:r>
                            <a:rPr lang="en-US" sz="2300" b="1" i="1">
                              <a:latin typeface="Cambria Math" panose="02040503050406030204" pitchFamily="18" charset="0"/>
                            </a:rPr>
                            <m:t>𝒛</m:t>
                          </m:r>
                        </m:e>
                        <m:e>
                          <m:r>
                            <m:rPr>
                              <m:sty m:val="p"/>
                            </m:rPr>
                            <a:rPr lang="en-US" sz="2300">
                              <a:latin typeface="Cambria Math" panose="02040503050406030204" pitchFamily="18" charset="0"/>
                            </a:rPr>
                            <m:t>Θ</m:t>
                          </m:r>
                          <m:r>
                            <a:rPr lang="en-US" sz="2300" i="1">
                              <a:latin typeface="Cambria Math" panose="02040503050406030204" pitchFamily="18" charset="0"/>
                            </a:rPr>
                            <m:t>,</m:t>
                          </m:r>
                          <m:r>
                            <a:rPr lang="en-US" sz="2300" b="1" i="1">
                              <a:latin typeface="Cambria Math" panose="02040503050406030204" pitchFamily="18" charset="0"/>
                            </a:rPr>
                            <m:t>𝒙</m:t>
                          </m:r>
                        </m:e>
                      </m:d>
                    </m:oMath>
                  </m:oMathPara>
                </a14:m>
                <a:endParaRPr lang="en-US" sz="2300" dirty="0"/>
              </a:p>
              <a:p>
                <a:pPr marL="0" indent="0">
                  <a:buNone/>
                </a:pPr>
                <a:r>
                  <a:rPr lang="en-US" sz="2300" dirty="0"/>
                  <a:t>Both </a:t>
                </a:r>
                <a:r>
                  <a:rPr lang="en-US" sz="2300" i="1" dirty="0"/>
                  <a:t>P</a:t>
                </a:r>
                <a:r>
                  <a:rPr lang="en-US" sz="2300" dirty="0"/>
                  <a:t>(</a:t>
                </a:r>
                <a:r>
                  <a:rPr lang="en-US" sz="2300" b="1" dirty="0"/>
                  <a:t>z</a:t>
                </a:r>
                <a:r>
                  <a:rPr lang="en-US" sz="2300" dirty="0"/>
                  <a:t> | Θ, </a:t>
                </a:r>
                <a:r>
                  <a:rPr lang="en-US" sz="2300" b="1" i="1" dirty="0"/>
                  <a:t>x</a:t>
                </a:r>
                <a:r>
                  <a:rPr lang="en-US" sz="2300" dirty="0"/>
                  <a:t>) and </a:t>
                </a:r>
                <a:r>
                  <a:rPr lang="en-US" sz="2300" i="1" dirty="0"/>
                  <a:t>Q</a:t>
                </a:r>
                <a:r>
                  <a:rPr lang="en-US" sz="2300" dirty="0"/>
                  <a:t>(</a:t>
                </a:r>
                <a:r>
                  <a:rPr lang="en-US" sz="2300" b="1" dirty="0"/>
                  <a:t>z</a:t>
                </a:r>
                <a:r>
                  <a:rPr lang="en-US" sz="2300" dirty="0"/>
                  <a:t> | Θ, </a:t>
                </a:r>
                <a:r>
                  <a:rPr lang="en-US" sz="2300" b="1" i="1" dirty="0"/>
                  <a:t>x</a:t>
                </a:r>
                <a:r>
                  <a:rPr lang="en-US" sz="2300" dirty="0"/>
                  <a:t>) are encoder likelihood as well as posterior PDF of tractable data </a:t>
                </a:r>
                <a:r>
                  <a:rPr lang="en-US" sz="2300" b="1" dirty="0"/>
                  <a:t>z</a:t>
                </a:r>
                <a:r>
                  <a:rPr lang="en-US" sz="2300" dirty="0"/>
                  <a:t> but </a:t>
                </a:r>
                <a:r>
                  <a:rPr lang="en-US" sz="2300" i="1" dirty="0"/>
                  <a:t>Q</a:t>
                </a:r>
                <a:r>
                  <a:rPr lang="en-US" sz="2300" dirty="0"/>
                  <a:t>(</a:t>
                </a:r>
                <a:r>
                  <a:rPr lang="en-US" sz="2300" b="1" dirty="0"/>
                  <a:t>z</a:t>
                </a:r>
                <a:r>
                  <a:rPr lang="en-US" sz="2300" dirty="0"/>
                  <a:t> | Θ, </a:t>
                </a:r>
                <a:r>
                  <a:rPr lang="en-US" sz="2300" b="1" i="1" dirty="0"/>
                  <a:t>x</a:t>
                </a:r>
                <a:r>
                  <a:rPr lang="en-US" sz="2300" dirty="0"/>
                  <a:t>) is approximated one whose probabilistic distribution is specified formally. Therefore (</a:t>
                </a:r>
                <a:r>
                  <a:rPr lang="en-US" sz="2300" dirty="0" err="1"/>
                  <a:t>Ruthotto</a:t>
                </a:r>
                <a:r>
                  <a:rPr lang="en-US" sz="2300" dirty="0"/>
                  <a:t> &amp; Haber, 2021, p. 16), randomized data </a:t>
                </a:r>
                <a:r>
                  <a:rPr lang="en-US" sz="2300" b="1" dirty="0"/>
                  <a:t>z</a:t>
                </a:r>
                <a:r>
                  <a:rPr lang="en-US" sz="2300" dirty="0"/>
                  <a:t>’ in latent space </a:t>
                </a:r>
                <a:r>
                  <a:rPr lang="en-US" sz="2300" i="1" dirty="0"/>
                  <a:t>Z</a:t>
                </a:r>
                <a:r>
                  <a:rPr lang="en-US" sz="2300" dirty="0"/>
                  <a:t> is sampled from approximated distribution </a:t>
                </a:r>
                <a:r>
                  <a:rPr lang="en-US" sz="2300" i="1" dirty="0"/>
                  <a:t>Q</a:t>
                </a:r>
                <a:r>
                  <a:rPr lang="en-US" sz="2300" dirty="0"/>
                  <a:t>(</a:t>
                </a:r>
                <a:r>
                  <a:rPr lang="en-US" sz="2300" b="1" dirty="0"/>
                  <a:t>z</a:t>
                </a:r>
                <a:r>
                  <a:rPr lang="en-US" sz="2300" dirty="0"/>
                  <a:t> | Θ, </a:t>
                </a:r>
                <a:r>
                  <a:rPr lang="en-US" sz="2300" b="1" i="1" dirty="0"/>
                  <a:t>x</a:t>
                </a:r>
                <a:r>
                  <a:rPr lang="en-US" sz="2300" dirty="0"/>
                  <a:t>) instead of sampling from true distribution </a:t>
                </a:r>
                <a:r>
                  <a:rPr lang="en-US" sz="2300" i="1" dirty="0"/>
                  <a:t>P</a:t>
                </a:r>
                <a:r>
                  <a:rPr lang="en-US" sz="2300" dirty="0"/>
                  <a:t>(</a:t>
                </a:r>
                <a:r>
                  <a:rPr lang="en-US" sz="2300" b="1" dirty="0"/>
                  <a:t>z</a:t>
                </a:r>
                <a:r>
                  <a:rPr lang="en-US" sz="2300" dirty="0"/>
                  <a:t> | Θ, </a:t>
                </a:r>
                <a:r>
                  <a:rPr lang="en-US" sz="2300" b="1" i="1" dirty="0"/>
                  <a:t>x</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763" t="-942" r="-712" b="-1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spTree>
    <p:extLst>
      <p:ext uri="{BB962C8B-B14F-4D97-AF65-F5344CB8AC3E}">
        <p14:creationId xmlns:p14="http://schemas.microsoft.com/office/powerpoint/2010/main" val="612899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1998960" cy="5176066"/>
              </a:xfrm>
            </p:spPr>
            <p:txBody>
              <a:bodyPr>
                <a:normAutofit/>
              </a:bodyPr>
              <a:lstStyle/>
              <a:p>
                <a:pPr marL="0" indent="0">
                  <a:buNone/>
                </a:pPr>
                <a:r>
                  <a:rPr lang="en-US" dirty="0"/>
                  <a:t>Given epoch of size </a:t>
                </a:r>
                <a:r>
                  <a:rPr lang="en-US" i="1" dirty="0"/>
                  <a:t>N</a:t>
                </a:r>
                <a:r>
                  <a:rPr lang="en-US" dirty="0"/>
                  <a:t> is denoted as </a:t>
                </a:r>
                <a:r>
                  <a:rPr lang="en-US" b="1" i="1" dirty="0"/>
                  <a:t>D</a:t>
                </a:r>
                <a:r>
                  <a:rPr lang="en-US" dirty="0"/>
                  <a:t> = (</a:t>
                </a:r>
                <a:r>
                  <a:rPr lang="en-US" b="1" i="1" dirty="0"/>
                  <a:t>d</a:t>
                </a:r>
                <a:r>
                  <a:rPr lang="en-US" baseline="30000" dirty="0"/>
                  <a:t>(1)</a:t>
                </a:r>
                <a:r>
                  <a:rPr lang="en-US" dirty="0"/>
                  <a:t> = (</a:t>
                </a:r>
                <a:r>
                  <a:rPr lang="en-US" b="1" i="1" dirty="0"/>
                  <a:t>x</a:t>
                </a:r>
                <a:r>
                  <a:rPr lang="en-US" baseline="30000" dirty="0"/>
                  <a:t>(1)</a:t>
                </a:r>
                <a:r>
                  <a:rPr lang="en-US" dirty="0"/>
                  <a:t>, </a:t>
                </a:r>
                <a:r>
                  <a:rPr lang="en-US" b="1" dirty="0"/>
                  <a:t>z</a:t>
                </a:r>
                <a:r>
                  <a:rPr lang="en-US" baseline="30000" dirty="0"/>
                  <a:t>(1)</a:t>
                </a:r>
                <a:r>
                  <a:rPr lang="en-US" dirty="0"/>
                  <a:t>), </a:t>
                </a:r>
                <a:r>
                  <a:rPr lang="en-US" b="1" i="1" dirty="0"/>
                  <a:t>d</a:t>
                </a:r>
                <a:r>
                  <a:rPr lang="en-US" baseline="30000" dirty="0"/>
                  <a:t>(2)</a:t>
                </a:r>
                <a:r>
                  <a:rPr lang="en-US" dirty="0"/>
                  <a:t> = (</a:t>
                </a:r>
                <a:r>
                  <a:rPr lang="en-US" b="1" i="1" dirty="0"/>
                  <a:t>x</a:t>
                </a:r>
                <a:r>
                  <a:rPr lang="en-US" baseline="30000" dirty="0"/>
                  <a:t>(2)</a:t>
                </a:r>
                <a:r>
                  <a:rPr lang="en-US" dirty="0"/>
                  <a:t>, </a:t>
                </a:r>
                <a:r>
                  <a:rPr lang="en-US" b="1" dirty="0"/>
                  <a:t>z</a:t>
                </a:r>
                <a:r>
                  <a:rPr lang="en-US" baseline="30000" dirty="0"/>
                  <a:t>(2)</a:t>
                </a:r>
                <a:r>
                  <a:rPr lang="en-US" dirty="0"/>
                  <a:t>),…, </a:t>
                </a:r>
                <a:r>
                  <a:rPr lang="en-US" b="1" i="1" dirty="0"/>
                  <a:t>d</a:t>
                </a:r>
                <a:r>
                  <a:rPr lang="en-US" baseline="30000" dirty="0"/>
                  <a:t>(</a:t>
                </a:r>
                <a:r>
                  <a:rPr lang="en-US" i="1" baseline="30000" dirty="0"/>
                  <a:t>N</a:t>
                </a:r>
                <a:r>
                  <a:rPr lang="en-US" baseline="30000" dirty="0"/>
                  <a:t>)</a:t>
                </a:r>
                <a:r>
                  <a:rPr lang="en-US" dirty="0"/>
                  <a:t> = (</a:t>
                </a:r>
                <a:r>
                  <a:rPr lang="en-US" b="1" i="1" dirty="0"/>
                  <a:t>x</a:t>
                </a:r>
                <a:r>
                  <a:rPr lang="en-US" baseline="30000" dirty="0"/>
                  <a:t>(</a:t>
                </a:r>
                <a:r>
                  <a:rPr lang="en-US" i="1" baseline="30000" dirty="0"/>
                  <a:t>N</a:t>
                </a:r>
                <a:r>
                  <a:rPr lang="en-US" baseline="30000" dirty="0"/>
                  <a:t>)</a:t>
                </a:r>
                <a:r>
                  <a:rPr lang="en-US" dirty="0"/>
                  <a:t>, </a:t>
                </a:r>
                <a:r>
                  <a:rPr lang="en-US" b="1" dirty="0"/>
                  <a:t>z</a:t>
                </a:r>
                <a:r>
                  <a:rPr lang="en-US" baseline="30000" dirty="0"/>
                  <a:t>(</a:t>
                </a:r>
                <a:r>
                  <a:rPr lang="en-US" i="1" baseline="30000" dirty="0"/>
                  <a:t>N</a:t>
                </a:r>
                <a:r>
                  <a:rPr lang="en-US" baseline="30000" dirty="0"/>
                  <a:t>)</a:t>
                </a:r>
                <a:r>
                  <a:rPr lang="en-US" dirty="0"/>
                  <a:t>)), the estimation equations of Θ and Φ are extended exactly as epoch estimation at every iteration of SGD:</a:t>
                </a:r>
              </a:p>
              <a:p>
                <a:pPr marL="0" indent="0">
                  <a:buNone/>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𝑘</m:t>
                              </m:r>
                            </m:e>
                          </m:d>
                        </m:sup>
                      </m:sSup>
                      <m:r>
                        <a:rPr lang="en-US" i="1">
                          <a:latin typeface="Cambria Math" panose="02040503050406030204" pitchFamily="18" charset="0"/>
                        </a:rPr>
                        <m:t>−</m:t>
                      </m:r>
                      <m:r>
                        <a:rPr lang="en-US" i="1">
                          <a:latin typeface="Cambria Math" panose="02040503050406030204" pitchFamily="18" charset="0"/>
                        </a:rPr>
                        <m:t>𝛾</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r>
                            <m:rPr>
                              <m:sty m:val="p"/>
                            </m:rPr>
                            <a:rPr lang="en-US">
                              <a:latin typeface="Cambria Math" panose="02040503050406030204" pitchFamily="18" charset="0"/>
                            </a:rPr>
                            <m:t>KL</m:t>
                          </m:r>
                          <m:d>
                            <m:dPr>
                              <m:ctrlPr>
                                <a:rPr lang="en-US" i="1">
                                  <a:latin typeface="Cambria Math" panose="02040503050406030204" pitchFamily="18" charset="0"/>
                                </a:rPr>
                              </m:ctrlPr>
                            </m:dPr>
                            <m:e>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𝒛</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e>
                                  <m:sSup>
                                    <m:sSupPr>
                                      <m:ctrlPr>
                                        <a:rPr lang="en-US" i="1">
                                          <a:latin typeface="Cambria Math" panose="02040503050406030204" pitchFamily="18" charset="0"/>
                                        </a:rPr>
                                      </m:ctrlPr>
                                    </m:sSupPr>
                                    <m:e>
                                      <m:r>
                                        <m:rPr>
                                          <m:sty m:val="p"/>
                                        </m:rPr>
                                        <a:rPr lang="en-US">
                                          <a:latin typeface="Cambria Math" panose="02040503050406030204" pitchFamily="18" charset="0"/>
                                        </a:rPr>
                                        <m:t>Θ</m:t>
                                      </m:r>
                                    </m:e>
                                    <m:sup>
                                      <m:d>
                                        <m:dPr>
                                          <m:ctrlPr>
                                            <a:rPr lang="en-US" i="1">
                                              <a:latin typeface="Cambria Math" panose="02040503050406030204" pitchFamily="18" charset="0"/>
                                            </a:rPr>
                                          </m:ctrlPr>
                                        </m:dPr>
                                        <m:e>
                                          <m:r>
                                            <a:rPr lang="en-US" i="1">
                                              <a:latin typeface="Cambria Math" panose="02040503050406030204" pitchFamily="18" charset="0"/>
                                            </a:rPr>
                                            <m:t>𝑘</m:t>
                                          </m:r>
                                        </m:e>
                                      </m:d>
                                    </m:sup>
                                  </m:sSup>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e>
                              <m:r>
                                <a:rPr lang="en-US" i="1">
                                  <a:latin typeface="Cambria Math" panose="02040503050406030204" pitchFamily="18" charset="0"/>
                                </a:rPr>
                                <m:t>𝑃</m:t>
                              </m:r>
                              <m:d>
                                <m:dPr>
                                  <m:ctrlPr>
                                    <a:rPr lang="en-US" i="1">
                                      <a:latin typeface="Cambria Math" panose="02040503050406030204" pitchFamily="18" charset="0"/>
                                    </a:rPr>
                                  </m:ctrlPr>
                                </m:dPr>
                                <m:e>
                                  <m:r>
                                    <a:rPr lang="en-US" b="1" i="1">
                                      <a:latin typeface="Cambria Math" panose="02040503050406030204" pitchFamily="18" charset="0"/>
                                    </a:rPr>
                                    <m:t>𝒛</m:t>
                                  </m:r>
                                </m:e>
                              </m:d>
                            </m:e>
                          </m:d>
                        </m:e>
                      </m:nary>
                    </m:oMath>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+1</m:t>
                              </m:r>
                            </m:e>
                          </m:d>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Φ</m:t>
                          </m:r>
                        </m:e>
                        <m:sup>
                          <m:d>
                            <m:dPr>
                              <m:ctrlPr>
                                <a:rPr lang="en-US" i="1">
                                  <a:latin typeface="Cambria Math" panose="02040503050406030204" pitchFamily="18" charset="0"/>
                                </a:rPr>
                              </m:ctrlPr>
                            </m:dPr>
                            <m:e>
                              <m:r>
                                <a:rPr lang="en-US" i="1">
                                  <a:latin typeface="Cambria Math" panose="02040503050406030204" pitchFamily="18" charset="0"/>
                                </a:rPr>
                                <m:t>𝑘</m:t>
                              </m:r>
                            </m:e>
                          </m:d>
                        </m:sup>
                      </m:sSup>
                      <m:r>
                        <a:rPr lang="en-US">
                          <a:latin typeface="Cambria Math" panose="02040503050406030204" pitchFamily="18" charset="0"/>
                        </a:rPr>
                        <m:t>+</m:t>
                      </m:r>
                      <m:r>
                        <a:rPr lang="en-US" i="1">
                          <a:latin typeface="Cambria Math" panose="02040503050406030204" pitchFamily="18" charset="0"/>
                        </a:rPr>
                        <m:t>𝛾</m:t>
                      </m:r>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e>
                                  <m:r>
                                    <m:rPr>
                                      <m:sty m:val="p"/>
                                    </m:rPr>
                                    <a:rPr lang="en-US">
                                      <a:latin typeface="Cambria Math" panose="02040503050406030204" pitchFamily="18" charset="0"/>
                                    </a:rPr>
                                    <m:t>Φ</m:t>
                                  </m:r>
                                  <m:r>
                                    <a:rPr lang="en-US"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𝒛</m:t>
                                      </m:r>
                                    </m:e>
                                    <m:sup>
                                      <m:d>
                                        <m:dPr>
                                          <m:ctrlPr>
                                            <a:rPr lang="en-US" i="1">
                                              <a:latin typeface="Cambria Math" panose="02040503050406030204" pitchFamily="18" charset="0"/>
                                            </a:rPr>
                                          </m:ctrlPr>
                                        </m:dPr>
                                        <m:e>
                                          <m:r>
                                            <a:rPr lang="en-US" i="1">
                                              <a:latin typeface="Cambria Math" panose="02040503050406030204" pitchFamily="18" charset="0"/>
                                            </a:rPr>
                                            <m:t>𝑖</m:t>
                                          </m:r>
                                        </m:e>
                                      </m:d>
                                    </m:sup>
                                  </m:sSup>
                                </m:e>
                              </m:d>
                            </m:e>
                          </m:func>
                        </m:e>
                      </m:nary>
                    </m:oMath>
                  </m:oMathPara>
                </a14:m>
                <a:endParaRPr lang="en-US" dirty="0"/>
              </a:p>
              <a:p>
                <a:pPr marL="0" indent="0">
                  <a:buNone/>
                </a:pPr>
                <a:r>
                  <a:rPr lang="en-US" dirty="0"/>
                  <a:t>Please distinguish that the tractable data </a:t>
                </a:r>
                <a:r>
                  <a:rPr lang="en-US" b="1" dirty="0"/>
                  <a:t>z</a:t>
                </a:r>
                <a:r>
                  <a:rPr lang="en-US" baseline="30000" dirty="0"/>
                  <a:t>(</a:t>
                </a:r>
                <a:r>
                  <a:rPr lang="en-US" i="1" baseline="30000" dirty="0" err="1"/>
                  <a:t>i</a:t>
                </a:r>
                <a:r>
                  <a:rPr lang="en-US" baseline="30000" dirty="0"/>
                  <a:t>)</a:t>
                </a:r>
                <a:r>
                  <a:rPr lang="en-US" dirty="0"/>
                  <a:t> in the first equation above follows distribution </a:t>
                </a:r>
                <a:r>
                  <a:rPr lang="en-US" i="1" dirty="0"/>
                  <a:t>P</a:t>
                </a:r>
                <a:r>
                  <a:rPr lang="en-US" dirty="0"/>
                  <a:t>(</a:t>
                </a:r>
                <a:r>
                  <a:rPr lang="en-US" b="1" dirty="0"/>
                  <a:t>z</a:t>
                </a:r>
                <a:r>
                  <a:rPr lang="en-US" dirty="0"/>
                  <a:t>) but the tractable data </a:t>
                </a:r>
                <a:r>
                  <a:rPr lang="en-US" b="1" dirty="0"/>
                  <a:t>z</a:t>
                </a:r>
                <a:r>
                  <a:rPr lang="en-US" baseline="30000" dirty="0"/>
                  <a:t>(</a:t>
                </a:r>
                <a:r>
                  <a:rPr lang="en-US" i="1" baseline="30000" dirty="0" err="1"/>
                  <a:t>i</a:t>
                </a:r>
                <a:r>
                  <a:rPr lang="en-US" baseline="30000" dirty="0"/>
                  <a:t>)</a:t>
                </a:r>
                <a:r>
                  <a:rPr lang="en-US" dirty="0"/>
                  <a:t> in the second equation above follows distribution </a:t>
                </a:r>
                <a:r>
                  <a:rPr lang="en-US" i="1" dirty="0"/>
                  <a:t>Q</a:t>
                </a:r>
                <a:r>
                  <a:rPr lang="en-US" dirty="0"/>
                  <a:t>(</a:t>
                </a:r>
                <a:r>
                  <a:rPr lang="en-US" b="1" dirty="0"/>
                  <a:t>z</a:t>
                </a:r>
                <a:r>
                  <a:rPr lang="en-US" dirty="0"/>
                  <a:t> | Θ, </a:t>
                </a:r>
                <a:r>
                  <a:rPr lang="en-US" b="1" i="1" dirty="0"/>
                  <a:t>x</a:t>
                </a:r>
                <a:r>
                  <a:rPr lang="en-US" dirty="0"/>
                  <a:t>). As a result, VAE trained with SGD is specified as follows</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1998960" cy="5176066"/>
              </a:xfrm>
              <a:blipFill>
                <a:blip r:embed="rId2"/>
                <a:stretch>
                  <a:fillRect l="-1016" t="-1178" r="-1016" b="-129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24423525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58320" cy="5176066"/>
              </a:xfrm>
            </p:spPr>
            <p:txBody>
              <a:bodyPr>
                <a:noAutofit/>
              </a:bodyPr>
              <a:lstStyle/>
              <a:p>
                <a:pPr marL="0" indent="0">
                  <a:buNone/>
                </a:pPr>
                <a:r>
                  <a:rPr lang="en-US" sz="2150" dirty="0"/>
                  <a:t>Initialize Θ and Φ and set </a:t>
                </a:r>
                <a:r>
                  <a:rPr lang="en-US" sz="2150" i="1" dirty="0"/>
                  <a:t>k</a:t>
                </a:r>
                <a:r>
                  <a:rPr lang="en-US" sz="2150" dirty="0"/>
                  <a:t> = 0.</a:t>
                </a:r>
              </a:p>
              <a:p>
                <a:pPr marL="0" indent="0">
                  <a:buNone/>
                </a:pPr>
                <a:r>
                  <a:rPr lang="en-US" sz="2150" dirty="0"/>
                  <a:t>Repeat</a:t>
                </a:r>
              </a:p>
              <a:p>
                <a:pPr indent="0">
                  <a:buNone/>
                </a:pPr>
                <a:r>
                  <a:rPr lang="en-US" sz="2150" dirty="0"/>
                  <a:t>Sampling epoch </a:t>
                </a:r>
                <a:r>
                  <a:rPr lang="en-US" sz="2150" b="1" i="1" dirty="0"/>
                  <a:t>X</a:t>
                </a:r>
                <a:r>
                  <a:rPr lang="en-US" sz="2150" i="1" dirty="0"/>
                  <a:t> </a:t>
                </a:r>
                <a:r>
                  <a:rPr lang="en-US" sz="2150" dirty="0"/>
                  <a:t>= (</a:t>
                </a:r>
                <a:r>
                  <a:rPr lang="en-US" sz="2150" b="1" i="1" dirty="0"/>
                  <a:t>x</a:t>
                </a:r>
                <a:r>
                  <a:rPr lang="en-US" sz="2150" baseline="30000" dirty="0"/>
                  <a:t>(1)</a:t>
                </a:r>
                <a:r>
                  <a:rPr lang="en-US" sz="2150" dirty="0"/>
                  <a:t>, </a:t>
                </a:r>
                <a:r>
                  <a:rPr lang="en-US" sz="2150" b="1" i="1" dirty="0"/>
                  <a:t>x</a:t>
                </a:r>
                <a:r>
                  <a:rPr lang="en-US" sz="2150" baseline="30000" dirty="0"/>
                  <a:t>(2)</a:t>
                </a:r>
                <a:r>
                  <a:rPr lang="en-US" sz="2150" dirty="0"/>
                  <a:t>,…, </a:t>
                </a:r>
                <a:r>
                  <a:rPr lang="en-US" sz="2150" b="1" i="1" dirty="0"/>
                  <a:t>x</a:t>
                </a:r>
                <a:r>
                  <a:rPr lang="en-US" sz="2150" baseline="30000" dirty="0"/>
                  <a:t>(</a:t>
                </a:r>
                <a:r>
                  <a:rPr lang="en-US" sz="2150" i="1" baseline="30000" dirty="0"/>
                  <a:t>N</a:t>
                </a:r>
                <a:r>
                  <a:rPr lang="en-US" sz="2150" baseline="30000" dirty="0"/>
                  <a:t>)</a:t>
                </a:r>
                <a:r>
                  <a:rPr lang="en-US" sz="2150" dirty="0"/>
                  <a:t>) or receiving epoch </a:t>
                </a:r>
                <a:r>
                  <a:rPr lang="en-US" sz="2150" b="1" i="1" dirty="0"/>
                  <a:t>X</a:t>
                </a:r>
                <a:r>
                  <a:rPr lang="en-US" sz="2150" dirty="0"/>
                  <a:t> from big data / data stream.</a:t>
                </a:r>
              </a:p>
              <a:p>
                <a:pPr indent="0">
                  <a:buNone/>
                </a:pPr>
                <a:r>
                  <a:rPr lang="en-US" sz="2150" dirty="0"/>
                  <a:t>Randomize random epoch </a:t>
                </a:r>
                <a:r>
                  <a:rPr lang="en-US" sz="2150" b="1" i="1" dirty="0"/>
                  <a:t>Z</a:t>
                </a:r>
                <a:r>
                  <a:rPr lang="en-US" sz="2150" i="1" dirty="0"/>
                  <a:t> </a:t>
                </a:r>
                <a:r>
                  <a:rPr lang="en-US" sz="2150" dirty="0"/>
                  <a:t>= (</a:t>
                </a:r>
                <a:r>
                  <a:rPr lang="en-US" sz="2150" b="1" dirty="0"/>
                  <a:t>z</a:t>
                </a:r>
                <a:r>
                  <a:rPr lang="en-US" sz="2150" baseline="30000" dirty="0"/>
                  <a:t>(1)</a:t>
                </a:r>
                <a:r>
                  <a:rPr lang="en-US" sz="2150" dirty="0"/>
                  <a:t>, </a:t>
                </a:r>
                <a:r>
                  <a:rPr lang="en-US" sz="2150" b="1" dirty="0"/>
                  <a:t>z</a:t>
                </a:r>
                <a:r>
                  <a:rPr lang="en-US" sz="2150" baseline="30000" dirty="0"/>
                  <a:t>(2)</a:t>
                </a:r>
                <a:r>
                  <a:rPr lang="en-US" sz="2150" dirty="0"/>
                  <a:t>,…, </a:t>
                </a:r>
                <a:r>
                  <a:rPr lang="en-US" sz="2150" b="1" dirty="0"/>
                  <a:t>z</a:t>
                </a:r>
                <a:r>
                  <a:rPr lang="en-US" sz="2150" baseline="30000" dirty="0"/>
                  <a:t>(</a:t>
                </a:r>
                <a:r>
                  <a:rPr lang="en-US" sz="2150" i="1" baseline="30000" dirty="0"/>
                  <a:t>N</a:t>
                </a:r>
                <a:r>
                  <a:rPr lang="en-US" sz="2150" baseline="30000" dirty="0"/>
                  <a:t>)</a:t>
                </a:r>
                <a:r>
                  <a:rPr lang="en-US" sz="2150" dirty="0"/>
                  <a:t>) in which each </a:t>
                </a:r>
                <a:r>
                  <a:rPr lang="en-US" sz="2150" b="1" dirty="0"/>
                  <a:t>z</a:t>
                </a:r>
                <a:r>
                  <a:rPr lang="en-US" sz="2150" baseline="30000" dirty="0"/>
                  <a:t>(</a:t>
                </a:r>
                <a:r>
                  <a:rPr lang="en-US" sz="2150" i="1" baseline="30000" dirty="0" err="1"/>
                  <a:t>i</a:t>
                </a:r>
                <a:r>
                  <a:rPr lang="en-US" sz="2150" baseline="30000" dirty="0"/>
                  <a:t>)</a:t>
                </a:r>
                <a:r>
                  <a:rPr lang="en-US" sz="2150" dirty="0"/>
                  <a:t> is randomized from distribution </a:t>
                </a:r>
                <a:r>
                  <a:rPr lang="en-US" sz="2150" i="1" dirty="0"/>
                  <a:t>Q</a:t>
                </a:r>
                <a:r>
                  <a:rPr lang="en-US" sz="2150" dirty="0"/>
                  <a:t>(</a:t>
                </a:r>
                <a:r>
                  <a:rPr lang="en-US" sz="2150" b="1" dirty="0"/>
                  <a:t>z</a:t>
                </a:r>
                <a:r>
                  <a:rPr lang="en-US" sz="2150" dirty="0"/>
                  <a:t> | Θ</a:t>
                </a:r>
                <a:r>
                  <a:rPr lang="en-US" sz="2150" baseline="30000" dirty="0"/>
                  <a:t>(</a:t>
                </a:r>
                <a:r>
                  <a:rPr lang="en-US" sz="2150" i="1" baseline="30000" dirty="0"/>
                  <a:t>k</a:t>
                </a:r>
                <a:r>
                  <a:rPr lang="en-US" sz="2150" baseline="30000" dirty="0"/>
                  <a:t>)</a:t>
                </a:r>
                <a:r>
                  <a:rPr lang="en-US" sz="2150" dirty="0"/>
                  <a:t>, </a:t>
                </a:r>
                <a:r>
                  <a:rPr lang="en-US" sz="2150" b="1" i="1" dirty="0"/>
                  <a:t>x</a:t>
                </a:r>
                <a:r>
                  <a:rPr lang="en-US" sz="2150" baseline="30000" dirty="0"/>
                  <a:t>(</a:t>
                </a:r>
                <a:r>
                  <a:rPr lang="en-US" sz="2150" i="1" baseline="30000" dirty="0" err="1"/>
                  <a:t>i</a:t>
                </a:r>
                <a:r>
                  <a:rPr lang="en-US" sz="2150" baseline="30000" dirty="0"/>
                  <a:t>)</a:t>
                </a:r>
                <a:r>
                  <a:rPr lang="en-US" sz="2150" dirty="0"/>
                  <a:t>).</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i="1">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r>
                            <m:rPr>
                              <m:sty m:val="p"/>
                            </m:rPr>
                            <a:rPr lang="en-US" sz="2150">
                              <a:latin typeface="Cambria Math" panose="02040503050406030204" pitchFamily="18" charset="0"/>
                            </a:rPr>
                            <m:t>KL</m:t>
                          </m:r>
                          <m:d>
                            <m:dPr>
                              <m:ctrlPr>
                                <a:rPr lang="en-US" sz="2150" i="1">
                                  <a:latin typeface="Cambria Math" panose="02040503050406030204" pitchFamily="18" charset="0"/>
                                </a:rPr>
                              </m:ctrlPr>
                            </m:dPr>
                            <m:e>
                              <m:r>
                                <a:rPr lang="en-US" sz="2150" i="1">
                                  <a:latin typeface="Cambria Math" panose="02040503050406030204" pitchFamily="18" charset="0"/>
                                </a:rPr>
                                <m:t>𝑄</m:t>
                              </m:r>
                              <m:d>
                                <m:dPr>
                                  <m:ctrlPr>
                                    <a:rPr lang="en-US" sz="2150" i="1">
                                      <a:latin typeface="Cambria Math" panose="02040503050406030204" pitchFamily="18" charset="0"/>
                                    </a:rPr>
                                  </m:ctrlPr>
                                </m:dPr>
                                <m:e>
                                  <m:sSup>
                                    <m:sSupPr>
                                      <m:ctrlPr>
                                        <a:rPr lang="en-US" sz="2150" b="1"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i="1">
                                      <a:latin typeface="Cambria Math" panose="02040503050406030204" pitchFamily="18" charset="0"/>
                                    </a:rPr>
                                    <m:t>,</m:t>
                                  </m:r>
                                  <m:sSup>
                                    <m:sSupPr>
                                      <m:ctrlPr>
                                        <a:rPr lang="en-US" sz="2150" b="1"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d>
                            </m:e>
                            <m:e>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b="1" i="1">
                                      <a:latin typeface="Cambria Math" panose="02040503050406030204" pitchFamily="18" charset="0"/>
                                    </a:rPr>
                                    <m:t>𝒛</m:t>
                                  </m:r>
                                </m:e>
                              </m:d>
                            </m:e>
                          </m:d>
                        </m:e>
                      </m:nary>
                    </m:oMath>
                  </m:oMathPara>
                </a14:m>
                <a:endParaRPr lang="en-US" sz="2150" dirty="0"/>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r>
                                <a:rPr lang="en-US" sz="2150" i="1">
                                  <a:latin typeface="Cambria Math" panose="02040503050406030204" pitchFamily="18" charset="0"/>
                                </a:rPr>
                                <m:t>+1</m:t>
                              </m:r>
                            </m:e>
                          </m:d>
                        </m:sup>
                      </m:sSup>
                      <m:r>
                        <a:rPr lang="en-US" sz="2150" i="1">
                          <a:latin typeface="Cambria Math" panose="02040503050406030204" pitchFamily="18" charset="0"/>
                        </a:rPr>
                        <m:t>=</m:t>
                      </m:r>
                      <m:sSup>
                        <m:sSupPr>
                          <m:ctrlPr>
                            <a:rPr lang="en-US" sz="2150" i="1">
                              <a:latin typeface="Cambria Math" panose="02040503050406030204" pitchFamily="18" charset="0"/>
                            </a:rPr>
                          </m:ctrlPr>
                        </m:sSupPr>
                        <m:e>
                          <m:r>
                            <m:rPr>
                              <m:sty m:val="p"/>
                            </m:rPr>
                            <a:rPr lang="en-US" sz="2150">
                              <a:latin typeface="Cambria Math" panose="02040503050406030204" pitchFamily="18" charset="0"/>
                            </a:rPr>
                            <m:t>Φ</m:t>
                          </m:r>
                        </m:e>
                        <m:sup>
                          <m:d>
                            <m:dPr>
                              <m:ctrlPr>
                                <a:rPr lang="en-US" sz="2150" i="1">
                                  <a:latin typeface="Cambria Math" panose="02040503050406030204" pitchFamily="18" charset="0"/>
                                </a:rPr>
                              </m:ctrlPr>
                            </m:dPr>
                            <m:e>
                              <m:r>
                                <a:rPr lang="en-US" sz="2150" i="1">
                                  <a:latin typeface="Cambria Math" panose="02040503050406030204" pitchFamily="18" charset="0"/>
                                </a:rPr>
                                <m:t>𝑘</m:t>
                              </m:r>
                            </m:e>
                          </m:d>
                        </m:sup>
                      </m:sSup>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𝑁</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𝑁</m:t>
                          </m:r>
                        </m:sup>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log</m:t>
                              </m:r>
                            </m:fName>
                            <m:e>
                              <m:r>
                                <a:rPr lang="en-US" sz="2150" i="1">
                                  <a:latin typeface="Cambria Math" panose="02040503050406030204" pitchFamily="18" charset="0"/>
                                </a:rPr>
                                <m:t>𝑃</m:t>
                              </m:r>
                              <m:d>
                                <m:dPr>
                                  <m:ctrlPr>
                                    <a:rPr lang="en-US" sz="2150" i="1">
                                      <a:latin typeface="Cambria Math" panose="02040503050406030204" pitchFamily="18" charset="0"/>
                                    </a:rPr>
                                  </m:ctrlPr>
                                </m:dPr>
                                <m:e>
                                  <m:sSup>
                                    <m:sSupPr>
                                      <m:ctrlPr>
                                        <a:rPr lang="en-US" sz="2150" b="1" i="1">
                                          <a:latin typeface="Cambria Math" panose="02040503050406030204" pitchFamily="18" charset="0"/>
                                        </a:rPr>
                                      </m:ctrlPr>
                                    </m:sSupPr>
                                    <m:e>
                                      <m:r>
                                        <a:rPr lang="en-US" sz="2150" b="1" i="1">
                                          <a:latin typeface="Cambria Math" panose="02040503050406030204" pitchFamily="18" charset="0"/>
                                        </a:rPr>
                                        <m:t>𝒙</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e>
                                  <m:r>
                                    <m:rPr>
                                      <m:sty m:val="p"/>
                                    </m:rPr>
                                    <a:rPr lang="en-US" sz="2150">
                                      <a:latin typeface="Cambria Math" panose="02040503050406030204" pitchFamily="18" charset="0"/>
                                    </a:rPr>
                                    <m:t>Φ</m:t>
                                  </m:r>
                                  <m:r>
                                    <a:rPr lang="en-US" sz="2150" i="1">
                                      <a:latin typeface="Cambria Math" panose="02040503050406030204" pitchFamily="18" charset="0"/>
                                    </a:rPr>
                                    <m:t>,</m:t>
                                  </m:r>
                                  <m:sSup>
                                    <m:sSupPr>
                                      <m:ctrlPr>
                                        <a:rPr lang="en-US" sz="2150" b="1" i="1">
                                          <a:latin typeface="Cambria Math" panose="02040503050406030204" pitchFamily="18" charset="0"/>
                                        </a:rPr>
                                      </m:ctrlPr>
                                    </m:sSupPr>
                                    <m:e>
                                      <m:r>
                                        <a:rPr lang="en-US" sz="2150" b="1" i="1">
                                          <a:latin typeface="Cambria Math" panose="02040503050406030204" pitchFamily="18" charset="0"/>
                                        </a:rPr>
                                        <m:t>𝒛</m:t>
                                      </m:r>
                                    </m:e>
                                    <m:sup>
                                      <m:d>
                                        <m:dPr>
                                          <m:ctrlPr>
                                            <a:rPr lang="en-US" sz="2150" i="1">
                                              <a:latin typeface="Cambria Math" panose="02040503050406030204" pitchFamily="18" charset="0"/>
                                            </a:rPr>
                                          </m:ctrlPr>
                                        </m:dPr>
                                        <m:e>
                                          <m:r>
                                            <a:rPr lang="en-US" sz="2150" i="1">
                                              <a:latin typeface="Cambria Math" panose="02040503050406030204" pitchFamily="18" charset="0"/>
                                            </a:rPr>
                                            <m:t>𝑖</m:t>
                                          </m:r>
                                        </m:e>
                                      </m:d>
                                    </m:sup>
                                  </m:sSup>
                                </m:e>
                              </m:d>
                            </m:e>
                          </m:func>
                        </m:e>
                      </m:nary>
                    </m:oMath>
                  </m:oMathPara>
                </a14:m>
                <a:endParaRPr lang="en-US" sz="2150" dirty="0"/>
              </a:p>
              <a:p>
                <a:pPr indent="0">
                  <a:buNone/>
                </a:pPr>
                <a:r>
                  <a:rPr lang="en-US" sz="2150" dirty="0"/>
                  <a:t>Increase </a:t>
                </a:r>
                <a:r>
                  <a:rPr lang="en-US" sz="2150" i="1" dirty="0"/>
                  <a:t>k</a:t>
                </a:r>
                <a:r>
                  <a:rPr lang="en-US" sz="2150" dirty="0"/>
                  <a:t> = </a:t>
                </a:r>
                <a:r>
                  <a:rPr lang="en-US" sz="2150" i="1" dirty="0"/>
                  <a:t>k +</a:t>
                </a:r>
                <a:r>
                  <a:rPr lang="en-US" sz="2150" dirty="0"/>
                  <a:t> 1.</a:t>
                </a:r>
              </a:p>
              <a:p>
                <a:pPr marL="0" indent="0">
                  <a:buNone/>
                </a:pPr>
                <a:r>
                  <a:rPr lang="en-US" sz="2150" dirty="0"/>
                  <a:t>Until some terminating conditions are met.</a:t>
                </a:r>
              </a:p>
              <a:p>
                <a:pPr marL="0" indent="0">
                  <a:buNone/>
                </a:pPr>
                <a:r>
                  <a:rPr lang="en-US" sz="2150" dirty="0"/>
                  <a:t>Note, a terminating condition is customized, for example, parameters Θ and Φ are not changed significantly or there is no more coming epoch </a:t>
                </a:r>
                <a:r>
                  <a:rPr lang="en-US" sz="2150" b="1" i="1" dirty="0"/>
                  <a:t>X</a:t>
                </a:r>
                <a:r>
                  <a:rPr lang="en-US" sz="2150" dirty="0"/>
                  <a:t>. Moreover, the index </a:t>
                </a:r>
                <a:r>
                  <a:rPr lang="en-US" sz="2150" i="1" dirty="0"/>
                  <a:t>k</a:t>
                </a:r>
                <a:r>
                  <a:rPr lang="en-US" sz="2150" dirty="0"/>
                  <a:t> indicates time point as well as iteration of SGD.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58320" cy="5176066"/>
              </a:xfrm>
              <a:blipFill>
                <a:blip r:embed="rId2"/>
                <a:stretch>
                  <a:fillRect l="-663" t="-707" r="-663"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72</a:t>
            </a:fld>
            <a:endParaRPr lang="en-US"/>
          </a:p>
        </p:txBody>
      </p:sp>
    </p:spTree>
    <p:extLst>
      <p:ext uri="{BB962C8B-B14F-4D97-AF65-F5344CB8AC3E}">
        <p14:creationId xmlns:p14="http://schemas.microsoft.com/office/powerpoint/2010/main" val="2783744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dirty="0"/>
              <a:t>Because PDF </a:t>
            </a:r>
            <a:r>
              <a:rPr lang="en-US" i="1" dirty="0"/>
              <a:t>P</a:t>
            </a:r>
            <a:r>
              <a:rPr lang="en-US" dirty="0"/>
              <a:t>(</a:t>
            </a:r>
            <a:r>
              <a:rPr lang="en-US" b="1" dirty="0"/>
              <a:t>z</a:t>
            </a:r>
            <a:r>
              <a:rPr lang="en-US" dirty="0"/>
              <a:t>) is predefined, it is easy to calculate encoder KL divergence KL(</a:t>
            </a:r>
            <a:r>
              <a:rPr lang="en-US" i="1" dirty="0"/>
              <a:t>Q</a:t>
            </a:r>
            <a:r>
              <a:rPr lang="en-US" dirty="0"/>
              <a:t>(</a:t>
            </a:r>
            <a:r>
              <a:rPr lang="en-US" b="1" dirty="0"/>
              <a:t>z</a:t>
            </a:r>
            <a:r>
              <a:rPr lang="en-US" baseline="30000" dirty="0"/>
              <a:t>(</a:t>
            </a:r>
            <a:r>
              <a:rPr lang="en-US" i="1" baseline="30000" dirty="0" err="1"/>
              <a:t>i</a:t>
            </a:r>
            <a:r>
              <a:rPr lang="en-US" baseline="30000" dirty="0"/>
              <a:t>)</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 </a:t>
            </a:r>
            <a:r>
              <a:rPr lang="en-US" i="1" dirty="0"/>
              <a:t>P</a:t>
            </a:r>
            <a:r>
              <a:rPr lang="en-US" dirty="0"/>
              <a:t>(</a:t>
            </a:r>
            <a:r>
              <a:rPr lang="en-US" b="1" dirty="0"/>
              <a:t>z</a:t>
            </a:r>
            <a:r>
              <a:rPr lang="en-US" dirty="0"/>
              <a:t>)) but it is necessary to define </a:t>
            </a:r>
            <a:r>
              <a:rPr lang="en-US" i="1" dirty="0"/>
              <a:t>P</a:t>
            </a:r>
            <a:r>
              <a:rPr lang="en-US" dirty="0"/>
              <a:t>(</a:t>
            </a:r>
            <a:r>
              <a:rPr lang="en-US" b="1" i="1" dirty="0"/>
              <a:t>x</a:t>
            </a:r>
            <a:r>
              <a:rPr lang="en-US" dirty="0"/>
              <a:t>) by well-known distribution. However, randomizing random epoch </a:t>
            </a:r>
            <a:r>
              <a:rPr lang="en-US" b="1" i="1" dirty="0"/>
              <a:t>Z</a:t>
            </a:r>
            <a:r>
              <a:rPr lang="en-US" i="1" dirty="0"/>
              <a:t> </a:t>
            </a:r>
            <a:r>
              <a:rPr lang="en-US" dirty="0"/>
              <a:t>= (</a:t>
            </a:r>
            <a:r>
              <a:rPr lang="en-US" b="1" dirty="0"/>
              <a:t>z</a:t>
            </a:r>
            <a:r>
              <a:rPr lang="en-US" baseline="30000" dirty="0"/>
              <a:t>(1)</a:t>
            </a:r>
            <a:r>
              <a:rPr lang="en-US" dirty="0"/>
              <a:t>, </a:t>
            </a:r>
            <a:r>
              <a:rPr lang="en-US" b="1" dirty="0"/>
              <a:t>z</a:t>
            </a:r>
            <a:r>
              <a:rPr lang="en-US" baseline="30000" dirty="0"/>
              <a:t>(2)</a:t>
            </a:r>
            <a:r>
              <a:rPr lang="en-US" dirty="0"/>
              <a:t>,…, </a:t>
            </a:r>
            <a:r>
              <a:rPr lang="en-US" b="1" dirty="0"/>
              <a:t>z</a:t>
            </a:r>
            <a:r>
              <a:rPr lang="en-US" baseline="30000" dirty="0"/>
              <a:t>(</a:t>
            </a:r>
            <a:r>
              <a:rPr lang="en-US" i="1" baseline="30000" dirty="0"/>
              <a:t>N</a:t>
            </a:r>
            <a:r>
              <a:rPr lang="en-US" baseline="30000" dirty="0"/>
              <a:t>)</a:t>
            </a:r>
            <a:r>
              <a:rPr lang="en-US" dirty="0"/>
              <a:t>) from distribution </a:t>
            </a:r>
            <a:r>
              <a:rPr lang="en-US" i="1" dirty="0"/>
              <a:t>Q</a:t>
            </a:r>
            <a:r>
              <a:rPr lang="en-US" dirty="0"/>
              <a:t>(</a:t>
            </a:r>
            <a:r>
              <a:rPr lang="en-US" b="1" dirty="0"/>
              <a:t>z</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is not easy and so, VAE trained with SGD will be fine-tuned. It is interesting that when </a:t>
            </a:r>
            <a:r>
              <a:rPr lang="en-US" i="1" dirty="0"/>
              <a:t>Q</a:t>
            </a:r>
            <a:r>
              <a:rPr lang="en-US" dirty="0"/>
              <a:t>(</a:t>
            </a:r>
            <a:r>
              <a:rPr lang="en-US" b="1" dirty="0"/>
              <a:t>z</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is posterior PDF of </a:t>
            </a:r>
            <a:r>
              <a:rPr lang="en-US" b="1" dirty="0"/>
              <a:t>z</a:t>
            </a:r>
            <a:r>
              <a:rPr lang="en-US" dirty="0"/>
              <a:t> and </a:t>
            </a:r>
            <a:r>
              <a:rPr lang="en-US" i="1" dirty="0"/>
              <a:t>P</a:t>
            </a:r>
            <a:r>
              <a:rPr lang="en-US" dirty="0"/>
              <a:t>(</a:t>
            </a:r>
            <a:r>
              <a:rPr lang="en-US" b="1" dirty="0"/>
              <a:t>z</a:t>
            </a:r>
            <a:r>
              <a:rPr lang="en-US" dirty="0"/>
              <a:t>) is prior PDF of </a:t>
            </a:r>
            <a:r>
              <a:rPr lang="en-US" b="1" dirty="0"/>
              <a:t>z</a:t>
            </a:r>
            <a:r>
              <a:rPr lang="en-US" dirty="0"/>
              <a:t>, the event that </a:t>
            </a:r>
            <a:r>
              <a:rPr lang="en-US" b="1" dirty="0"/>
              <a:t>z</a:t>
            </a:r>
            <a:r>
              <a:rPr lang="en-US" dirty="0"/>
              <a:t> is randomized from the posterior PDF </a:t>
            </a:r>
            <a:r>
              <a:rPr lang="en-US" i="1" dirty="0"/>
              <a:t>Q</a:t>
            </a:r>
            <a:r>
              <a:rPr lang="en-US" dirty="0"/>
              <a:t>(</a:t>
            </a:r>
            <a:r>
              <a:rPr lang="en-US" b="1" dirty="0"/>
              <a:t>z</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and </a:t>
            </a:r>
            <a:r>
              <a:rPr lang="en-US" i="1" dirty="0"/>
              <a:t>Q</a:t>
            </a:r>
            <a:r>
              <a:rPr lang="en-US" dirty="0"/>
              <a:t>(</a:t>
            </a:r>
            <a:r>
              <a:rPr lang="en-US" b="1" dirty="0"/>
              <a:t>z</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itself is updated continuously based on its previous evidence </a:t>
            </a:r>
            <a:r>
              <a:rPr lang="en-US" b="1" i="1" dirty="0"/>
              <a:t>x</a:t>
            </a:r>
            <a:r>
              <a:rPr lang="en-US" baseline="30000" dirty="0"/>
              <a:t>(</a:t>
            </a:r>
            <a:r>
              <a:rPr lang="en-US" i="1" baseline="30000" dirty="0" err="1"/>
              <a:t>i</a:t>
            </a:r>
            <a:r>
              <a:rPr lang="en-US" baseline="30000" dirty="0"/>
              <a:t>)</a:t>
            </a:r>
            <a:r>
              <a:rPr lang="en-US" dirty="0"/>
              <a:t> over SGD iterations implies that VAE conforms Bayesian statistics in estimation. Moreover, </a:t>
            </a:r>
            <a:r>
              <a:rPr lang="en-US" i="1" dirty="0"/>
              <a:t>P</a:t>
            </a:r>
            <a:r>
              <a:rPr lang="en-US" dirty="0"/>
              <a:t>(</a:t>
            </a:r>
            <a:r>
              <a:rPr lang="en-US" b="1" dirty="0"/>
              <a:t>z</a:t>
            </a:r>
            <a:r>
              <a:rPr lang="en-US" dirty="0"/>
              <a:t>) is an alignment that </a:t>
            </a:r>
            <a:r>
              <a:rPr lang="en-US" i="1" dirty="0"/>
              <a:t>Q</a:t>
            </a:r>
            <a:r>
              <a:rPr lang="en-US" dirty="0"/>
              <a:t>(</a:t>
            </a:r>
            <a:r>
              <a:rPr lang="en-US" b="1" dirty="0"/>
              <a:t>z</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adjusts itself with support of encoder KL divergence KL(</a:t>
            </a:r>
            <a:r>
              <a:rPr lang="en-US" i="1" dirty="0"/>
              <a:t>Q</a:t>
            </a:r>
            <a:r>
              <a:rPr lang="en-US" dirty="0"/>
              <a:t>(</a:t>
            </a:r>
            <a:r>
              <a:rPr lang="en-US" b="1" dirty="0"/>
              <a:t>z</a:t>
            </a:r>
            <a:r>
              <a:rPr lang="en-US" baseline="30000" dirty="0"/>
              <a:t>(</a:t>
            </a:r>
            <a:r>
              <a:rPr lang="en-US" i="1" baseline="30000" dirty="0" err="1"/>
              <a:t>i</a:t>
            </a:r>
            <a:r>
              <a:rPr lang="en-US" baseline="30000" dirty="0"/>
              <a:t>)</a:t>
            </a:r>
            <a:r>
              <a:rPr lang="en-US" dirty="0"/>
              <a:t> | Θ</a:t>
            </a:r>
            <a:r>
              <a:rPr lang="en-US" baseline="30000" dirty="0"/>
              <a:t>(</a:t>
            </a:r>
            <a:r>
              <a:rPr lang="en-US" i="1" baseline="30000" dirty="0"/>
              <a:t>k</a:t>
            </a:r>
            <a:r>
              <a:rPr lang="en-US" baseline="30000" dirty="0"/>
              <a:t>)</a:t>
            </a:r>
            <a:r>
              <a:rPr lang="en-US" dirty="0"/>
              <a:t>, </a:t>
            </a:r>
            <a:r>
              <a:rPr lang="en-US" b="1" i="1" dirty="0"/>
              <a:t>x</a:t>
            </a:r>
            <a:r>
              <a:rPr lang="en-US" baseline="30000" dirty="0"/>
              <a:t>(</a:t>
            </a:r>
            <a:r>
              <a:rPr lang="en-US" i="1" baseline="30000" dirty="0" err="1"/>
              <a:t>i</a:t>
            </a:r>
            <a:r>
              <a:rPr lang="en-US" baseline="30000" dirty="0"/>
              <a:t>)</a:t>
            </a:r>
            <a:r>
              <a:rPr lang="en-US" dirty="0"/>
              <a:t>) | </a:t>
            </a:r>
            <a:r>
              <a:rPr lang="en-US" i="1" dirty="0"/>
              <a:t>P</a:t>
            </a:r>
            <a:r>
              <a:rPr lang="en-US" dirty="0"/>
              <a:t>(</a:t>
            </a:r>
            <a:r>
              <a:rPr lang="en-US" b="1" dirty="0"/>
              <a:t>z</a:t>
            </a:r>
            <a:r>
              <a:rPr lang="en-US" dirty="0"/>
              <a:t>)).</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73</a:t>
            </a:fld>
            <a:endParaRPr lang="en-US"/>
          </a:p>
        </p:txBody>
      </p:sp>
    </p:spTree>
    <p:extLst>
      <p:ext uri="{BB962C8B-B14F-4D97-AF65-F5344CB8AC3E}">
        <p14:creationId xmlns:p14="http://schemas.microsoft.com/office/powerpoint/2010/main" val="29612045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58320" cy="5176066"/>
              </a:xfrm>
            </p:spPr>
            <p:txBody>
              <a:bodyPr>
                <a:normAutofit/>
              </a:bodyPr>
              <a:lstStyle/>
              <a:p>
                <a:pPr marL="0" indent="0">
                  <a:buNone/>
                </a:pPr>
                <a:r>
                  <a:rPr lang="en-US" sz="2000" dirty="0" smtClean="0"/>
                  <a:t>Because encoder likelihood </a:t>
                </a:r>
                <a:r>
                  <a:rPr lang="en-US" sz="2000" i="1" dirty="0"/>
                  <a:t>Q</a:t>
                </a:r>
                <a:r>
                  <a:rPr lang="en-US" sz="2000" dirty="0"/>
                  <a:t>(</a:t>
                </a:r>
                <a:r>
                  <a:rPr lang="en-US" sz="2000" b="1" dirty="0"/>
                  <a:t>z</a:t>
                </a:r>
                <a:r>
                  <a:rPr lang="en-US" sz="2000" dirty="0"/>
                  <a:t> | Θ, </a:t>
                </a:r>
                <a:r>
                  <a:rPr lang="en-US" sz="2000" b="1" i="1" dirty="0"/>
                  <a:t>x</a:t>
                </a:r>
                <a:r>
                  <a:rPr lang="en-US" sz="2000" dirty="0"/>
                  <a:t>) must always have formal probabilistic distribution, it is assumed to follow multivariate normal distribution in practice. Therefore, let </a:t>
                </a:r>
                <a:r>
                  <a:rPr lang="en-US" sz="2000" i="1" dirty="0"/>
                  <a:t>μ</a:t>
                </a:r>
                <a:r>
                  <a:rPr lang="en-US" sz="2000" dirty="0"/>
                  <a:t>(</a:t>
                </a:r>
                <a:r>
                  <a:rPr lang="en-US" sz="2000" b="1" i="1" dirty="0"/>
                  <a:t>x</a:t>
                </a:r>
                <a:r>
                  <a:rPr lang="en-US" sz="2000" dirty="0"/>
                  <a:t> | Θ) and Σ(</a:t>
                </a:r>
                <a:r>
                  <a:rPr lang="en-US" sz="2000" b="1" i="1" dirty="0"/>
                  <a:t>x</a:t>
                </a:r>
                <a:r>
                  <a:rPr lang="en-US" sz="2000" dirty="0"/>
                  <a:t> | Θ) be mean vector and covariance matrix of </a:t>
                </a:r>
                <a:r>
                  <a:rPr lang="en-US" sz="2000" b="1" dirty="0"/>
                  <a:t>z</a:t>
                </a:r>
                <a:r>
                  <a:rPr lang="en-US" sz="2000" dirty="0"/>
                  <a:t>, then encoder likelihood </a:t>
                </a:r>
                <a:r>
                  <a:rPr lang="en-US" sz="2000" i="1" dirty="0"/>
                  <a:t>Q</a:t>
                </a:r>
                <a:r>
                  <a:rPr lang="en-US" sz="2000" dirty="0"/>
                  <a:t>(</a:t>
                </a:r>
                <a:r>
                  <a:rPr lang="en-US" sz="2000" b="1" dirty="0"/>
                  <a:t>z</a:t>
                </a:r>
                <a:r>
                  <a:rPr lang="en-US" sz="2000" dirty="0"/>
                  <a:t> | Θ, </a:t>
                </a:r>
                <a:r>
                  <a:rPr lang="en-US" sz="2000" b="1" i="1" dirty="0"/>
                  <a:t>x</a:t>
                </a:r>
                <a:r>
                  <a:rPr lang="en-US" sz="2000" dirty="0"/>
                  <a:t>) becomes </a:t>
                </a:r>
                <a:r>
                  <a:rPr lang="en-US" sz="2000" i="1" dirty="0"/>
                  <a:t>Q</a:t>
                </a:r>
                <a:r>
                  <a:rPr lang="en-US" sz="2000" dirty="0"/>
                  <a:t>(</a:t>
                </a:r>
                <a:r>
                  <a:rPr lang="en-US" sz="2000" b="1" dirty="0"/>
                  <a:t>z</a:t>
                </a:r>
                <a:r>
                  <a:rPr lang="en-US" sz="2000" dirty="0"/>
                  <a:t> | </a:t>
                </a:r>
                <a:r>
                  <a:rPr lang="en-US" sz="2000" i="1" dirty="0"/>
                  <a:t>μ</a:t>
                </a:r>
                <a:r>
                  <a:rPr lang="en-US" sz="2000" dirty="0"/>
                  <a:t>(</a:t>
                </a:r>
                <a:r>
                  <a:rPr lang="en-US" sz="2000" b="1" i="1" dirty="0"/>
                  <a:t>x</a:t>
                </a:r>
                <a:r>
                  <a:rPr lang="en-US" sz="2000" dirty="0"/>
                  <a:t> | Θ), Σ(</a:t>
                </a:r>
                <a:r>
                  <a:rPr lang="en-US" sz="2000" b="1" i="1" dirty="0"/>
                  <a:t>x</a:t>
                </a:r>
                <a:r>
                  <a:rPr lang="en-US" sz="2000" dirty="0"/>
                  <a:t> | Θ)) so that output of encoder DNN </a:t>
                </a:r>
                <a:r>
                  <a:rPr lang="en-US" sz="2000" i="1" dirty="0"/>
                  <a:t>f</a:t>
                </a:r>
                <a:r>
                  <a:rPr lang="en-US" sz="2000" dirty="0"/>
                  <a:t>(</a:t>
                </a:r>
                <a:r>
                  <a:rPr lang="en-US" sz="2000" b="1" i="1" dirty="0"/>
                  <a:t>x</a:t>
                </a:r>
                <a:r>
                  <a:rPr lang="en-US" sz="2000" dirty="0"/>
                  <a:t> | Θ) is mean </a:t>
                </a:r>
                <a:r>
                  <a:rPr lang="en-US" sz="2000" i="1" dirty="0"/>
                  <a:t>μ</a:t>
                </a:r>
                <a:r>
                  <a:rPr lang="en-US" sz="2000" dirty="0"/>
                  <a:t>(</a:t>
                </a:r>
                <a:r>
                  <a:rPr lang="en-US" sz="2000" b="1" i="1" dirty="0"/>
                  <a:t>x</a:t>
                </a:r>
                <a:r>
                  <a:rPr lang="en-US" sz="2000" dirty="0"/>
                  <a:t> | Θ) and covariance matrix Σ(</a:t>
                </a:r>
                <a:r>
                  <a:rPr lang="en-US" sz="2000" b="1" i="1" dirty="0"/>
                  <a:t>x</a:t>
                </a:r>
                <a:r>
                  <a:rPr lang="en-US" sz="2000" dirty="0"/>
                  <a:t> | Θ) while its input is </a:t>
                </a:r>
                <a:r>
                  <a:rPr lang="en-US" sz="2000" b="1" i="1" dirty="0"/>
                  <a:t>x</a:t>
                </a:r>
                <a:r>
                  <a:rPr lang="en-US" sz="2000" dirty="0"/>
                  <a:t> and its weights are Θ, of course. Please pay attention to the fact that output of encoder DNN </a:t>
                </a:r>
                <a:r>
                  <a:rPr lang="en-US" sz="2000" i="1" dirty="0"/>
                  <a:t>f</a:t>
                </a:r>
                <a:r>
                  <a:rPr lang="en-US" sz="2000" dirty="0"/>
                  <a:t>(</a:t>
                </a:r>
                <a:r>
                  <a:rPr lang="en-US" sz="2000" b="1" i="1" dirty="0"/>
                  <a:t>x</a:t>
                </a:r>
                <a:r>
                  <a:rPr lang="en-US" sz="2000" dirty="0"/>
                  <a:t> | Θ) is now </a:t>
                </a:r>
                <a:r>
                  <a:rPr lang="en-US" sz="2000" i="1" dirty="0"/>
                  <a:t>μ</a:t>
                </a:r>
                <a:r>
                  <a:rPr lang="en-US" sz="2000" dirty="0"/>
                  <a:t>(</a:t>
                </a:r>
                <a:r>
                  <a:rPr lang="en-US" sz="2000" b="1" i="1" dirty="0"/>
                  <a:t>x</a:t>
                </a:r>
                <a:r>
                  <a:rPr lang="en-US" sz="2000" dirty="0"/>
                  <a:t> | Θ) and Σ(</a:t>
                </a:r>
                <a:r>
                  <a:rPr lang="en-US" sz="2000" b="1" i="1" dirty="0"/>
                  <a:t>x</a:t>
                </a:r>
                <a:r>
                  <a:rPr lang="en-US" sz="2000" dirty="0"/>
                  <a:t> | Θ) which are corresponding to </a:t>
                </a:r>
                <a:r>
                  <a:rPr lang="en-US" sz="2000" b="1" dirty="0"/>
                  <a:t>z</a:t>
                </a:r>
                <a:r>
                  <a:rPr lang="en-US" sz="2000" dirty="0"/>
                  <a:t>. Moreover, </a:t>
                </a:r>
                <a:r>
                  <a:rPr lang="en-US" sz="2000" i="1" dirty="0"/>
                  <a:t>μ</a:t>
                </a:r>
                <a:r>
                  <a:rPr lang="en-US" sz="2000" dirty="0"/>
                  <a:t>(</a:t>
                </a:r>
                <a:r>
                  <a:rPr lang="en-US" sz="2000" b="1" i="1" dirty="0"/>
                  <a:t>x</a:t>
                </a:r>
                <a:r>
                  <a:rPr lang="en-US" sz="2000" dirty="0"/>
                  <a:t> | Θ) and Σ(</a:t>
                </a:r>
                <a:r>
                  <a:rPr lang="en-US" sz="2000" b="1" i="1" dirty="0"/>
                  <a:t>x</a:t>
                </a:r>
                <a:r>
                  <a:rPr lang="en-US" sz="2000" dirty="0"/>
                  <a:t> | Θ) are functions of </a:t>
                </a:r>
                <a:r>
                  <a:rPr lang="en-US" sz="2000" b="1" i="1" dirty="0"/>
                  <a:t>x</a:t>
                </a:r>
                <a:r>
                  <a:rPr lang="en-US" sz="2000" dirty="0"/>
                  <a:t>, whose parameter is Θ</a:t>
                </a:r>
                <a:r>
                  <a:rPr lang="en-US" sz="20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m:rPr>
                                <m:aln/>
                              </m:rP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mr>
                                  <m:m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mr>
                                </m:m>
                              </m:e>
                            </m:d>
                            <m:r>
                              <a:rPr lang="en-US" sz="2000" i="1">
                                <a:latin typeface="Cambria Math" panose="02040503050406030204" pitchFamily="18" charset="0"/>
                              </a:rPr>
                              <m:t>~</m:t>
                            </m:r>
                            <m:r>
                              <a:rPr lang="en-US" sz="2000" b="1" i="1">
                                <a:latin typeface="Cambria Math" panose="02040503050406030204" pitchFamily="18" charset="0"/>
                              </a:rPr>
                              <m:t>𝒛</m:t>
                            </m:r>
                          </m:e>
                        </m:mr>
                        <m:mr>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mr>
                      </m:m>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3.8</m:t>
                          </m:r>
                        </m:e>
                      </m:d>
                    </m:oMath>
                  </m:oMathPara>
                </a14:m>
                <a:endParaRPr lang="en-US" sz="2000" dirty="0" smtClean="0"/>
              </a:p>
              <a:p>
                <a:pPr marL="0" indent="0">
                  <a:buNone/>
                </a:pPr>
                <a:r>
                  <a:rPr lang="en-US" sz="2000" dirty="0"/>
                  <a:t>Note, </a:t>
                </a:r>
                <a14:m>
                  <m:oMath xmlns:m="http://schemas.openxmlformats.org/officeDocument/2006/math">
                    <m:r>
                      <a:rPr lang="en-US" sz="2000" i="1">
                        <a:latin typeface="Cambria Math" panose="02040503050406030204" pitchFamily="18" charset="0"/>
                      </a:rPr>
                      <m:t>𝒩</m:t>
                    </m:r>
                  </m:oMath>
                </a14:m>
                <a:r>
                  <a:rPr lang="en-US" sz="2000" dirty="0"/>
                  <a:t>(</a:t>
                </a:r>
                <a:r>
                  <a:rPr lang="en-US" sz="2000" b="1" dirty="0"/>
                  <a:t>z</a:t>
                </a:r>
                <a:r>
                  <a:rPr lang="en-US" sz="2000" dirty="0"/>
                  <a:t> | </a:t>
                </a:r>
                <a:r>
                  <a:rPr lang="en-US" sz="2000" i="1" dirty="0"/>
                  <a:t>μ</a:t>
                </a:r>
                <a:r>
                  <a:rPr lang="en-US" sz="2000" dirty="0"/>
                  <a:t>(</a:t>
                </a:r>
                <a:r>
                  <a:rPr lang="en-US" sz="2000" b="1" i="1" dirty="0"/>
                  <a:t>x</a:t>
                </a:r>
                <a:r>
                  <a:rPr lang="en-US" sz="2000" dirty="0"/>
                  <a:t> | Θ), Σ(</a:t>
                </a:r>
                <a:r>
                  <a:rPr lang="en-US" sz="2000" b="1" i="1" dirty="0"/>
                  <a:t>x</a:t>
                </a:r>
                <a:r>
                  <a:rPr lang="en-US" sz="2000" dirty="0"/>
                  <a:t> | Θ)) denotes multivariate normal distribution with mean </a:t>
                </a:r>
                <a:r>
                  <a:rPr lang="en-US" sz="2000" i="1" dirty="0"/>
                  <a:t>μ</a:t>
                </a:r>
                <a:r>
                  <a:rPr lang="en-US" sz="2000" dirty="0"/>
                  <a:t>(</a:t>
                </a:r>
                <a:r>
                  <a:rPr lang="en-US" sz="2000" b="1" i="1" dirty="0"/>
                  <a:t>x</a:t>
                </a:r>
                <a:r>
                  <a:rPr lang="en-US" sz="2000" dirty="0"/>
                  <a:t> | Θ) and covariance matrix Σ(</a:t>
                </a:r>
                <a:r>
                  <a:rPr lang="en-US" sz="2000" b="1" i="1" dirty="0"/>
                  <a:t>x</a:t>
                </a:r>
                <a:r>
                  <a:rPr lang="en-US" sz="2000" dirty="0"/>
                  <a:t> | Θ).</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𝜋</m:t>
                              </m:r>
                            </m:e>
                          </m:d>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i="1">
                                  <a:latin typeface="Cambria Math" panose="02040503050406030204" pitchFamily="18" charset="0"/>
                                </a:rPr>
                                <m:t>2</m:t>
                              </m:r>
                            </m:den>
                          </m:f>
                        </m:sup>
                      </m:sSup>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m:rPr>
                          <m:sty m:val="p"/>
                        </m:rPr>
                        <a:rPr lang="en-US" sz="2000">
                          <a:latin typeface="Cambria Math" panose="02040503050406030204" pitchFamily="18" charset="0"/>
                        </a:rPr>
                        <m:t>exp</m:t>
                      </m:r>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1" i="1">
                                      <a:latin typeface="Cambria Math" panose="02040503050406030204" pitchFamily="18" charset="0"/>
                                    </a:rPr>
                                    <m:t>𝒛</m:t>
                                  </m:r>
                                  <m:r>
                                    <a:rPr lang="en-US" sz="2000" i="1">
                                      <a:latin typeface="Cambria Math" panose="02040503050406030204" pitchFamily="18" charset="0"/>
                                    </a:rPr>
                                    <m:t>−</m:t>
                                  </m:r>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sup>
                              <m:r>
                                <a:rPr lang="en-US" sz="2000" i="1">
                                  <a:latin typeface="Cambria Math" panose="02040503050406030204" pitchFamily="18" charset="0"/>
                                </a:rPr>
                                <m:t>𝑇</m:t>
                              </m:r>
                            </m:sup>
                          </m:sSup>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sup>
                              <m:r>
                                <a:rPr lang="en-US" sz="2000" i="1">
                                  <a:latin typeface="Cambria Math" panose="02040503050406030204" pitchFamily="18" charset="0"/>
                                </a:rPr>
                                <m:t>−1</m:t>
                              </m:r>
                            </m:sup>
                          </m:sSup>
                          <m:r>
                            <a:rPr lang="en-US" sz="2000" i="1">
                              <a:latin typeface="Cambria Math" panose="02040503050406030204" pitchFamily="18" charset="0"/>
                            </a:rPr>
                            <m:t>(</m:t>
                          </m:r>
                          <m:r>
                            <a:rPr lang="en-US" sz="2000" b="1" i="1">
                              <a:latin typeface="Cambria Math" panose="02040503050406030204" pitchFamily="18" charset="0"/>
                            </a:rPr>
                            <m:t>𝒛</m:t>
                          </m:r>
                          <m:r>
                            <a:rPr lang="en-US" sz="2000" i="1">
                              <a:latin typeface="Cambria Math" panose="02040503050406030204" pitchFamily="18" charset="0"/>
                            </a:rPr>
                            <m:t>−</m:t>
                          </m:r>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e>
                      </m:d>
                    </m:oMath>
                  </m:oMathPara>
                </a14:m>
                <a:endParaRPr lang="en-US" sz="2000" dirty="0"/>
              </a:p>
              <a:p>
                <a:pPr marL="0" indent="0">
                  <a:buNone/>
                </a:pPr>
                <a:r>
                  <a:rPr lang="en-US" sz="2000" dirty="0"/>
                  <a:t>Note, dimension of tractable data </a:t>
                </a:r>
                <a:r>
                  <a:rPr lang="en-US" sz="2000" b="1" dirty="0"/>
                  <a:t>z</a:t>
                </a:r>
                <a:r>
                  <a:rPr lang="en-US" sz="2000" dirty="0"/>
                  <a:t> is </a:t>
                </a:r>
                <a:r>
                  <a:rPr lang="en-US" sz="2000" i="1" dirty="0"/>
                  <a:t>n</a:t>
                </a:r>
                <a:r>
                  <a:rPr lang="en-US" sz="2000" dirty="0"/>
                  <a:t>. Moreover, notation |.| or notation </a:t>
                </a:r>
                <a:r>
                  <a:rPr lang="en-US" sz="2000" dirty="0" err="1"/>
                  <a:t>det</a:t>
                </a:r>
                <a:r>
                  <a:rPr lang="en-US" sz="2000" dirty="0"/>
                  <a:t>(.) denotes determinant of matrix whereas (Σ(</a:t>
                </a:r>
                <a:r>
                  <a:rPr lang="en-US" sz="2000" b="1" i="1" dirty="0"/>
                  <a:t>x</a:t>
                </a:r>
                <a:r>
                  <a:rPr lang="en-US" sz="2000" dirty="0"/>
                  <a:t> | Θ))</a:t>
                </a:r>
                <a:r>
                  <a:rPr lang="en-US" sz="2000" baseline="30000" dirty="0"/>
                  <a:t>–1</a:t>
                </a:r>
                <a:r>
                  <a:rPr lang="en-US" sz="2000" dirty="0"/>
                  <a:t> is inverse of covariance matrix Σ(</a:t>
                </a:r>
                <a:r>
                  <a:rPr lang="en-US" sz="2000" b="1" i="1" dirty="0"/>
                  <a:t>x</a:t>
                </a:r>
                <a:r>
                  <a:rPr lang="en-US" sz="2000" dirty="0"/>
                  <a:t> | Θ) and the subscript “</a:t>
                </a:r>
                <a:r>
                  <a:rPr lang="en-US" sz="2000" i="1" dirty="0"/>
                  <a:t>T</a:t>
                </a:r>
                <a:r>
                  <a:rPr lang="en-US" sz="2000" dirty="0"/>
                  <a:t>” denotes transposition operator of matrix and vector.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58320" cy="5176066"/>
              </a:xfrm>
              <a:blipFill>
                <a:blip r:embed="rId2"/>
                <a:stretch>
                  <a:fillRect l="-561" t="-589" r="-561" b="-14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74</a:t>
            </a:fld>
            <a:endParaRPr lang="en-US"/>
          </a:p>
        </p:txBody>
      </p:sp>
    </p:spTree>
    <p:extLst>
      <p:ext uri="{BB962C8B-B14F-4D97-AF65-F5344CB8AC3E}">
        <p14:creationId xmlns:p14="http://schemas.microsoft.com/office/powerpoint/2010/main" val="25787265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78640" cy="5176066"/>
              </a:xfrm>
            </p:spPr>
            <p:txBody>
              <a:bodyPr>
                <a:normAutofit/>
              </a:bodyPr>
              <a:lstStyle/>
              <a:p>
                <a:pPr marL="0" indent="0">
                  <a:buNone/>
                </a:pPr>
                <a:r>
                  <a:rPr lang="en-US" sz="2000" dirty="0"/>
                  <a:t>It is easy to recognize that </a:t>
                </a:r>
                <a:r>
                  <a:rPr lang="en-US" sz="2000" b="1" dirty="0"/>
                  <a:t>z</a:t>
                </a:r>
                <a:r>
                  <a:rPr lang="en-US" sz="2000" dirty="0"/>
                  <a:t>’ is approximation of </a:t>
                </a:r>
                <a:r>
                  <a:rPr lang="en-US" sz="2000" b="1" dirty="0"/>
                  <a:t>z</a:t>
                </a:r>
                <a:r>
                  <a:rPr lang="en-US" sz="2000" dirty="0"/>
                  <a:t>. When tractable PDF </a:t>
                </a:r>
                <a:r>
                  <a:rPr lang="en-US" sz="2000" i="1" dirty="0"/>
                  <a:t>P</a:t>
                </a:r>
                <a:r>
                  <a:rPr lang="en-US" sz="2000" dirty="0"/>
                  <a:t>(</a:t>
                </a:r>
                <a:r>
                  <a:rPr lang="en-US" sz="2000" b="1" dirty="0"/>
                  <a:t>z</a:t>
                </a:r>
                <a:r>
                  <a:rPr lang="en-US" sz="2000" dirty="0"/>
                  <a:t>) is fixed, it is often assumed to follow multivariate normal distribution with predefined mean </a:t>
                </a:r>
                <a:r>
                  <a:rPr lang="en-US" sz="2000" i="1" dirty="0"/>
                  <a:t>μ</a:t>
                </a:r>
                <a:r>
                  <a:rPr lang="en-US" sz="2000" baseline="-25000" dirty="0"/>
                  <a:t>0</a:t>
                </a:r>
                <a:r>
                  <a:rPr lang="en-US" sz="2000" dirty="0"/>
                  <a:t> and predefined covariance matrix Σ</a:t>
                </a:r>
                <a:r>
                  <a:rPr lang="en-US" sz="2000" baseline="-25000" dirty="0"/>
                  <a:t>0</a:t>
                </a:r>
                <a:r>
                  <a:rPr lang="en-US" sz="2000" dirty="0"/>
                  <a:t> as follows:</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𝒛</m:t>
                          </m:r>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0</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0</m:t>
                              </m:r>
                            </m:sub>
                          </m:sSub>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𝜋</m:t>
                              </m:r>
                            </m:e>
                          </m:d>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num>
                            <m:den>
                              <m:r>
                                <a:rPr lang="en-US" sz="2000" i="1">
                                  <a:latin typeface="Cambria Math" panose="02040503050406030204" pitchFamily="18" charset="0"/>
                                </a:rPr>
                                <m:t>2</m:t>
                              </m:r>
                            </m:den>
                          </m:f>
                        </m:sup>
                      </m:sSup>
                      <m:sSup>
                        <m:sSupPr>
                          <m:ctrlPr>
                            <a:rPr lang="en-US" sz="2000" i="1">
                              <a:latin typeface="Cambria Math" panose="02040503050406030204" pitchFamily="18" charset="0"/>
                            </a:rPr>
                          </m:ctrlPr>
                        </m:sSup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0</m:t>
                                  </m:r>
                                </m:sub>
                              </m:sSub>
                            </m:e>
                          </m:d>
                        </m:e>
                        <m:sup>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up>
                      </m:sSup>
                      <m:r>
                        <m:rPr>
                          <m:sty m:val="p"/>
                        </m:rPr>
                        <a:rPr lang="en-US" sz="2000">
                          <a:latin typeface="Cambria Math" panose="02040503050406030204" pitchFamily="18" charset="0"/>
                        </a:rPr>
                        <m:t>exp</m:t>
                      </m:r>
                      <m:d>
                        <m:dPr>
                          <m:ctrlPr>
                            <a:rPr lang="en-US" sz="2000" i="1">
                              <a:latin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b="1" i="1">
                                      <a:latin typeface="Cambria Math" panose="02040503050406030204" pitchFamily="18" charset="0"/>
                                    </a:rPr>
                                    <m:t>𝒛</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e>
                              </m:d>
                            </m:e>
                            <m:sup>
                              <m:r>
                                <a:rPr lang="en-US" sz="2000" i="1">
                                  <a:latin typeface="Cambria Math" panose="02040503050406030204" pitchFamily="18" charset="0"/>
                                </a:rPr>
                                <m:t>𝑇</m:t>
                              </m:r>
                            </m:sup>
                          </m:sSup>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0</m:t>
                              </m:r>
                            </m:sub>
                            <m:sup>
                              <m:r>
                                <a:rPr lang="en-US" sz="2000" i="1">
                                  <a:latin typeface="Cambria Math" panose="02040503050406030204" pitchFamily="18" charset="0"/>
                                </a:rPr>
                                <m:t>−1</m:t>
                              </m:r>
                            </m:sup>
                          </m:sSubSup>
                          <m:r>
                            <a:rPr lang="en-US" sz="2000" i="1">
                              <a:latin typeface="Cambria Math" panose="02040503050406030204" pitchFamily="18" charset="0"/>
                            </a:rPr>
                            <m:t>(</m:t>
                          </m:r>
                          <m:r>
                            <a:rPr lang="en-US" sz="2000" b="1" i="1">
                              <a:latin typeface="Cambria Math" panose="02040503050406030204" pitchFamily="18" charset="0"/>
                            </a:rPr>
                            <m:t>𝒛</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r>
                            <a:rPr lang="en-US" sz="2000" i="1">
                              <a:latin typeface="Cambria Math" panose="02040503050406030204" pitchFamily="18" charset="0"/>
                            </a:rPr>
                            <m:t>)</m:t>
                          </m:r>
                        </m:e>
                      </m:d>
                    </m:oMath>
                  </m:oMathPara>
                </a14:m>
                <a:endParaRPr lang="en-US" sz="2000" dirty="0"/>
              </a:p>
              <a:p>
                <a:pPr marL="0" indent="0">
                  <a:buNone/>
                </a:pPr>
                <a:r>
                  <a:rPr lang="en-US" sz="2000" dirty="0"/>
                  <a:t>Encoder KL divergence KL(</a:t>
                </a:r>
                <a:r>
                  <a:rPr lang="en-US" sz="2000" i="1" dirty="0"/>
                  <a:t>Q</a:t>
                </a:r>
                <a:r>
                  <a:rPr lang="en-US" sz="2000" dirty="0"/>
                  <a:t>(</a:t>
                </a:r>
                <a:r>
                  <a:rPr lang="en-US" sz="2000" b="1" dirty="0"/>
                  <a:t>z</a:t>
                </a:r>
                <a:r>
                  <a:rPr lang="en-US" sz="2000" dirty="0"/>
                  <a:t> | Θ, </a:t>
                </a:r>
                <a:r>
                  <a:rPr lang="en-US" sz="2000" b="1" i="1" dirty="0"/>
                  <a:t>x</a:t>
                </a:r>
                <a:r>
                  <a:rPr lang="en-US" sz="2000" dirty="0"/>
                  <a:t>) | </a:t>
                </a:r>
                <a:r>
                  <a:rPr lang="en-US" sz="2000" i="1" dirty="0"/>
                  <a:t>P</a:t>
                </a:r>
                <a:r>
                  <a:rPr lang="en-US" sz="2000" dirty="0"/>
                  <a:t>(</a:t>
                </a:r>
                <a:r>
                  <a:rPr lang="en-US" sz="2000" b="1" dirty="0"/>
                  <a:t>z</a:t>
                </a:r>
                <a:r>
                  <a:rPr lang="en-US" sz="2000" dirty="0"/>
                  <a:t>)) between </a:t>
                </a:r>
                <a:r>
                  <a:rPr lang="en-US" sz="2000" i="1" dirty="0"/>
                  <a:t>Q</a:t>
                </a:r>
                <a:r>
                  <a:rPr lang="en-US" sz="2000" dirty="0"/>
                  <a:t>(</a:t>
                </a:r>
                <a:r>
                  <a:rPr lang="en-US" sz="2000" b="1" dirty="0"/>
                  <a:t>z</a:t>
                </a:r>
                <a:r>
                  <a:rPr lang="en-US" sz="2000" dirty="0"/>
                  <a:t> | Θ, </a:t>
                </a:r>
                <a:r>
                  <a:rPr lang="en-US" sz="2000" b="1" i="1" dirty="0"/>
                  <a:t>x</a:t>
                </a:r>
                <a:r>
                  <a:rPr lang="en-US" sz="2000" dirty="0"/>
                  <a:t>) and </a:t>
                </a:r>
                <a:r>
                  <a:rPr lang="en-US" sz="2000" i="1" dirty="0"/>
                  <a:t>P</a:t>
                </a:r>
                <a:r>
                  <a:rPr lang="en-US" sz="2000" dirty="0"/>
                  <a:t>(</a:t>
                </a:r>
                <a:r>
                  <a:rPr lang="en-US" sz="2000" b="1" dirty="0"/>
                  <a:t>z</a:t>
                </a:r>
                <a:r>
                  <a:rPr lang="en-US" sz="2000" dirty="0"/>
                  <a:t>) becomes encoder KL divergence KL(</a:t>
                </a:r>
                <a:r>
                  <a:rPr lang="en-US" sz="2000" i="1" dirty="0"/>
                  <a:t>Q</a:t>
                </a:r>
                <a:r>
                  <a:rPr lang="en-US" sz="2000" dirty="0"/>
                  <a:t>(</a:t>
                </a:r>
                <a:r>
                  <a:rPr lang="en-US" sz="2000" b="1" dirty="0"/>
                  <a:t>z</a:t>
                </a:r>
                <a:r>
                  <a:rPr lang="en-US" sz="2000" dirty="0"/>
                  <a:t> | </a:t>
                </a:r>
                <a:r>
                  <a:rPr lang="en-US" sz="2000" i="1" dirty="0"/>
                  <a:t>μ</a:t>
                </a:r>
                <a:r>
                  <a:rPr lang="en-US" sz="2000" dirty="0"/>
                  <a:t>(</a:t>
                </a:r>
                <a:r>
                  <a:rPr lang="en-US" sz="2000" b="1" i="1" dirty="0"/>
                  <a:t>x</a:t>
                </a:r>
                <a:r>
                  <a:rPr lang="en-US" sz="2000" dirty="0"/>
                  <a:t> | Θ), Σ(</a:t>
                </a:r>
                <a:r>
                  <a:rPr lang="en-US" sz="2000" b="1" i="1" dirty="0"/>
                  <a:t>x</a:t>
                </a:r>
                <a:r>
                  <a:rPr lang="en-US" sz="2000" dirty="0"/>
                  <a:t> | Θ)) | </a:t>
                </a:r>
                <a:r>
                  <a:rPr lang="en-US" sz="2000" i="1" dirty="0"/>
                  <a:t>P</a:t>
                </a:r>
                <a:r>
                  <a:rPr lang="en-US" sz="2000" dirty="0"/>
                  <a:t>(</a:t>
                </a:r>
                <a:r>
                  <a:rPr lang="en-US" sz="2000" b="1" dirty="0"/>
                  <a:t>z</a:t>
                </a:r>
                <a:r>
                  <a:rPr lang="en-US" sz="2000" dirty="0"/>
                  <a:t>)) between </a:t>
                </a:r>
                <a:r>
                  <a:rPr lang="en-US" sz="2000" i="1" dirty="0"/>
                  <a:t>Q</a:t>
                </a:r>
                <a:r>
                  <a:rPr lang="en-US" sz="2000" dirty="0"/>
                  <a:t>(</a:t>
                </a:r>
                <a:r>
                  <a:rPr lang="en-US" sz="2000" b="1" dirty="0"/>
                  <a:t>z</a:t>
                </a:r>
                <a:r>
                  <a:rPr lang="en-US" sz="2000" dirty="0"/>
                  <a:t> | </a:t>
                </a:r>
                <a:r>
                  <a:rPr lang="en-US" sz="2000" i="1" dirty="0"/>
                  <a:t>μ</a:t>
                </a:r>
                <a:r>
                  <a:rPr lang="en-US" sz="2000" dirty="0"/>
                  <a:t>(</a:t>
                </a:r>
                <a:r>
                  <a:rPr lang="en-US" sz="2000" b="1" i="1" dirty="0"/>
                  <a:t>x</a:t>
                </a:r>
                <a:r>
                  <a:rPr lang="en-US" sz="2000" dirty="0"/>
                  <a:t> | Θ), Σ(</a:t>
                </a:r>
                <a:r>
                  <a:rPr lang="en-US" sz="2000" b="1" i="1" dirty="0"/>
                  <a:t>x</a:t>
                </a:r>
                <a:r>
                  <a:rPr lang="en-US" sz="2000" dirty="0"/>
                  <a:t> | Θ)) and </a:t>
                </a:r>
                <a:r>
                  <a:rPr lang="en-US" sz="2000" i="1" dirty="0"/>
                  <a:t>P</a:t>
                </a:r>
                <a:r>
                  <a:rPr lang="en-US" sz="2000" dirty="0"/>
                  <a:t>(</a:t>
                </a:r>
                <a:r>
                  <a:rPr lang="en-US" sz="2000" b="1" dirty="0"/>
                  <a:t>z</a:t>
                </a:r>
                <a:r>
                  <a:rPr lang="en-US" sz="20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KL</m:t>
                      </m:r>
                      <m:d>
                        <m:dPr>
                          <m:ctrlPr>
                            <a:rPr lang="en-US" sz="2000" i="1">
                              <a:latin typeface="Cambria Math" panose="02040503050406030204" pitchFamily="18" charset="0"/>
                            </a:rPr>
                          </m:ctrlPr>
                        </m:dPr>
                        <m:e>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e>
                          <m:r>
                            <a:rPr lang="en-US" sz="2000" i="1">
                              <a:latin typeface="Cambria Math" panose="02040503050406030204" pitchFamily="18" charset="0"/>
                            </a:rPr>
                            <m:t>𝑃</m:t>
                          </m:r>
                          <m:d>
                            <m:dPr>
                              <m:ctrlPr>
                                <a:rPr lang="en-US" sz="2000" i="1">
                                  <a:latin typeface="Cambria Math" panose="02040503050406030204" pitchFamily="18" charset="0"/>
                                </a:rPr>
                              </m:ctrlPr>
                            </m:dPr>
                            <m:e>
                              <m:r>
                                <a:rPr lang="en-US" sz="2000" b="1" i="1">
                                  <a:latin typeface="Cambria Math" panose="02040503050406030204" pitchFamily="18" charset="0"/>
                                </a:rPr>
                                <m:t>𝒛</m:t>
                              </m:r>
                            </m:e>
                          </m:d>
                        </m:e>
                      </m:d>
                      <m:r>
                        <a:rPr lang="en-US" sz="2000" i="1">
                          <a:latin typeface="Cambria Math" panose="02040503050406030204" pitchFamily="18" charset="0"/>
                        </a:rPr>
                        <m:t>=</m:t>
                      </m:r>
                      <m:r>
                        <m:rPr>
                          <m:sty m:val="p"/>
                        </m:rPr>
                        <a:rPr lang="en-US" sz="2000">
                          <a:latin typeface="Cambria Math" panose="02040503050406030204" pitchFamily="18" charset="0"/>
                        </a:rPr>
                        <m:t>KL</m:t>
                      </m:r>
                      <m:d>
                        <m:dPr>
                          <m:ctrlPr>
                            <a:rPr lang="en-US" sz="2000" i="1">
                              <a:latin typeface="Cambria Math" panose="02040503050406030204" pitchFamily="18" charset="0"/>
                            </a:rPr>
                          </m:ctrlPr>
                        </m:dPr>
                        <m:e>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e>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0</m:t>
                                  </m:r>
                                </m:sub>
                              </m:sSub>
                            </m:e>
                          </m:d>
                        </m:e>
                      </m:d>
                    </m:oMath>
                  </m:oMathPara>
                </a14:m>
                <a:endParaRPr lang="en-US" sz="2000" dirty="0"/>
              </a:p>
              <a:p>
                <a:pPr marL="0" indent="0">
                  <a:buNone/>
                </a:pPr>
                <a:r>
                  <a:rPr lang="en-US" sz="2000" dirty="0"/>
                  <a:t>Which is, essentially, encoder KL divergence between two normal distributions, KL(</a:t>
                </a:r>
                <a14:m>
                  <m:oMath xmlns:m="http://schemas.openxmlformats.org/officeDocument/2006/math">
                    <m:r>
                      <a:rPr lang="en-US" sz="2000" i="1">
                        <a:latin typeface="Cambria Math" panose="02040503050406030204" pitchFamily="18" charset="0"/>
                      </a:rPr>
                      <m:t>𝒩</m:t>
                    </m:r>
                  </m:oMath>
                </a14:m>
                <a:r>
                  <a:rPr lang="en-US" sz="2000" dirty="0"/>
                  <a:t>(</a:t>
                </a:r>
                <a:r>
                  <a:rPr lang="en-US" sz="2000" b="1" dirty="0"/>
                  <a:t>z</a:t>
                </a:r>
                <a:r>
                  <a:rPr lang="en-US" sz="2000" dirty="0"/>
                  <a:t> | </a:t>
                </a:r>
                <a:r>
                  <a:rPr lang="en-US" sz="2000" i="1" dirty="0"/>
                  <a:t>μ</a:t>
                </a:r>
                <a:r>
                  <a:rPr lang="en-US" sz="2000" dirty="0"/>
                  <a:t>(</a:t>
                </a:r>
                <a:r>
                  <a:rPr lang="en-US" sz="2000" b="1" i="1" dirty="0"/>
                  <a:t>x</a:t>
                </a:r>
                <a:r>
                  <a:rPr lang="en-US" sz="2000" dirty="0"/>
                  <a:t> | Θ), Σ(</a:t>
                </a:r>
                <a:r>
                  <a:rPr lang="en-US" sz="2000" b="1" i="1" dirty="0"/>
                  <a:t>x</a:t>
                </a:r>
                <a:r>
                  <a:rPr lang="en-US" sz="2000" dirty="0"/>
                  <a:t> | Θ)) | </a:t>
                </a:r>
                <a14:m>
                  <m:oMath xmlns:m="http://schemas.openxmlformats.org/officeDocument/2006/math">
                    <m:r>
                      <a:rPr lang="en-US" sz="2000" i="1">
                        <a:latin typeface="Cambria Math" panose="02040503050406030204" pitchFamily="18" charset="0"/>
                      </a:rPr>
                      <m:t>𝒩</m:t>
                    </m:r>
                  </m:oMath>
                </a14:m>
                <a:r>
                  <a:rPr lang="en-US" sz="2000" dirty="0"/>
                  <a:t>(</a:t>
                </a:r>
                <a:r>
                  <a:rPr lang="en-US" sz="2000" i="1" dirty="0"/>
                  <a:t>μ</a:t>
                </a:r>
                <a:r>
                  <a:rPr lang="en-US" sz="2000" baseline="-25000" dirty="0"/>
                  <a:t>0</a:t>
                </a:r>
                <a:r>
                  <a:rPr lang="en-US" sz="2000" dirty="0"/>
                  <a:t>, Σ</a:t>
                </a:r>
                <a:r>
                  <a:rPr lang="en-US" sz="2000" baseline="-25000" dirty="0"/>
                  <a:t>0</a:t>
                </a:r>
                <a:r>
                  <a:rPr lang="en-US" sz="2000" dirty="0"/>
                  <a:t>)). As a convention, this divergence is called encoder KL divergence which is determined in literature as follows (</a:t>
                </a:r>
                <a:r>
                  <a:rPr lang="en-US" sz="2000" dirty="0" err="1"/>
                  <a:t>Doersch</a:t>
                </a:r>
                <a:r>
                  <a:rPr lang="en-US" sz="2000" dirty="0"/>
                  <a:t>, 2016, p. 9):</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KL</m:t>
                      </m:r>
                      <m:d>
                        <m:dPr>
                          <m:ctrlPr>
                            <a:rPr lang="en-US" sz="2000" i="1">
                              <a:latin typeface="Cambria Math" panose="02040503050406030204" pitchFamily="18" charset="0"/>
                            </a:rPr>
                          </m:ctrlPr>
                        </m:dPr>
                        <m:e>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e>
                        <m:e>
                          <m:r>
                            <a:rPr lang="en-US" sz="2000" i="1">
                              <a:latin typeface="Cambria Math" panose="02040503050406030204" pitchFamily="18" charset="0"/>
                            </a:rPr>
                            <m:t>𝒩</m:t>
                          </m:r>
                          <m:d>
                            <m:dPr>
                              <m:ctrlPr>
                                <a:rPr lang="en-US" sz="2000" i="1">
                                  <a:latin typeface="Cambria Math" panose="02040503050406030204" pitchFamily="18" charset="0"/>
                                </a:rPr>
                              </m:ctrlPr>
                            </m:dPr>
                            <m:e>
                              <m:r>
                                <a:rPr lang="en-US" sz="2000" b="1" i="1">
                                  <a:latin typeface="Cambria Math" panose="02040503050406030204" pitchFamily="18" charset="0"/>
                                </a:rPr>
                                <m:t>𝒛</m:t>
                              </m:r>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0</m:t>
                                  </m:r>
                                </m:sub>
                              </m:sSub>
                            </m:e>
                          </m:d>
                        </m:e>
                      </m:d>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d>
                        <m:dPr>
                          <m:ctrlPr>
                            <a:rPr lang="en-US" sz="2000" i="1">
                              <a:latin typeface="Cambria Math" panose="02040503050406030204" pitchFamily="18" charset="0"/>
                            </a:rPr>
                          </m:ctrlPr>
                        </m:dPr>
                        <m:e>
                          <m:r>
                            <m:rPr>
                              <m:sty m:val="p"/>
                            </m:rPr>
                            <a:rPr lang="en-US" sz="2000">
                              <a:latin typeface="Cambria Math" panose="02040503050406030204" pitchFamily="18" charset="0"/>
                            </a:rPr>
                            <m:t>tr</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0</m:t>
                                  </m:r>
                                </m:sub>
                                <m:sup>
                                  <m:r>
                                    <a:rPr lang="en-US" sz="2000" i="1">
                                      <a:latin typeface="Cambria Math" panose="02040503050406030204" pitchFamily="18" charset="0"/>
                                    </a:rPr>
                                    <m:t>−1</m:t>
                                  </m:r>
                                </m:sup>
                              </m:sSubSup>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e>
                              </m:d>
                            </m:e>
                            <m:sup>
                              <m:r>
                                <a:rPr lang="en-US" sz="2000" i="1">
                                  <a:latin typeface="Cambria Math" panose="02040503050406030204" pitchFamily="18" charset="0"/>
                                </a:rPr>
                                <m:t>𝑇</m:t>
                              </m:r>
                            </m:sup>
                          </m:sSup>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0</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0</m:t>
                                  </m:r>
                                </m:sub>
                              </m:sSub>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0</m:t>
                                              </m:r>
                                            </m:sub>
                                          </m:sSub>
                                        </m:e>
                                      </m:d>
                                    </m:num>
                                    <m:den>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Σ</m:t>
                                          </m:r>
                                          <m:d>
                                            <m:dPr>
                                              <m:ctrlPr>
                                                <a:rPr lang="en-US" sz="2000" i="1">
                                                  <a:latin typeface="Cambria Math" panose="02040503050406030204" pitchFamily="18" charset="0"/>
                                                </a:rPr>
                                              </m:ctrlPr>
                                            </m:dPr>
                                            <m:e>
                                              <m:r>
                                                <a:rPr lang="en-US" sz="2000" b="1" i="1">
                                                  <a:latin typeface="Cambria Math" panose="02040503050406030204" pitchFamily="18" charset="0"/>
                                                </a:rPr>
                                                <m:t>𝒙</m:t>
                                              </m:r>
                                            </m:e>
                                            <m:e>
                                              <m:r>
                                                <m:rPr>
                                                  <m:sty m:val="p"/>
                                                </m:rPr>
                                                <a:rPr lang="en-US" sz="2000">
                                                  <a:latin typeface="Cambria Math" panose="02040503050406030204" pitchFamily="18" charset="0"/>
                                                </a:rPr>
                                                <m:t>Θ</m:t>
                                              </m:r>
                                            </m:e>
                                          </m:d>
                                        </m:e>
                                      </m:d>
                                    </m:den>
                                  </m:f>
                                </m:e>
                              </m:d>
                            </m:e>
                          </m:func>
                          <m:r>
                            <a:rPr lang="en-US" sz="2000" i="1">
                              <a:latin typeface="Cambria Math" panose="02040503050406030204" pitchFamily="18" charset="0"/>
                            </a:rPr>
                            <m:t>−</m:t>
                          </m:r>
                          <m:r>
                            <a:rPr lang="en-US" sz="2000" i="1">
                              <a:latin typeface="Cambria Math" panose="02040503050406030204" pitchFamily="18" charset="0"/>
                            </a:rPr>
                            <m:t>𝑛</m:t>
                          </m:r>
                        </m:e>
                      </m:d>
                    </m:oMath>
                  </m:oMathPara>
                </a14:m>
                <a:endParaRPr lang="en-US" sz="2000" dirty="0"/>
              </a:p>
              <a:p>
                <a:pPr marL="0" indent="0">
                  <a:buNone/>
                </a:pPr>
                <a:r>
                  <a:rPr lang="en-US" sz="2000" dirty="0"/>
                  <a:t>Where </a:t>
                </a:r>
                <a:r>
                  <a:rPr lang="en-US" sz="2000" dirty="0" err="1"/>
                  <a:t>tr</a:t>
                </a:r>
                <a:r>
                  <a:rPr lang="en-US" sz="2000" dirty="0"/>
                  <a:t>(.) denotes trace operator of square matrix which is sum of elements on main diagonal, for instance, given </a:t>
                </a:r>
                <a:r>
                  <a:rPr lang="en-US" sz="2000" i="1" dirty="0" err="1"/>
                  <a:t>n</a:t>
                </a:r>
                <a:r>
                  <a:rPr lang="en-US" sz="2000" baseline="-25000" dirty="0" err="1"/>
                  <a:t>x</a:t>
                </a:r>
                <a:r>
                  <a:rPr lang="en-US" sz="2000" i="1" dirty="0" err="1"/>
                  <a:t>n</a:t>
                </a:r>
                <a:r>
                  <a:rPr lang="en-US" sz="2000" dirty="0"/>
                  <a:t> matrix </a:t>
                </a:r>
                <a:r>
                  <a:rPr lang="en-US" sz="2000" i="1" dirty="0"/>
                  <a:t>A</a:t>
                </a:r>
                <a:r>
                  <a:rPr lang="en-US" sz="2000" dirty="0"/>
                  <a:t>, then </a:t>
                </a:r>
                <a:r>
                  <a:rPr lang="en-US" sz="2000" dirty="0" err="1"/>
                  <a:t>tr</a:t>
                </a:r>
                <a:r>
                  <a:rPr lang="en-US" sz="2000" dirty="0"/>
                  <a:t>(</a:t>
                </a:r>
                <a:r>
                  <a:rPr lang="en-US" sz="2000" i="1" dirty="0"/>
                  <a:t>A</a:t>
                </a:r>
                <a:r>
                  <a:rPr lang="en-US" sz="2000" dirty="0"/>
                  <a:t>) = </a:t>
                </a:r>
                <a:r>
                  <a:rPr lang="en-US" sz="2000" i="1" dirty="0"/>
                  <a:t>a</a:t>
                </a:r>
                <a:r>
                  <a:rPr lang="en-US" sz="2000" baseline="-25000" dirty="0"/>
                  <a:t>11</a:t>
                </a:r>
                <a:r>
                  <a:rPr lang="en-US" sz="2000" dirty="0"/>
                  <a:t> + </a:t>
                </a:r>
                <a:r>
                  <a:rPr lang="en-US" sz="2000" i="1" dirty="0"/>
                  <a:t>a</a:t>
                </a:r>
                <a:r>
                  <a:rPr lang="en-US" sz="2000" baseline="-25000" dirty="0"/>
                  <a:t>22</a:t>
                </a:r>
                <a:r>
                  <a:rPr lang="en-US" sz="2000" dirty="0"/>
                  <a:t> +… + </a:t>
                </a:r>
                <a:r>
                  <a:rPr lang="en-US" sz="2000" i="1" dirty="0" err="1"/>
                  <a:t>a</a:t>
                </a:r>
                <a:r>
                  <a:rPr lang="en-US" sz="2000" i="1" baseline="-25000" dirty="0" err="1"/>
                  <a:t>nn</a:t>
                </a:r>
                <a:r>
                  <a:rPr lang="en-US" sz="2000" dirty="0"/>
                  <a:t> with note that </a:t>
                </a:r>
                <a:r>
                  <a:rPr lang="en-US" sz="2000" i="1" dirty="0" err="1"/>
                  <a:t>a</a:t>
                </a:r>
                <a:r>
                  <a:rPr lang="en-US" sz="2000" i="1" baseline="-25000" dirty="0" err="1"/>
                  <a:t>ij</a:t>
                </a:r>
                <a:r>
                  <a:rPr lang="en-US" sz="2000" dirty="0"/>
                  <a:t> is the element at row </a:t>
                </a:r>
                <a:r>
                  <a:rPr lang="en-US" sz="2000" i="1" dirty="0" err="1"/>
                  <a:t>i</a:t>
                </a:r>
                <a:r>
                  <a:rPr lang="en-US" sz="2000" dirty="0"/>
                  <a:t> and column </a:t>
                </a:r>
                <a:r>
                  <a:rPr lang="en-US" sz="2000" i="1" dirty="0"/>
                  <a:t>j</a:t>
                </a:r>
                <a:r>
                  <a:rPr lang="en-US" sz="2000" dirty="0"/>
                  <a:t>. Moreover, notation |.| or notation </a:t>
                </a:r>
                <a:r>
                  <a:rPr lang="en-US" sz="2000" dirty="0" err="1"/>
                  <a:t>det</a:t>
                </a:r>
                <a:r>
                  <a:rPr lang="en-US" sz="2000" dirty="0"/>
                  <a:t>(.) denotes determinant of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78640" cy="5176066"/>
              </a:xfrm>
              <a:blipFill>
                <a:blip r:embed="rId2"/>
                <a:stretch>
                  <a:fillRect l="-509" t="-589" r="-509"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75</a:t>
            </a:fld>
            <a:endParaRPr lang="en-US"/>
          </a:p>
        </p:txBody>
      </p:sp>
    </p:spTree>
    <p:extLst>
      <p:ext uri="{BB962C8B-B14F-4D97-AF65-F5344CB8AC3E}">
        <p14:creationId xmlns:p14="http://schemas.microsoft.com/office/powerpoint/2010/main" val="15364865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smtClean="0"/>
                  <a:t>Gradient of encoder KL divergence consists of two elemental gradients with regard to mean </a:t>
                </a:r>
                <a:r>
                  <a:rPr lang="en-US" sz="2300" i="1" dirty="0"/>
                  <a:t>μ</a:t>
                </a:r>
                <a:r>
                  <a:rPr lang="en-US" sz="2300" dirty="0"/>
                  <a:t>(</a:t>
                </a:r>
                <a:r>
                  <a:rPr lang="en-US" sz="2300" b="1" i="1" dirty="0"/>
                  <a:t>x</a:t>
                </a:r>
                <a:r>
                  <a:rPr lang="en-US" sz="2300" dirty="0"/>
                  <a:t> | Θ) and covariance matrix Σ(</a:t>
                </a:r>
                <a:r>
                  <a:rPr lang="en-US" sz="2300" b="1" i="1" dirty="0"/>
                  <a:t>x</a:t>
                </a:r>
                <a:r>
                  <a:rPr lang="en-US" sz="2300" dirty="0"/>
                  <a:t> | Θ).</a:t>
                </a:r>
              </a:p>
              <a:p>
                <a:pPr marL="0" indent="0">
                  <a:buNone/>
                </a:pPr>
                <a14:m>
                  <m:oMathPara xmlns:m="http://schemas.openxmlformats.org/officeDocument/2006/math">
                    <m:oMathParaPr>
                      <m:jc m:val="centerGroup"/>
                    </m:oMathParaPr>
                    <m:oMath xmlns:m="http://schemas.openxmlformats.org/officeDocument/2006/math">
                      <m:r>
                        <a:rPr lang="en-US" sz="2300">
                          <a:latin typeface="Cambria Math" panose="02040503050406030204" pitchFamily="18" charset="0"/>
                        </a:rPr>
                        <m:t>𝛻</m:t>
                      </m:r>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i="1">
                                            <a:latin typeface="Cambria Math" panose="02040503050406030204" pitchFamily="18" charset="0"/>
                                          </a:rPr>
                                          <m:t>𝜇</m:t>
                                        </m:r>
                                      </m:sub>
                                    </m:sSub>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e>
                                </m:mr>
                                <m:mr>
                                  <m:e>
                                    <m:sSub>
                                      <m:sSubPr>
                                        <m:ctrlPr>
                                          <a:rPr lang="en-US" sz="2300" i="1">
                                            <a:latin typeface="Cambria Math" panose="02040503050406030204" pitchFamily="18" charset="0"/>
                                          </a:rPr>
                                        </m:ctrlPr>
                                      </m:sSubPr>
                                      <m:e>
                                        <m:r>
                                          <a:rPr lang="en-US" sz="2300">
                                            <a:latin typeface="Cambria Math" panose="02040503050406030204" pitchFamily="18" charset="0"/>
                                          </a:rPr>
                                          <m:t>𝛻</m:t>
                                        </m:r>
                                      </m:e>
                                      <m:sub>
                                        <m:r>
                                          <m:rPr>
                                            <m:sty m:val="p"/>
                                          </m:rPr>
                                          <a:rPr lang="en-US" sz="2300">
                                            <a:latin typeface="Cambria Math" panose="02040503050406030204" pitchFamily="18" charset="0"/>
                                          </a:rPr>
                                          <m:t>Σ</m:t>
                                        </m:r>
                                      </m:sub>
                                    </m:sSub>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e>
                                </m:mr>
                              </m:m>
                            </m:e>
                          </m:d>
                        </m:e>
                        <m:sup>
                          <m:r>
                            <a:rPr lang="en-US" sz="2300" i="1">
                              <a:latin typeface="Cambria Math" panose="02040503050406030204" pitchFamily="18" charset="0"/>
                            </a:rPr>
                            <m:t>𝑇</m:t>
                          </m:r>
                        </m:sup>
                      </m:sSup>
                    </m:oMath>
                  </m:oMathPara>
                </a14:m>
                <a:endParaRPr lang="en-US" sz="2300" dirty="0"/>
              </a:p>
              <a:p>
                <a:pPr marL="0" indent="0">
                  <a:buNone/>
                </a:pPr>
                <a:r>
                  <a:rPr lang="en-US" sz="23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i="1">
                              <a:latin typeface="Cambria Math" panose="02040503050406030204" pitchFamily="18" charset="0"/>
                            </a:rPr>
                            <m:t>𝜇</m:t>
                          </m:r>
                        </m:sub>
                      </m:sSub>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m:t>
                          </m:r>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num>
                        <m:den>
                          <m:r>
                            <a:rPr lang="en-US" sz="2300" i="1">
                              <a:latin typeface="Cambria Math" panose="02040503050406030204" pitchFamily="18" charset="0"/>
                            </a:rPr>
                            <m:t>𝑑</m:t>
                          </m:r>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den>
                      </m:f>
                      <m:f>
                        <m:fPr>
                          <m:ctrlPr>
                            <a:rPr lang="en-US" sz="2300" i="1">
                              <a:latin typeface="Cambria Math" panose="02040503050406030204" pitchFamily="18" charset="0"/>
                            </a:rPr>
                          </m:ctrlPr>
                        </m:fPr>
                        <m:num>
                          <m:r>
                            <a:rPr lang="en-US" sz="2300" i="1">
                              <a:latin typeface="Cambria Math" panose="02040503050406030204" pitchFamily="18" charset="0"/>
                            </a:rPr>
                            <m:t>𝑑</m:t>
                          </m:r>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num>
                        <m:den>
                          <m:r>
                            <a:rPr lang="en-US" sz="2300" i="1">
                              <a:latin typeface="Cambria Math" panose="02040503050406030204" pitchFamily="18" charset="0"/>
                            </a:rPr>
                            <m:t>𝑑</m:t>
                          </m:r>
                          <m:r>
                            <m:rPr>
                              <m:sty m:val="p"/>
                            </m:rPr>
                            <a:rPr lang="en-US" sz="2300">
                              <a:latin typeface="Cambria Math" panose="02040503050406030204" pitchFamily="18" charset="0"/>
                            </a:rPr>
                            <m:t>Θ</m:t>
                          </m:r>
                        </m:den>
                      </m:f>
                    </m:oMath>
                  </m:oMathPara>
                </a14:m>
                <a:endParaRPr lang="en-US" sz="2300" dirty="0"/>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a:latin typeface="Cambria Math" panose="02040503050406030204" pitchFamily="18" charset="0"/>
                            </a:rPr>
                            <m:t>𝛻</m:t>
                          </m:r>
                        </m:e>
                        <m:sub>
                          <m:r>
                            <m:rPr>
                              <m:sty m:val="p"/>
                            </m:rPr>
                            <a:rPr lang="en-US" sz="2300">
                              <a:latin typeface="Cambria Math" panose="02040503050406030204" pitchFamily="18" charset="0"/>
                            </a:rPr>
                            <m:t>Σ</m:t>
                          </m:r>
                        </m:sub>
                      </m:sSub>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r>
                        <a:rPr lang="en-US" sz="2300" i="1">
                          <a:latin typeface="Cambria Math" panose="02040503050406030204" pitchFamily="18" charset="0"/>
                        </a:rPr>
                        <m:t>=</m:t>
                      </m:r>
                      <m:f>
                        <m:fPr>
                          <m:ctrlPr>
                            <a:rPr lang="en-US" sz="2300" i="1">
                              <a:latin typeface="Cambria Math" panose="02040503050406030204" pitchFamily="18" charset="0"/>
                            </a:rPr>
                          </m:ctrlPr>
                        </m:fPr>
                        <m:num>
                          <m:r>
                            <a:rPr lang="en-US" sz="2300" i="1">
                              <a:latin typeface="Cambria Math" panose="02040503050406030204" pitchFamily="18" charset="0"/>
                            </a:rPr>
                            <m:t>𝑑</m:t>
                          </m:r>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num>
                        <m:den>
                          <m:r>
                            <a:rPr lang="en-US" sz="2300" i="1">
                              <a:latin typeface="Cambria Math" panose="02040503050406030204" pitchFamily="18" charset="0"/>
                            </a:rPr>
                            <m:t>𝑑</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den>
                      </m:f>
                      <m:f>
                        <m:fPr>
                          <m:ctrlPr>
                            <a:rPr lang="en-US" sz="2300" i="1">
                              <a:latin typeface="Cambria Math" panose="02040503050406030204" pitchFamily="18" charset="0"/>
                            </a:rPr>
                          </m:ctrlPr>
                        </m:fPr>
                        <m:num>
                          <m:r>
                            <a:rPr lang="en-US" sz="2300" i="1">
                              <a:latin typeface="Cambria Math" panose="02040503050406030204" pitchFamily="18" charset="0"/>
                            </a:rPr>
                            <m:t>𝑑</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num>
                        <m:den>
                          <m:r>
                            <a:rPr lang="en-US" sz="2300" i="1">
                              <a:latin typeface="Cambria Math" panose="02040503050406030204" pitchFamily="18" charset="0"/>
                            </a:rPr>
                            <m:t>𝑑</m:t>
                          </m:r>
                          <m:r>
                            <m:rPr>
                              <m:sty m:val="p"/>
                            </m:rPr>
                            <a:rPr lang="en-US" sz="2300">
                              <a:latin typeface="Cambria Math" panose="02040503050406030204" pitchFamily="18" charset="0"/>
                            </a:rPr>
                            <m:t>Θ</m:t>
                          </m:r>
                        </m:den>
                      </m:f>
                    </m:oMath>
                  </m:oMathPara>
                </a14:m>
                <a:endParaRPr lang="en-US" sz="2300" dirty="0"/>
              </a:p>
              <a:p>
                <a:pPr marL="0" indent="0">
                  <a:buNone/>
                </a:pPr>
                <a:r>
                  <a:rPr lang="en-US" sz="2300" dirty="0"/>
                  <a:t>Where </a:t>
                </a:r>
                <a:r>
                  <a:rPr lang="en-US" sz="2300" i="1" dirty="0" err="1"/>
                  <a:t>dμ</a:t>
                </a:r>
                <a:r>
                  <a:rPr lang="en-US" sz="2300" dirty="0"/>
                  <a:t>(</a:t>
                </a:r>
                <a:r>
                  <a:rPr lang="en-US" sz="2300" b="1" i="1" dirty="0"/>
                  <a:t>x</a:t>
                </a:r>
                <a:r>
                  <a:rPr lang="en-US" sz="2300" dirty="0"/>
                  <a:t> | Θ) / </a:t>
                </a:r>
                <a:r>
                  <a:rPr lang="en-US" sz="2300" i="1" dirty="0" err="1"/>
                  <a:t>d</a:t>
                </a:r>
                <a:r>
                  <a:rPr lang="en-US" sz="2300" dirty="0" err="1"/>
                  <a:t>Θ</a:t>
                </a:r>
                <a:r>
                  <a:rPr lang="en-US" sz="2300" dirty="0"/>
                  <a:t> and </a:t>
                </a:r>
                <a:r>
                  <a:rPr lang="en-US" sz="2300" i="1" dirty="0" err="1"/>
                  <a:t>d</a:t>
                </a:r>
                <a:r>
                  <a:rPr lang="en-US" sz="2300" dirty="0" err="1"/>
                  <a:t>Σ</a:t>
                </a:r>
                <a:r>
                  <a:rPr lang="en-US" sz="2300" dirty="0"/>
                  <a:t>(</a:t>
                </a:r>
                <a:r>
                  <a:rPr lang="en-US" sz="2300" b="1" i="1" dirty="0"/>
                  <a:t>x</a:t>
                </a:r>
                <a:r>
                  <a:rPr lang="en-US" sz="2300" dirty="0"/>
                  <a:t> | Θ) / </a:t>
                </a:r>
                <a:r>
                  <a:rPr lang="en-US" sz="2300" i="1" dirty="0" err="1"/>
                  <a:t>d</a:t>
                </a:r>
                <a:r>
                  <a:rPr lang="en-US" sz="2300" dirty="0" err="1"/>
                  <a:t>Θ</a:t>
                </a:r>
                <a:r>
                  <a:rPr lang="en-US" sz="2300" dirty="0"/>
                  <a:t> are differentials of </a:t>
                </a:r>
                <a:r>
                  <a:rPr lang="en-US" sz="2300" i="1" dirty="0"/>
                  <a:t>μ</a:t>
                </a:r>
                <a:r>
                  <a:rPr lang="en-US" sz="2300" dirty="0"/>
                  <a:t>(</a:t>
                </a:r>
                <a:r>
                  <a:rPr lang="en-US" sz="2300" b="1" i="1" dirty="0"/>
                  <a:t>x</a:t>
                </a:r>
                <a:r>
                  <a:rPr lang="en-US" sz="2300" dirty="0"/>
                  <a:t> | Θ) and Σ(</a:t>
                </a:r>
                <a:r>
                  <a:rPr lang="en-US" sz="2300" b="1" i="1" dirty="0"/>
                  <a:t>x</a:t>
                </a:r>
                <a:r>
                  <a:rPr lang="en-US" sz="2300" dirty="0"/>
                  <a:t> | Θ) with regard to Θ, respectively</a:t>
                </a:r>
                <a:r>
                  <a:rPr lang="en-US" sz="2300" dirty="0" smtClean="0"/>
                  <a:t>.</a:t>
                </a:r>
                <a:r>
                  <a:rPr lang="en-US" sz="2300" dirty="0"/>
                  <a:t> It is not difficult to calculate KL gradient ∇</a:t>
                </a:r>
                <a:r>
                  <a:rPr lang="en-US" sz="2300" i="1" baseline="-25000" dirty="0"/>
                  <a:t>μ</a:t>
                </a:r>
                <a:r>
                  <a:rPr lang="en-US" sz="2300" dirty="0" smtClean="0"/>
                  <a:t>:</a:t>
                </a:r>
              </a:p>
              <a:p>
                <a:pPr marL="0" indent="0">
                  <a:buNone/>
                </a:pPr>
                <a14:m>
                  <m:oMathPara xmlns:m="http://schemas.openxmlformats.org/officeDocument/2006/math">
                    <m:oMathParaPr>
                      <m:jc m:val="right"/>
                    </m:oMathParaPr>
                    <m:oMath xmlns:m="http://schemas.openxmlformats.org/officeDocument/2006/math">
                      <m:sSub>
                        <m:sSubPr>
                          <m:ctrlPr>
                            <a:rPr lang="en-US" sz="2300" i="1">
                              <a:latin typeface="Cambria Math" panose="02040503050406030204" pitchFamily="18" charset="0"/>
                            </a:rPr>
                          </m:ctrlPr>
                        </m:sSubPr>
                        <m:e>
                          <m:r>
                            <a:rPr lang="en-US" sz="2300">
                              <a:latin typeface="Cambria Math" panose="02040503050406030204" pitchFamily="18" charset="0"/>
                            </a:rPr>
                            <m:t>𝛻</m:t>
                          </m:r>
                        </m:e>
                        <m:sub>
                          <m:r>
                            <a:rPr lang="en-US" sz="2300" i="1">
                              <a:latin typeface="Cambria Math" panose="02040503050406030204" pitchFamily="18" charset="0"/>
                            </a:rPr>
                            <m:t>𝜇</m:t>
                          </m:r>
                        </m:sub>
                      </m:sSub>
                      <m:r>
                        <m:rPr>
                          <m:sty m:val="p"/>
                        </m:rPr>
                        <a:rPr lang="en-US" sz="2300">
                          <a:latin typeface="Cambria Math" panose="02040503050406030204" pitchFamily="18" charset="0"/>
                        </a:rPr>
                        <m:t>KL</m:t>
                      </m:r>
                      <m:d>
                        <m:dPr>
                          <m:ctrlPr>
                            <a:rPr lang="en-US" sz="2300" i="1">
                              <a:latin typeface="Cambria Math" panose="02040503050406030204" pitchFamily="18" charset="0"/>
                            </a:rPr>
                          </m:ctrlPr>
                        </m:dPr>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m:rPr>
                                  <m:sty m:val="p"/>
                                </m:rPr>
                                <a:rPr lang="en-US" sz="2300">
                                  <a:latin typeface="Cambria Math" panose="02040503050406030204" pitchFamily="18" charset="0"/>
                                </a:rPr>
                                <m:t>Σ</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e>
                          </m:d>
                        </m:e>
                        <m:e>
                          <m:r>
                            <a:rPr lang="en-US" sz="2300" i="1">
                              <a:latin typeface="Cambria Math" panose="02040503050406030204" pitchFamily="18" charset="0"/>
                            </a:rPr>
                            <m:t>𝒩</m:t>
                          </m:r>
                          <m:d>
                            <m:dPr>
                              <m:ctrlPr>
                                <a:rPr lang="en-US" sz="2300" i="1">
                                  <a:latin typeface="Cambria Math" panose="02040503050406030204" pitchFamily="18" charset="0"/>
                                </a:rPr>
                              </m:ctrlPr>
                            </m:dPr>
                            <m:e>
                              <m:r>
                                <a:rPr lang="en-US" sz="2300" b="1" i="1">
                                  <a:latin typeface="Cambria Math" panose="02040503050406030204" pitchFamily="18" charset="0"/>
                                </a:rPr>
                                <m:t>𝒛</m:t>
                              </m:r>
                            </m:e>
                            <m:e>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m:rPr>
                                      <m:sty m:val="p"/>
                                    </m:rPr>
                                    <a:rPr lang="en-US" sz="2300">
                                      <a:latin typeface="Cambria Math" panose="02040503050406030204" pitchFamily="18" charset="0"/>
                                    </a:rPr>
                                    <m:t>Σ</m:t>
                                  </m:r>
                                </m:e>
                                <m:sub>
                                  <m:r>
                                    <a:rPr lang="en-US" sz="2300" i="1">
                                      <a:latin typeface="Cambria Math" panose="02040503050406030204" pitchFamily="18" charset="0"/>
                                    </a:rPr>
                                    <m:t>0</m:t>
                                  </m:r>
                                </m:sub>
                              </m:sSub>
                            </m:e>
                          </m:d>
                        </m:e>
                      </m:d>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𝜇</m:t>
                                  </m:r>
                                </m:e>
                                <m:sub>
                                  <m:r>
                                    <a:rPr lang="en-US" sz="2300" i="1">
                                      <a:latin typeface="Cambria Math" panose="02040503050406030204" pitchFamily="18" charset="0"/>
                                    </a:rPr>
                                    <m:t>0</m:t>
                                  </m:r>
                                </m:sub>
                              </m:sSub>
                            </m:e>
                          </m:d>
                        </m:e>
                        <m:sup>
                          <m:r>
                            <a:rPr lang="en-US" sz="2300" i="1">
                              <a:latin typeface="Cambria Math" panose="02040503050406030204" pitchFamily="18" charset="0"/>
                            </a:rPr>
                            <m:t>𝑇</m:t>
                          </m:r>
                        </m:sup>
                      </m:sSup>
                      <m:sSubSup>
                        <m:sSubSupPr>
                          <m:ctrlPr>
                            <a:rPr lang="en-US" sz="2300" i="1">
                              <a:latin typeface="Cambria Math" panose="02040503050406030204" pitchFamily="18" charset="0"/>
                            </a:rPr>
                          </m:ctrlPr>
                        </m:sSubSupPr>
                        <m:e>
                          <m:r>
                            <m:rPr>
                              <m:sty m:val="p"/>
                            </m:rPr>
                            <a:rPr lang="en-US" sz="2300">
                              <a:latin typeface="Cambria Math" panose="02040503050406030204" pitchFamily="18" charset="0"/>
                            </a:rPr>
                            <m:t>Σ</m:t>
                          </m:r>
                        </m:e>
                        <m:sub>
                          <m:r>
                            <a:rPr lang="en-US" sz="2300" i="1">
                              <a:latin typeface="Cambria Math" panose="02040503050406030204" pitchFamily="18" charset="0"/>
                            </a:rPr>
                            <m:t>0</m:t>
                          </m:r>
                        </m:sub>
                        <m:sup>
                          <m:r>
                            <a:rPr lang="en-US" sz="2300" i="1">
                              <a:latin typeface="Cambria Math" panose="02040503050406030204" pitchFamily="18" charset="0"/>
                            </a:rPr>
                            <m:t>−1</m:t>
                          </m:r>
                        </m:sup>
                      </m:sSubSup>
                      <m:f>
                        <m:fPr>
                          <m:ctrlPr>
                            <a:rPr lang="en-US" sz="2300" i="1">
                              <a:latin typeface="Cambria Math" panose="02040503050406030204" pitchFamily="18" charset="0"/>
                            </a:rPr>
                          </m:ctrlPr>
                        </m:fPr>
                        <m:num>
                          <m:r>
                            <a:rPr lang="en-US" sz="2300" i="1">
                              <a:latin typeface="Cambria Math" panose="02040503050406030204" pitchFamily="18" charset="0"/>
                            </a:rPr>
                            <m:t>𝑑</m:t>
                          </m:r>
                          <m:r>
                            <a:rPr lang="en-US" sz="2300" i="1">
                              <a:latin typeface="Cambria Math" panose="02040503050406030204" pitchFamily="18" charset="0"/>
                            </a:rPr>
                            <m:t>𝜇</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num>
                        <m:den>
                          <m:r>
                            <a:rPr lang="en-US" sz="2300" i="1">
                              <a:latin typeface="Cambria Math" panose="02040503050406030204" pitchFamily="18" charset="0"/>
                            </a:rPr>
                            <m:t>𝑑</m:t>
                          </m:r>
                          <m:r>
                            <m:rPr>
                              <m:sty m:val="p"/>
                            </m:rPr>
                            <a:rPr lang="en-US" sz="2300">
                              <a:latin typeface="Cambria Math" panose="02040503050406030204" pitchFamily="18" charset="0"/>
                            </a:rPr>
                            <m:t>Θ</m:t>
                          </m:r>
                        </m:den>
                      </m:f>
                      <m:r>
                        <a:rPr lang="en-US" sz="2300" b="0" i="1" smtClean="0">
                          <a:latin typeface="Cambria Math" panose="02040503050406030204" pitchFamily="18" charset="0"/>
                        </a:rPr>
                        <m:t>    </m:t>
                      </m:r>
                      <m:d>
                        <m:dPr>
                          <m:ctrlPr>
                            <a:rPr lang="en-US" sz="2300" b="0" i="1" smtClean="0">
                              <a:latin typeface="Cambria Math" panose="02040503050406030204" pitchFamily="18" charset="0"/>
                            </a:rPr>
                          </m:ctrlPr>
                        </m:dPr>
                        <m:e>
                          <m:r>
                            <a:rPr lang="en-US" sz="2300" b="0" i="1" smtClean="0">
                              <a:latin typeface="Cambria Math" panose="02040503050406030204" pitchFamily="18" charset="0"/>
                            </a:rPr>
                            <m:t>3.9</m:t>
                          </m:r>
                        </m:e>
                      </m:d>
                    </m:oMath>
                  </m:oMathPara>
                </a14:m>
                <a:endParaRPr lang="en-US" sz="23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764" t="-942" r="-7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76</a:t>
            </a:fld>
            <a:endParaRPr lang="en-US"/>
          </a:p>
        </p:txBody>
      </p:sp>
    </p:spTree>
    <p:extLst>
      <p:ext uri="{BB962C8B-B14F-4D97-AF65-F5344CB8AC3E}">
        <p14:creationId xmlns:p14="http://schemas.microsoft.com/office/powerpoint/2010/main" val="3691404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080" y="914399"/>
                <a:ext cx="11927840" cy="5176066"/>
              </a:xfrm>
            </p:spPr>
            <p:txBody>
              <a:bodyPr>
                <a:noAutofit/>
              </a:bodyPr>
              <a:lstStyle/>
              <a:p>
                <a:pPr marL="0" indent="0">
                  <a:buNone/>
                </a:pPr>
                <a:r>
                  <a:rPr lang="en-US" sz="2100" dirty="0" smtClean="0"/>
                  <a:t>Due to (Nguyen, Matrix Analysis and Calculus, 2015, p. 35):</a:t>
                </a:r>
              </a:p>
              <a:p>
                <a:pPr marL="0" indent="0">
                  <a:buNone/>
                </a:pP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𝑑</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a:rPr lang="en-US" sz="2100" i="1">
                                      <a:latin typeface="Cambria Math" panose="02040503050406030204" pitchFamily="18" charset="0"/>
                                    </a:rPr>
                                    <m:t>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𝜇</m:t>
                                      </m:r>
                                    </m:e>
                                    <m:sub>
                                      <m:r>
                                        <a:rPr lang="en-US" sz="2100" i="1">
                                          <a:latin typeface="Cambria Math" panose="02040503050406030204" pitchFamily="18" charset="0"/>
                                        </a:rPr>
                                        <m:t>0</m:t>
                                      </m:r>
                                    </m:sub>
                                  </m:sSub>
                                </m:e>
                              </m:d>
                            </m:e>
                            <m:sup>
                              <m:r>
                                <a:rPr lang="en-US" sz="2100" i="1">
                                  <a:latin typeface="Cambria Math" panose="02040503050406030204" pitchFamily="18" charset="0"/>
                                </a:rPr>
                                <m:t>𝑇</m:t>
                              </m:r>
                            </m:sup>
                          </m:sSup>
                          <m:sSubSup>
                            <m:sSubSupPr>
                              <m:ctrlPr>
                                <a:rPr lang="en-US" sz="2100" i="1">
                                  <a:latin typeface="Cambria Math" panose="02040503050406030204" pitchFamily="18" charset="0"/>
                                </a:rPr>
                              </m:ctrlPr>
                            </m:sSubSupPr>
                            <m:e>
                              <m:r>
                                <m:rPr>
                                  <m:sty m:val="p"/>
                                </m:rPr>
                                <a:rPr lang="en-US" sz="2100">
                                  <a:latin typeface="Cambria Math" panose="02040503050406030204" pitchFamily="18" charset="0"/>
                                </a:rPr>
                                <m:t>Σ</m:t>
                              </m:r>
                            </m:e>
                            <m:sub>
                              <m:r>
                                <a:rPr lang="en-US" sz="2100" i="1">
                                  <a:latin typeface="Cambria Math" panose="02040503050406030204" pitchFamily="18" charset="0"/>
                                </a:rPr>
                                <m:t>0</m:t>
                              </m:r>
                            </m:sub>
                            <m:sup>
                              <m:r>
                                <a:rPr lang="en-US" sz="2100" i="1">
                                  <a:latin typeface="Cambria Math" panose="02040503050406030204" pitchFamily="18" charset="0"/>
                                </a:rPr>
                                <m:t>−1</m:t>
                              </m:r>
                            </m:sup>
                          </m:sSubSup>
                          <m:d>
                            <m:dPr>
                              <m:ctrlPr>
                                <a:rPr lang="en-US" sz="2100" i="1">
                                  <a:latin typeface="Cambria Math" panose="02040503050406030204" pitchFamily="18" charset="0"/>
                                </a:rPr>
                              </m:ctrlPr>
                            </m:dPr>
                            <m:e>
                              <m:r>
                                <a:rPr lang="en-US" sz="2100" i="1">
                                  <a:latin typeface="Cambria Math" panose="02040503050406030204" pitchFamily="18" charset="0"/>
                                </a:rPr>
                                <m:t>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𝜇</m:t>
                                  </m:r>
                                </m:e>
                                <m:sub>
                                  <m:r>
                                    <a:rPr lang="en-US" sz="2100" i="1">
                                      <a:latin typeface="Cambria Math" panose="02040503050406030204" pitchFamily="18" charset="0"/>
                                    </a:rPr>
                                    <m:t>0</m:t>
                                  </m:r>
                                </m:sub>
                              </m:sSub>
                            </m:e>
                          </m:d>
                        </m:num>
                        <m:den>
                          <m:r>
                            <a:rPr lang="en-US" sz="2100" i="1">
                              <a:latin typeface="Cambria Math" panose="02040503050406030204" pitchFamily="18" charset="0"/>
                            </a:rPr>
                            <m:t>𝑑</m:t>
                          </m:r>
                          <m:r>
                            <a:rPr lang="en-US" sz="2100" i="1">
                              <a:latin typeface="Cambria Math" panose="02040503050406030204" pitchFamily="18" charset="0"/>
                            </a:rPr>
                            <m:t>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den>
                      </m:f>
                      <m:r>
                        <a:rPr lang="en-US" sz="2100" i="1">
                          <a:latin typeface="Cambria Math" panose="02040503050406030204" pitchFamily="18" charset="0"/>
                        </a:rPr>
                        <m:t>=2</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a:rPr lang="en-US" sz="2100" i="1">
                                  <a:latin typeface="Cambria Math" panose="02040503050406030204" pitchFamily="18" charset="0"/>
                                </a:rPr>
                                <m:t>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𝜇</m:t>
                                  </m:r>
                                </m:e>
                                <m:sub>
                                  <m:r>
                                    <a:rPr lang="en-US" sz="2100" i="1">
                                      <a:latin typeface="Cambria Math" panose="02040503050406030204" pitchFamily="18" charset="0"/>
                                    </a:rPr>
                                    <m:t>0</m:t>
                                  </m:r>
                                </m:sub>
                              </m:sSub>
                            </m:e>
                          </m:d>
                        </m:e>
                        <m:sup>
                          <m:r>
                            <a:rPr lang="en-US" sz="2100" i="1">
                              <a:latin typeface="Cambria Math" panose="02040503050406030204" pitchFamily="18" charset="0"/>
                            </a:rPr>
                            <m:t>𝑇</m:t>
                          </m:r>
                        </m:sup>
                      </m:sSup>
                      <m:sSubSup>
                        <m:sSubSupPr>
                          <m:ctrlPr>
                            <a:rPr lang="en-US" sz="2100" i="1">
                              <a:latin typeface="Cambria Math" panose="02040503050406030204" pitchFamily="18" charset="0"/>
                            </a:rPr>
                          </m:ctrlPr>
                        </m:sSubSupPr>
                        <m:e>
                          <m:r>
                            <m:rPr>
                              <m:sty m:val="p"/>
                            </m:rPr>
                            <a:rPr lang="en-US" sz="2100">
                              <a:latin typeface="Cambria Math" panose="02040503050406030204" pitchFamily="18" charset="0"/>
                            </a:rPr>
                            <m:t>Σ</m:t>
                          </m:r>
                        </m:e>
                        <m:sub>
                          <m:r>
                            <a:rPr lang="en-US" sz="2100" i="1">
                              <a:latin typeface="Cambria Math" panose="02040503050406030204" pitchFamily="18" charset="0"/>
                            </a:rPr>
                            <m:t>0</m:t>
                          </m:r>
                        </m:sub>
                        <m:sup>
                          <m:r>
                            <a:rPr lang="en-US" sz="2100" i="1">
                              <a:latin typeface="Cambria Math" panose="02040503050406030204" pitchFamily="18" charset="0"/>
                            </a:rPr>
                            <m:t>−1</m:t>
                          </m:r>
                        </m:sup>
                      </m:sSubSup>
                    </m:oMath>
                  </m:oMathPara>
                </a14:m>
                <a:endParaRPr lang="en-US" sz="2100" dirty="0"/>
              </a:p>
              <a:p>
                <a:pPr marL="0" indent="0">
                  <a:buNone/>
                </a:pPr>
                <a:r>
                  <a:rPr lang="en-US" sz="2100" dirty="0"/>
                  <a:t>It is not difficult to calculate KL gradient ∇</a:t>
                </a:r>
                <a:r>
                  <a:rPr lang="en-US" sz="2100" baseline="-25000" dirty="0"/>
                  <a:t>Σ</a:t>
                </a:r>
                <a:r>
                  <a:rPr lang="en-US" sz="2100" dirty="0"/>
                  <a:t> too</a:t>
                </a:r>
                <a:r>
                  <a:rPr lang="en-US" sz="2100" dirty="0" smtClean="0"/>
                  <a:t>:</a:t>
                </a:r>
              </a:p>
              <a:p>
                <a:pPr marL="0" indent="0">
                  <a:buNone/>
                </a:pPr>
                <a14:m>
                  <m:oMathPara xmlns:m="http://schemas.openxmlformats.org/officeDocument/2006/math">
                    <m:oMathParaPr>
                      <m:jc m:val="right"/>
                    </m:oMathParaPr>
                    <m:oMath xmlns:m="http://schemas.openxmlformats.org/officeDocument/2006/math">
                      <m:sSub>
                        <m:sSubPr>
                          <m:ctrlPr>
                            <a:rPr lang="en-US" sz="2100" i="1">
                              <a:latin typeface="Cambria Math" panose="02040503050406030204" pitchFamily="18" charset="0"/>
                            </a:rPr>
                          </m:ctrlPr>
                        </m:sSubPr>
                        <m:e>
                          <m:r>
                            <a:rPr lang="en-US" sz="2100">
                              <a:latin typeface="Cambria Math" panose="02040503050406030204" pitchFamily="18" charset="0"/>
                            </a:rPr>
                            <m:t>𝛻</m:t>
                          </m:r>
                        </m:e>
                        <m:sub>
                          <m:r>
                            <m:rPr>
                              <m:sty m:val="p"/>
                            </m:rPr>
                            <a:rPr lang="en-US" sz="2100">
                              <a:latin typeface="Cambria Math" panose="02040503050406030204" pitchFamily="18" charset="0"/>
                            </a:rPr>
                            <m:t>Σ</m:t>
                          </m:r>
                        </m:sub>
                      </m:sSub>
                      <m:r>
                        <m:rPr>
                          <m:sty m:val="p"/>
                        </m:rPr>
                        <a:rPr lang="en-US" sz="2100">
                          <a:latin typeface="Cambria Math" panose="02040503050406030204" pitchFamily="18" charset="0"/>
                        </a:rPr>
                        <m:t>KL</m:t>
                      </m:r>
                      <m:d>
                        <m:dPr>
                          <m:ctrlPr>
                            <a:rPr lang="en-US" sz="2100" i="1">
                              <a:latin typeface="Cambria Math" panose="02040503050406030204" pitchFamily="18" charset="0"/>
                            </a:rPr>
                          </m:ctrlPr>
                        </m:dPr>
                        <m:e>
                          <m:r>
                            <a:rPr lang="en-US" sz="2100" i="1">
                              <a:latin typeface="Cambria Math" panose="02040503050406030204" pitchFamily="18" charset="0"/>
                            </a:rPr>
                            <m:t>𝒩</m:t>
                          </m:r>
                          <m:d>
                            <m:dPr>
                              <m:ctrlPr>
                                <a:rPr lang="en-US" sz="2100" i="1">
                                  <a:latin typeface="Cambria Math" panose="02040503050406030204" pitchFamily="18" charset="0"/>
                                </a:rPr>
                              </m:ctrlPr>
                            </m:dPr>
                            <m:e>
                              <m:r>
                                <a:rPr lang="en-US" sz="2100" b="1" i="1">
                                  <a:latin typeface="Cambria Math" panose="02040503050406030204" pitchFamily="18" charset="0"/>
                                </a:rPr>
                                <m:t>𝒛</m:t>
                              </m:r>
                            </m:e>
                            <m:e>
                              <m:r>
                                <a:rPr lang="en-US" sz="2100" i="1">
                                  <a:latin typeface="Cambria Math" panose="02040503050406030204" pitchFamily="18" charset="0"/>
                                </a:rPr>
                                <m:t>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r>
                                <a:rPr lang="en-US" sz="2100" i="1">
                                  <a:latin typeface="Cambria Math" panose="02040503050406030204" pitchFamily="18" charset="0"/>
                                </a:rPr>
                                <m:t>,</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e>
                        <m:e>
                          <m:r>
                            <a:rPr lang="en-US" sz="2100" i="1">
                              <a:latin typeface="Cambria Math" panose="02040503050406030204" pitchFamily="18" charset="0"/>
                            </a:rPr>
                            <m:t>𝒩</m:t>
                          </m:r>
                          <m:d>
                            <m:dPr>
                              <m:ctrlPr>
                                <a:rPr lang="en-US" sz="2100" i="1">
                                  <a:latin typeface="Cambria Math" panose="02040503050406030204" pitchFamily="18" charset="0"/>
                                </a:rPr>
                              </m:ctrlPr>
                            </m:dPr>
                            <m:e>
                              <m:r>
                                <a:rPr lang="en-US" sz="2100" b="1" i="1">
                                  <a:latin typeface="Cambria Math" panose="02040503050406030204" pitchFamily="18" charset="0"/>
                                </a:rPr>
                                <m:t>𝒛</m:t>
                              </m:r>
                            </m:e>
                            <m:e>
                              <m:sSub>
                                <m:sSubPr>
                                  <m:ctrlPr>
                                    <a:rPr lang="en-US" sz="2100" i="1">
                                      <a:latin typeface="Cambria Math" panose="02040503050406030204" pitchFamily="18" charset="0"/>
                                    </a:rPr>
                                  </m:ctrlPr>
                                </m:sSubPr>
                                <m:e>
                                  <m:r>
                                    <a:rPr lang="en-US" sz="2100" i="1">
                                      <a:latin typeface="Cambria Math" panose="02040503050406030204" pitchFamily="18" charset="0"/>
                                    </a:rPr>
                                    <m:t>𝜇</m:t>
                                  </m:r>
                                </m:e>
                                <m:sub>
                                  <m:r>
                                    <a:rPr lang="en-US" sz="2100" i="1">
                                      <a:latin typeface="Cambria Math" panose="02040503050406030204" pitchFamily="18" charset="0"/>
                                    </a:rPr>
                                    <m:t>0</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Σ</m:t>
                                  </m:r>
                                </m:e>
                                <m:sub>
                                  <m:r>
                                    <a:rPr lang="en-US" sz="2100" i="1">
                                      <a:latin typeface="Cambria Math" panose="02040503050406030204" pitchFamily="18" charset="0"/>
                                    </a:rPr>
                                    <m:t>0</m:t>
                                  </m:r>
                                </m:sub>
                              </m:sSub>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m:rPr>
                                  <m:sty m:val="p"/>
                                </m:rPr>
                                <a:rPr lang="en-US" sz="2100">
                                  <a:latin typeface="Cambria Math" panose="02040503050406030204" pitchFamily="18" charset="0"/>
                                </a:rPr>
                                <m:t>Σ</m:t>
                              </m:r>
                            </m:e>
                            <m:sub>
                              <m:r>
                                <a:rPr lang="en-US" sz="2100" i="1">
                                  <a:latin typeface="Cambria Math" panose="02040503050406030204" pitchFamily="18" charset="0"/>
                                </a:rPr>
                                <m:t>0</m:t>
                              </m:r>
                            </m:sub>
                            <m:sup>
                              <m:r>
                                <a:rPr lang="en-US" sz="2100" i="1">
                                  <a:latin typeface="Cambria Math" panose="02040503050406030204" pitchFamily="18" charset="0"/>
                                </a:rPr>
                                <m:t>−1</m:t>
                              </m:r>
                            </m:sup>
                          </m:sSubSup>
                          <m:r>
                            <a:rPr lang="en-US" sz="2100" i="1">
                              <a:latin typeface="Cambria Math" panose="02040503050406030204" pitchFamily="18" charset="0"/>
                            </a:rPr>
                            <m:t>−</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e>
                            <m:sup>
                              <m:r>
                                <a:rPr lang="en-US" sz="2100" i="1">
                                  <a:latin typeface="Cambria Math" panose="02040503050406030204" pitchFamily="18" charset="0"/>
                                </a:rPr>
                                <m:t>−1</m:t>
                              </m:r>
                            </m:sup>
                          </m:sSup>
                        </m:e>
                      </m:d>
                      <m:f>
                        <m:fPr>
                          <m:ctrlPr>
                            <a:rPr lang="en-US" sz="2100" i="1">
                              <a:latin typeface="Cambria Math" panose="02040503050406030204" pitchFamily="18" charset="0"/>
                            </a:rPr>
                          </m:ctrlPr>
                        </m:fPr>
                        <m:num>
                          <m:r>
                            <a:rPr lang="en-US" sz="2100" i="1">
                              <a:latin typeface="Cambria Math" panose="02040503050406030204" pitchFamily="18" charset="0"/>
                            </a:rPr>
                            <m:t>𝑑</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num>
                        <m:den>
                          <m:r>
                            <a:rPr lang="en-US" sz="2100" i="1">
                              <a:latin typeface="Cambria Math" panose="02040503050406030204" pitchFamily="18" charset="0"/>
                            </a:rPr>
                            <m:t>𝑑</m:t>
                          </m:r>
                          <m:r>
                            <m:rPr>
                              <m:sty m:val="p"/>
                            </m:rPr>
                            <a:rPr lang="en-US" sz="2100">
                              <a:latin typeface="Cambria Math" panose="02040503050406030204" pitchFamily="18" charset="0"/>
                            </a:rPr>
                            <m:t>Θ</m:t>
                          </m:r>
                        </m:den>
                      </m:f>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3.10</m:t>
                          </m:r>
                        </m:e>
                      </m:d>
                    </m:oMath>
                  </m:oMathPara>
                </a14:m>
                <a:endParaRPr lang="en-US" sz="2100" dirty="0" smtClean="0"/>
              </a:p>
              <a:p>
                <a:pPr marL="0" indent="0">
                  <a:buNone/>
                </a:pPr>
                <a:r>
                  <a:rPr lang="en-US" sz="2100" dirty="0"/>
                  <a:t>Due to (Nguyen, Matrix Analysis and Calculus, 2015, pp. 45-46):</a:t>
                </a:r>
              </a:p>
              <a:p>
                <a:pPr marL="0" indent="0">
                  <a:buNone/>
                </a:pPr>
                <a14:m>
                  <m:oMathPara xmlns:m="http://schemas.openxmlformats.org/officeDocument/2006/math">
                    <m:oMathParaPr>
                      <m:jc m:val="centerGroup"/>
                    </m:oMathParaPr>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𝑑</m:t>
                          </m:r>
                          <m:r>
                            <m:rPr>
                              <m:sty m:val="p"/>
                            </m:rPr>
                            <a:rPr lang="en-US" sz="2100">
                              <a:latin typeface="Cambria Math" panose="02040503050406030204" pitchFamily="18" charset="0"/>
                            </a:rPr>
                            <m:t>tr</m:t>
                          </m:r>
                          <m:d>
                            <m:dPr>
                              <m:ctrlPr>
                                <a:rPr lang="en-US" sz="2100" i="1">
                                  <a:latin typeface="Cambria Math" panose="02040503050406030204" pitchFamily="18" charset="0"/>
                                </a:rPr>
                              </m:ctrlPr>
                            </m:dPr>
                            <m:e>
                              <m:sSubSup>
                                <m:sSubSupPr>
                                  <m:ctrlPr>
                                    <a:rPr lang="en-US" sz="2100" i="1">
                                      <a:latin typeface="Cambria Math" panose="02040503050406030204" pitchFamily="18" charset="0"/>
                                    </a:rPr>
                                  </m:ctrlPr>
                                </m:sSubSupPr>
                                <m:e>
                                  <m:r>
                                    <m:rPr>
                                      <m:sty m:val="p"/>
                                    </m:rPr>
                                    <a:rPr lang="en-US" sz="2100">
                                      <a:latin typeface="Cambria Math" panose="02040503050406030204" pitchFamily="18" charset="0"/>
                                    </a:rPr>
                                    <m:t>Σ</m:t>
                                  </m:r>
                                </m:e>
                                <m:sub>
                                  <m:r>
                                    <a:rPr lang="en-US" sz="2100" i="1">
                                      <a:latin typeface="Cambria Math" panose="02040503050406030204" pitchFamily="18" charset="0"/>
                                    </a:rPr>
                                    <m:t>0</m:t>
                                  </m:r>
                                </m:sub>
                                <m:sup>
                                  <m:r>
                                    <a:rPr lang="en-US" sz="2100" i="1">
                                      <a:latin typeface="Cambria Math" panose="02040503050406030204" pitchFamily="18" charset="0"/>
                                    </a:rPr>
                                    <m:t>−1</m:t>
                                  </m:r>
                                </m:sup>
                              </m:sSubSup>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num>
                        <m:den>
                          <m:r>
                            <a:rPr lang="en-US" sz="2100" i="1">
                              <a:latin typeface="Cambria Math" panose="02040503050406030204" pitchFamily="18" charset="0"/>
                            </a:rPr>
                            <m:t>𝑑</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den>
                      </m:f>
                      <m:r>
                        <a:rPr lang="en-US" sz="2100" i="1">
                          <a:latin typeface="Cambria Math" panose="02040503050406030204" pitchFamily="18" charset="0"/>
                        </a:rPr>
                        <m:t>=</m:t>
                      </m:r>
                      <m:sSubSup>
                        <m:sSubSupPr>
                          <m:ctrlPr>
                            <a:rPr lang="en-US" sz="2100" i="1">
                              <a:latin typeface="Cambria Math" panose="02040503050406030204" pitchFamily="18" charset="0"/>
                            </a:rPr>
                          </m:ctrlPr>
                        </m:sSubSupPr>
                        <m:e>
                          <m:r>
                            <m:rPr>
                              <m:sty m:val="p"/>
                            </m:rPr>
                            <a:rPr lang="en-US" sz="2100">
                              <a:latin typeface="Cambria Math" panose="02040503050406030204" pitchFamily="18" charset="0"/>
                            </a:rPr>
                            <m:t>Σ</m:t>
                          </m:r>
                        </m:e>
                        <m:sub>
                          <m:r>
                            <a:rPr lang="en-US" sz="2100" i="1">
                              <a:latin typeface="Cambria Math" panose="02040503050406030204" pitchFamily="18" charset="0"/>
                            </a:rPr>
                            <m:t>0</m:t>
                          </m:r>
                        </m:sub>
                        <m:sup>
                          <m:r>
                            <a:rPr lang="en-US" sz="2100" i="1">
                              <a:latin typeface="Cambria Math" panose="02040503050406030204" pitchFamily="18" charset="0"/>
                            </a:rPr>
                            <m:t>−1</m:t>
                          </m:r>
                        </m:sup>
                      </m:sSubSup>
                    </m:oMath>
                    <m:oMath xmlns:m="http://schemas.openxmlformats.org/officeDocument/2006/math">
                      <m:f>
                        <m:fPr>
                          <m:ctrlPr>
                            <a:rPr lang="en-US" sz="2100" i="1">
                              <a:latin typeface="Cambria Math" panose="02040503050406030204" pitchFamily="18" charset="0"/>
                            </a:rPr>
                          </m:ctrlPr>
                        </m:fPr>
                        <m:num>
                          <m:r>
                            <a:rPr lang="en-US" sz="2100" i="1">
                              <a:latin typeface="Cambria Math" panose="02040503050406030204" pitchFamily="18" charset="0"/>
                            </a:rPr>
                            <m:t>𝑑</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d>
                                <m:dPr>
                                  <m:ctrlPr>
                                    <a:rPr lang="en-US" sz="2100" i="1">
                                      <a:latin typeface="Cambria Math" panose="02040503050406030204" pitchFamily="18" charset="0"/>
                                    </a:rPr>
                                  </m:ctrlPr>
                                </m:dPr>
                                <m:e>
                                  <m:d>
                                    <m:dPr>
                                      <m:begChr m:val="|"/>
                                      <m:endChr m:val="|"/>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e>
                              </m:d>
                            </m:e>
                          </m:func>
                        </m:num>
                        <m:den>
                          <m:r>
                            <a:rPr lang="en-US" sz="2100" i="1">
                              <a:latin typeface="Cambria Math" panose="02040503050406030204" pitchFamily="18" charset="0"/>
                            </a:rPr>
                            <m:t>𝑑</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den>
                      </m:f>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𝑑</m:t>
                          </m:r>
                          <m:d>
                            <m:dPr>
                              <m:begChr m:val="|"/>
                              <m:endChr m:val="|"/>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num>
                        <m:den>
                          <m:r>
                            <a:rPr lang="en-US" sz="2100" i="1">
                              <a:latin typeface="Cambria Math" panose="02040503050406030204" pitchFamily="18" charset="0"/>
                            </a:rPr>
                            <m:t>𝑑</m:t>
                          </m:r>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den>
                      </m:f>
                      <m:f>
                        <m:fPr>
                          <m:ctrlPr>
                            <a:rPr lang="en-US" sz="2100" i="1">
                              <a:latin typeface="Cambria Math" panose="02040503050406030204" pitchFamily="18" charset="0"/>
                            </a:rPr>
                          </m:ctrlPr>
                        </m:fPr>
                        <m:num>
                          <m:r>
                            <a:rPr lang="en-US" sz="2100" i="1">
                              <a:latin typeface="Cambria Math" panose="02040503050406030204" pitchFamily="18" charset="0"/>
                            </a:rPr>
                            <m:t>1</m:t>
                          </m:r>
                        </m:num>
                        <m:den>
                          <m:d>
                            <m:dPr>
                              <m:begChr m:val="|"/>
                              <m:endChr m:val="|"/>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den>
                      </m:f>
                      <m:r>
                        <a:rPr lang="en-US" sz="2100" i="1">
                          <a:latin typeface="Cambria Math" panose="02040503050406030204" pitchFamily="18" charset="0"/>
                        </a:rPr>
                        <m:t>=</m:t>
                      </m:r>
                      <m:f>
                        <m:fPr>
                          <m:ctrlPr>
                            <a:rPr lang="en-US" sz="2100" i="1">
                              <a:latin typeface="Cambria Math" panose="02040503050406030204" pitchFamily="18" charset="0"/>
                            </a:rPr>
                          </m:ctrlPr>
                        </m:fPr>
                        <m:num>
                          <m:d>
                            <m:dPr>
                              <m:begChr m:val="|"/>
                              <m:endChr m:val="|"/>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e>
                            <m:sup>
                              <m:r>
                                <a:rPr lang="en-US" sz="2100" i="1">
                                  <a:latin typeface="Cambria Math" panose="02040503050406030204" pitchFamily="18" charset="0"/>
                                </a:rPr>
                                <m:t>−1</m:t>
                              </m:r>
                            </m:sup>
                          </m:sSup>
                        </m:num>
                        <m:den>
                          <m:d>
                            <m:dPr>
                              <m:begChr m:val="|"/>
                              <m:endChr m:val="|"/>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den>
                      </m:f>
                      <m:r>
                        <a:rPr lang="en-US" sz="2100" i="1">
                          <a:latin typeface="Cambria Math" panose="02040503050406030204" pitchFamily="18" charset="0"/>
                        </a:rPr>
                        <m:t>=</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e>
                          </m:d>
                        </m:e>
                        <m:sup>
                          <m:r>
                            <a:rPr lang="en-US" sz="2100" i="1">
                              <a:latin typeface="Cambria Math" panose="02040503050406030204" pitchFamily="18" charset="0"/>
                            </a:rPr>
                            <m:t>−1</m:t>
                          </m:r>
                        </m:sup>
                      </m:sSup>
                    </m:oMath>
                  </m:oMathPara>
                </a14:m>
                <a:endParaRPr lang="en-US" sz="2100" dirty="0"/>
              </a:p>
              <a:p>
                <a:pPr marL="0" indent="0">
                  <a:buNone/>
                </a:pPr>
                <a:r>
                  <a:rPr lang="en-US" sz="2100" dirty="0"/>
                  <a:t>As a result, encoder parameter Θ consists of two elemental parameters according to with regard to mean </a:t>
                </a:r>
                <a:r>
                  <a:rPr lang="en-US" sz="2100" i="1" dirty="0"/>
                  <a:t>μ</a:t>
                </a:r>
                <a:r>
                  <a:rPr lang="en-US" sz="2100" dirty="0"/>
                  <a:t>(</a:t>
                </a:r>
                <a:r>
                  <a:rPr lang="en-US" sz="2100" b="1" i="1" dirty="0"/>
                  <a:t>x</a:t>
                </a:r>
                <a:r>
                  <a:rPr lang="en-US" sz="2100" dirty="0"/>
                  <a:t> | Θ) and covariance matrix Σ(</a:t>
                </a:r>
                <a:r>
                  <a:rPr lang="en-US" sz="2100" b="1" i="1" dirty="0"/>
                  <a:t>x</a:t>
                </a:r>
                <a:r>
                  <a:rPr lang="en-US" sz="2100" dirty="0"/>
                  <a:t> | Θ)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00">
                          <a:latin typeface="Cambria Math" panose="02040503050406030204" pitchFamily="18" charset="0"/>
                        </a:rPr>
                        <m:t>Θ</m:t>
                      </m:r>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a:rPr lang="en-US" sz="2100" i="1">
                                        <a:latin typeface="Cambria Math" panose="02040503050406030204" pitchFamily="18" charset="0"/>
                                      </a:rPr>
                                      <m:t>𝜇</m:t>
                                    </m:r>
                                  </m:sub>
                                </m:sSub>
                              </m:e>
                            </m:mr>
                            <m:mr>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e>
                            </m:mr>
                          </m:m>
                        </m:e>
                      </m:d>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080" y="914399"/>
                <a:ext cx="11927840" cy="5176066"/>
              </a:xfrm>
              <a:blipFill>
                <a:blip r:embed="rId2"/>
                <a:stretch>
                  <a:fillRect l="-613" t="-707" r="-665" b="-247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77</a:t>
            </a:fld>
            <a:endParaRPr lang="en-US"/>
          </a:p>
        </p:txBody>
      </p:sp>
    </p:spTree>
    <p:extLst>
      <p:ext uri="{BB962C8B-B14F-4D97-AF65-F5344CB8AC3E}">
        <p14:creationId xmlns:p14="http://schemas.microsoft.com/office/powerpoint/2010/main" val="3686502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0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r>
                        <m:rPr>
                          <m:aln/>
                        </m:rP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i="1">
                                      <a:latin typeface="Cambria Math" panose="02040503050406030204" pitchFamily="18" charset="0"/>
                                    </a:rPr>
                                    <m:t>𝜇</m:t>
                                  </m:r>
                                </m:e>
                                <m:sub>
                                  <m:r>
                                    <a:rPr lang="en-US" sz="2050" i="1">
                                      <a:latin typeface="Cambria Math" panose="02040503050406030204" pitchFamily="18" charset="0"/>
                                    </a:rPr>
                                    <m:t>1</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𝜇</m:t>
                                  </m:r>
                                </m:e>
                                <m:sub>
                                  <m:r>
                                    <a:rPr lang="en-US" sz="2050" i="1">
                                      <a:latin typeface="Cambria Math" panose="02040503050406030204" pitchFamily="18" charset="0"/>
                                    </a:rPr>
                                    <m:t>2</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𝜇</m:t>
                                  </m:r>
                                </m:e>
                                <m:sub>
                                  <m:r>
                                    <a:rPr lang="en-US" sz="2050" i="1">
                                      <a:latin typeface="Cambria Math" panose="02040503050406030204" pitchFamily="18" charset="0"/>
                                    </a:rPr>
                                    <m:t>𝑛</m:t>
                                  </m:r>
                                </m:sub>
                              </m:sSub>
                            </m:e>
                          </m:d>
                        </m:e>
                        <m:sup>
                          <m:r>
                            <a:rPr lang="en-US" sz="2050" i="1">
                              <a:latin typeface="Cambria Math" panose="02040503050406030204" pitchFamily="18" charset="0"/>
                            </a:rPr>
                            <m:t>𝑇</m:t>
                          </m:r>
                        </m:sup>
                      </m:sSup>
                    </m:oMath>
                    <m:oMath xmlns:m="http://schemas.openxmlformats.org/officeDocument/2006/math">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r>
                        <m:rPr>
                          <m:aln/>
                        </m:rPr>
                        <a:rPr lang="en-US" sz="2050" i="1">
                          <a:latin typeface="Cambria Math" panose="02040503050406030204" pitchFamily="18" charset="0"/>
                        </a:rPr>
                        <m:t>=</m:t>
                      </m:r>
                      <m:d>
                        <m:dPr>
                          <m:ctrlPr>
                            <a:rPr lang="en-US" sz="2050" i="1">
                              <a:latin typeface="Cambria Math" panose="02040503050406030204" pitchFamily="18" charset="0"/>
                            </a:rPr>
                          </m:ctrlPr>
                        </m:dPr>
                        <m:e>
                          <m:m>
                            <m:mPr>
                              <m:mcs>
                                <m:mc>
                                  <m:mcPr>
                                    <m:count m:val="4"/>
                                    <m:mcJc m:val="center"/>
                                  </m:mcPr>
                                </m:mc>
                              </m:mcs>
                              <m:ctrlPr>
                                <a:rPr lang="en-US" sz="2050" i="1">
                                  <a:latin typeface="Cambria Math" panose="02040503050406030204" pitchFamily="18" charset="0"/>
                                </a:rPr>
                              </m:ctrlPr>
                            </m:mPr>
                            <m:mr>
                              <m:e>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i="1">
                                        <a:latin typeface="Cambria Math" panose="02040503050406030204" pitchFamily="18" charset="0"/>
                                      </a:rPr>
                                      <m:t>1</m:t>
                                    </m:r>
                                  </m:sub>
                                  <m:sup>
                                    <m:r>
                                      <a:rPr lang="en-US" sz="2050" i="1">
                                        <a:latin typeface="Cambria Math" panose="02040503050406030204" pitchFamily="18" charset="0"/>
                                      </a:rPr>
                                      <m:t>2</m:t>
                                    </m:r>
                                  </m:sup>
                                </m:sSubSup>
                              </m:e>
                              <m:e>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i="1">
                                        <a:latin typeface="Cambria Math" panose="02040503050406030204" pitchFamily="18" charset="0"/>
                                      </a:rPr>
                                      <m:t>12</m:t>
                                    </m:r>
                                  </m:sub>
                                </m:sSub>
                              </m:e>
                              <m:e>
                                <m:r>
                                  <a:rPr lang="en-US" sz="2050" i="1">
                                    <a:latin typeface="Cambria Math" panose="02040503050406030204" pitchFamily="18" charset="0"/>
                                  </a:rPr>
                                  <m:t>⋯</m:t>
                                </m:r>
                              </m:e>
                              <m:e>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i="1">
                                        <a:latin typeface="Cambria Math" panose="02040503050406030204" pitchFamily="18" charset="0"/>
                                      </a:rPr>
                                      <m:t>1</m:t>
                                    </m:r>
                                    <m:r>
                                      <a:rPr lang="en-US" sz="2050" i="1">
                                        <a:latin typeface="Cambria Math" panose="02040503050406030204" pitchFamily="18" charset="0"/>
                                      </a:rPr>
                                      <m:t>𝑛</m:t>
                                    </m:r>
                                  </m:sub>
                                </m:sSub>
                              </m:e>
                            </m:mr>
                            <m:mr>
                              <m:e>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i="1">
                                        <a:latin typeface="Cambria Math" panose="02040503050406030204" pitchFamily="18" charset="0"/>
                                      </a:rPr>
                                      <m:t>21</m:t>
                                    </m:r>
                                  </m:sub>
                                </m:sSub>
                              </m:e>
                              <m:e>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i="1">
                                        <a:latin typeface="Cambria Math" panose="02040503050406030204" pitchFamily="18" charset="0"/>
                                      </a:rPr>
                                      <m:t>2</m:t>
                                    </m:r>
                                  </m:sub>
                                  <m:sup>
                                    <m:r>
                                      <a:rPr lang="en-US" sz="2050" i="1">
                                        <a:latin typeface="Cambria Math" panose="02040503050406030204" pitchFamily="18" charset="0"/>
                                      </a:rPr>
                                      <m:t>2</m:t>
                                    </m:r>
                                  </m:sup>
                                </m:sSubSup>
                              </m:e>
                              <m:e>
                                <m:r>
                                  <a:rPr lang="en-US" sz="2050" i="1">
                                    <a:latin typeface="Cambria Math" panose="02040503050406030204" pitchFamily="18" charset="0"/>
                                  </a:rPr>
                                  <m:t>⋯</m:t>
                                </m:r>
                              </m:e>
                              <m:e>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i="1">
                                        <a:latin typeface="Cambria Math" panose="02040503050406030204" pitchFamily="18" charset="0"/>
                                      </a:rPr>
                                      <m:t>2</m:t>
                                    </m:r>
                                    <m:r>
                                      <a:rPr lang="en-US" sz="2050" i="1">
                                        <a:latin typeface="Cambria Math" panose="02040503050406030204" pitchFamily="18" charset="0"/>
                                      </a:rPr>
                                      <m:t>𝑛</m:t>
                                    </m:r>
                                  </m:sub>
                                </m:sSub>
                              </m:e>
                            </m:mr>
                            <m:mr>
                              <m:e>
                                <m:r>
                                  <a:rPr lang="en-US" sz="2050" i="1">
                                    <a:latin typeface="Cambria Math" panose="02040503050406030204" pitchFamily="18" charset="0"/>
                                  </a:rPr>
                                  <m:t>⋮</m:t>
                                </m:r>
                              </m:e>
                              <m:e>
                                <m:r>
                                  <a:rPr lang="en-US" sz="2050" i="1">
                                    <a:latin typeface="Cambria Math" panose="02040503050406030204" pitchFamily="18" charset="0"/>
                                  </a:rPr>
                                  <m:t>⋮</m:t>
                                </m:r>
                              </m:e>
                              <m:e>
                                <m:r>
                                  <a:rPr lang="en-US" sz="2050" i="1">
                                    <a:latin typeface="Cambria Math" panose="02040503050406030204" pitchFamily="18" charset="0"/>
                                  </a:rPr>
                                  <m:t>⋱</m:t>
                                </m:r>
                              </m:e>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i="1">
                                        <a:latin typeface="Cambria Math" panose="02040503050406030204" pitchFamily="18" charset="0"/>
                                      </a:rPr>
                                      <m:t>𝑛</m:t>
                                    </m:r>
                                    <m:r>
                                      <a:rPr lang="en-US" sz="2050" i="1">
                                        <a:latin typeface="Cambria Math" panose="02040503050406030204" pitchFamily="18" charset="0"/>
                                      </a:rPr>
                                      <m:t>1</m:t>
                                    </m:r>
                                  </m:sub>
                                </m:sSub>
                              </m:e>
                              <m:e>
                                <m:sSub>
                                  <m:sSubPr>
                                    <m:ctrlPr>
                                      <a:rPr lang="en-US" sz="2050" i="1">
                                        <a:latin typeface="Cambria Math" panose="02040503050406030204" pitchFamily="18" charset="0"/>
                                      </a:rPr>
                                    </m:ctrlPr>
                                  </m:sSubPr>
                                  <m:e>
                                    <m:r>
                                      <a:rPr lang="en-US" sz="2050" i="1">
                                        <a:latin typeface="Cambria Math" panose="02040503050406030204" pitchFamily="18" charset="0"/>
                                      </a:rPr>
                                      <m:t>𝜎</m:t>
                                    </m:r>
                                  </m:e>
                                  <m:sub>
                                    <m:r>
                                      <a:rPr lang="en-US" sz="2050" i="1">
                                        <a:latin typeface="Cambria Math" panose="02040503050406030204" pitchFamily="18" charset="0"/>
                                      </a:rPr>
                                      <m:t>𝑛</m:t>
                                    </m:r>
                                    <m:r>
                                      <a:rPr lang="en-US" sz="2050" i="1">
                                        <a:latin typeface="Cambria Math" panose="02040503050406030204" pitchFamily="18" charset="0"/>
                                      </a:rPr>
                                      <m:t>2</m:t>
                                    </m:r>
                                  </m:sub>
                                </m:sSub>
                              </m:e>
                              <m:e>
                                <m:r>
                                  <a:rPr lang="en-US" sz="2050" i="1">
                                    <a:latin typeface="Cambria Math" panose="02040503050406030204" pitchFamily="18" charset="0"/>
                                  </a:rPr>
                                  <m:t>⋯</m:t>
                                </m:r>
                              </m:e>
                              <m:e>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i="1">
                                        <a:latin typeface="Cambria Math" panose="02040503050406030204" pitchFamily="18" charset="0"/>
                                      </a:rPr>
                                      <m:t>𝑛</m:t>
                                    </m:r>
                                  </m:sub>
                                  <m:sup>
                                    <m:r>
                                      <a:rPr lang="en-US" sz="2050" i="1">
                                        <a:latin typeface="Cambria Math" panose="02040503050406030204" pitchFamily="18" charset="0"/>
                                      </a:rPr>
                                      <m:t>2</m:t>
                                    </m:r>
                                  </m:sup>
                                </m:sSubSup>
                              </m:e>
                            </m:mr>
                          </m:m>
                        </m:e>
                      </m:d>
                    </m:oMath>
                  </m:oMathPara>
                </a14:m>
                <a:endParaRPr lang="en-US" sz="2050" dirty="0"/>
              </a:p>
              <a:p>
                <a:pPr marL="0" indent="0">
                  <a:buNone/>
                </a:pPr>
                <a:r>
                  <a:rPr lang="en-US" sz="2050" dirty="0"/>
                  <a:t>Note, given random vector </a:t>
                </a:r>
                <a:r>
                  <a:rPr lang="en-US" sz="2050" b="1" dirty="0"/>
                  <a:t>z</a:t>
                </a:r>
                <a:r>
                  <a:rPr lang="en-US" sz="2050" dirty="0"/>
                  <a:t> = (</a:t>
                </a:r>
                <a:r>
                  <a:rPr lang="en-US" sz="2050" i="1" dirty="0"/>
                  <a:t>z</a:t>
                </a:r>
                <a:r>
                  <a:rPr lang="en-US" sz="2050" baseline="-25000" dirty="0"/>
                  <a:t>1</a:t>
                </a:r>
                <a:r>
                  <a:rPr lang="en-US" sz="2050" dirty="0"/>
                  <a:t>, </a:t>
                </a:r>
                <a:r>
                  <a:rPr lang="en-US" sz="2050" i="1" dirty="0"/>
                  <a:t>z</a:t>
                </a:r>
                <a:r>
                  <a:rPr lang="en-US" sz="2050" baseline="-25000" dirty="0"/>
                  <a:t>2</a:t>
                </a:r>
                <a:r>
                  <a:rPr lang="en-US" sz="2050" dirty="0"/>
                  <a:t>,…, </a:t>
                </a:r>
                <a:r>
                  <a:rPr lang="en-US" sz="2050" i="1" dirty="0" err="1"/>
                  <a:t>z</a:t>
                </a:r>
                <a:r>
                  <a:rPr lang="en-US" sz="2050" i="1" baseline="-25000" dirty="0" err="1"/>
                  <a:t>n</a:t>
                </a:r>
                <a:r>
                  <a:rPr lang="en-US" sz="2050" dirty="0"/>
                  <a:t>)</a:t>
                </a:r>
                <a:r>
                  <a:rPr lang="en-US" sz="2050" i="1" baseline="30000" dirty="0"/>
                  <a:t>T</a:t>
                </a:r>
                <a:r>
                  <a:rPr lang="en-US" sz="2050" dirty="0"/>
                  <a:t> whose elements </a:t>
                </a:r>
                <a:r>
                  <a:rPr lang="en-US" sz="2050" i="1" dirty="0" err="1"/>
                  <a:t>z</a:t>
                </a:r>
                <a:r>
                  <a:rPr lang="en-US" sz="2050" i="1" baseline="-25000" dirty="0" err="1"/>
                  <a:t>i</a:t>
                </a:r>
                <a:r>
                  <a:rPr lang="en-US" sz="2050" dirty="0"/>
                  <a:t> are random variables too, </a:t>
                </a:r>
                <a:r>
                  <a:rPr lang="en-US" sz="2050" i="1" dirty="0" err="1"/>
                  <a:t>σ</a:t>
                </a:r>
                <a:r>
                  <a:rPr lang="en-US" sz="2050" i="1" baseline="-25000" dirty="0" err="1"/>
                  <a:t>ij</a:t>
                </a:r>
                <a:r>
                  <a:rPr lang="en-US" sz="2050" dirty="0"/>
                  <a:t> where </a:t>
                </a:r>
                <a:r>
                  <a:rPr lang="en-US" sz="2050" i="1" dirty="0" err="1"/>
                  <a:t>i</a:t>
                </a:r>
                <a:r>
                  <a:rPr lang="en-US" sz="2050" dirty="0" err="1"/>
                  <a:t>≠</a:t>
                </a:r>
                <a:r>
                  <a:rPr lang="en-US" sz="2050" i="1" dirty="0" err="1"/>
                  <a:t>j</a:t>
                </a:r>
                <a:r>
                  <a:rPr lang="en-US" sz="2050" dirty="0"/>
                  <a:t> is covariance between two random variables </a:t>
                </a:r>
                <a:r>
                  <a:rPr lang="en-US" sz="2050" i="1" dirty="0" err="1"/>
                  <a:t>z</a:t>
                </a:r>
                <a:r>
                  <a:rPr lang="en-US" sz="2050" i="1" baseline="-25000" dirty="0" err="1"/>
                  <a:t>i</a:t>
                </a:r>
                <a:r>
                  <a:rPr lang="en-US" sz="2050" dirty="0"/>
                  <a:t> and </a:t>
                </a:r>
                <a:r>
                  <a:rPr lang="en-US" sz="2050" i="1" dirty="0" err="1"/>
                  <a:t>z</a:t>
                </a:r>
                <a:r>
                  <a:rPr lang="en-US" sz="2050" i="1" baseline="-25000" dirty="0" err="1"/>
                  <a:t>j</a:t>
                </a:r>
                <a:r>
                  <a:rPr lang="en-US" sz="2050" dirty="0"/>
                  <a:t> and </a:t>
                </a:r>
                <a:r>
                  <a:rPr lang="en-US" sz="2050" i="1" dirty="0"/>
                  <a:t>σ</a:t>
                </a:r>
                <a:r>
                  <a:rPr lang="en-US" sz="2050" i="1" baseline="-25000" dirty="0"/>
                  <a:t>i</a:t>
                </a:r>
                <a:r>
                  <a:rPr lang="en-US" sz="2050" baseline="30000" dirty="0"/>
                  <a:t>2</a:t>
                </a:r>
                <a:r>
                  <a:rPr lang="en-US" sz="2050" dirty="0"/>
                  <a:t> is variance of random variable </a:t>
                </a:r>
                <a:r>
                  <a:rPr lang="en-US" sz="2050" i="1" dirty="0" err="1"/>
                  <a:t>z</a:t>
                </a:r>
                <a:r>
                  <a:rPr lang="en-US" sz="2050" i="1" baseline="-25000" dirty="0" err="1"/>
                  <a:t>i</a:t>
                </a:r>
                <a:r>
                  <a:rPr lang="en-US" sz="2050" dirty="0"/>
                  <a:t>. It is easy to calculate encoder parameters </a:t>
                </a:r>
                <a:r>
                  <a:rPr lang="en-US" sz="2050" dirty="0" err="1"/>
                  <a:t>Θ</a:t>
                </a:r>
                <a:r>
                  <a:rPr lang="en-US" sz="2050" i="1" baseline="-25000" dirty="0" err="1"/>
                  <a:t>μ</a:t>
                </a:r>
                <a:r>
                  <a:rPr lang="en-US" sz="2050" dirty="0"/>
                  <a:t> and Θ</a:t>
                </a:r>
                <a:r>
                  <a:rPr lang="en-US" sz="2050" baseline="-25000" dirty="0"/>
                  <a:t>Σ</a:t>
                </a:r>
                <a:r>
                  <a:rPr lang="en-US" sz="2050" dirty="0"/>
                  <a:t> by SGD estimation:</a:t>
                </a:r>
              </a:p>
              <a:p>
                <a:pPr marL="0" indent="0">
                  <a:buNone/>
                </a:pPr>
                <a14:m>
                  <m:oMathPara xmlns:m="http://schemas.openxmlformats.org/officeDocument/2006/math">
                    <m:oMathParaPr>
                      <m:jc m:val="centerGroup"/>
                    </m:oMathParaPr>
                    <m:oMath xmlns:m="http://schemas.openxmlformats.org/officeDocument/2006/math">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r>
                        <a:rPr lang="en-US" sz="2050" i="1">
                          <a:latin typeface="Cambria Math" panose="02040503050406030204" pitchFamily="18" charset="0"/>
                        </a:rPr>
                        <m:t>−</m:t>
                      </m:r>
                      <m:r>
                        <a:rPr lang="en-US" sz="2050" i="1">
                          <a:latin typeface="Cambria Math" panose="02040503050406030204" pitchFamily="18" charset="0"/>
                        </a:rPr>
                        <m:t>𝛾</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a:rPr lang="en-US" sz="2050" i="1">
                              <a:latin typeface="Cambria Math" panose="02040503050406030204" pitchFamily="18" charset="0"/>
                            </a:rPr>
                            <m:t>𝜇</m:t>
                          </m:r>
                        </m:sub>
                      </m:sSub>
                      <m:r>
                        <m:rPr>
                          <m:sty m:val="p"/>
                        </m:rPr>
                        <a:rPr lang="en-US" sz="2050">
                          <a:latin typeface="Cambria Math" panose="02040503050406030204" pitchFamily="18" charset="0"/>
                        </a:rPr>
                        <m:t>KL</m:t>
                      </m:r>
                      <m:d>
                        <m:dPr>
                          <m:ctrlPr>
                            <a:rPr lang="en-US" sz="2050" i="1">
                              <a:latin typeface="Cambria Math" panose="02040503050406030204" pitchFamily="18" charset="0"/>
                            </a:rPr>
                          </m:ctrlPr>
                        </m:dPr>
                        <m:e>
                          <m:r>
                            <a:rPr lang="en-US" sz="2050" i="1">
                              <a:latin typeface="Cambria Math" panose="02040503050406030204" pitchFamily="18" charset="0"/>
                            </a:rPr>
                            <m:t>𝒩</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i="1">
                                  <a:latin typeface="Cambria Math" panose="02040503050406030204" pitchFamily="18" charset="0"/>
                                </a:rPr>
                                <m:t>𝜇</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Θ</m:t>
                                  </m:r>
                                </m:e>
                              </m:d>
                              <m:r>
                                <a:rPr lang="en-US" sz="2050" i="1">
                                  <a:latin typeface="Cambria Math" panose="02040503050406030204" pitchFamily="18" charset="0"/>
                                </a:rPr>
                                <m:t>,</m:t>
                              </m:r>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Θ</m:t>
                                  </m:r>
                                </m:e>
                              </m:d>
                            </m:e>
                          </m:d>
                        </m:e>
                        <m:e>
                          <m:r>
                            <a:rPr lang="en-US" sz="2050" i="1">
                              <a:latin typeface="Cambria Math" panose="02040503050406030204" pitchFamily="18" charset="0"/>
                            </a:rPr>
                            <m:t>𝒩</m:t>
                          </m:r>
                          <m:d>
                            <m:dPr>
                              <m:ctrlPr>
                                <a:rPr lang="en-US" sz="2050" i="1">
                                  <a:latin typeface="Cambria Math" panose="02040503050406030204" pitchFamily="18" charset="0"/>
                                </a:rPr>
                              </m:ctrlPr>
                            </m:dPr>
                            <m:e>
                              <m:r>
                                <a:rPr lang="en-US" sz="2050" b="1" i="1">
                                  <a:latin typeface="Cambria Math" panose="02040503050406030204" pitchFamily="18" charset="0"/>
                                </a:rPr>
                                <m:t>𝒛</m:t>
                              </m:r>
                            </m:e>
                            <m:e>
                              <m:sSub>
                                <m:sSubPr>
                                  <m:ctrlPr>
                                    <a:rPr lang="en-US" sz="2050" i="1">
                                      <a:latin typeface="Cambria Math" panose="02040503050406030204" pitchFamily="18" charset="0"/>
                                    </a:rPr>
                                  </m:ctrlPr>
                                </m:sSubPr>
                                <m:e>
                                  <m:r>
                                    <a:rPr lang="en-US" sz="2050" i="1">
                                      <a:latin typeface="Cambria Math" panose="02040503050406030204" pitchFamily="18" charset="0"/>
                                    </a:rPr>
                                    <m:t>𝜇</m:t>
                                  </m:r>
                                </m:e>
                                <m:sub>
                                  <m:r>
                                    <a:rPr lang="en-US" sz="2050" i="1">
                                      <a:latin typeface="Cambria Math" panose="02040503050406030204" pitchFamily="18" charset="0"/>
                                    </a:rPr>
                                    <m:t>0</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Σ</m:t>
                                  </m:r>
                                </m:e>
                                <m:sub>
                                  <m:r>
                                    <a:rPr lang="en-US" sz="2050" i="1">
                                      <a:latin typeface="Cambria Math" panose="02040503050406030204" pitchFamily="18" charset="0"/>
                                    </a:rPr>
                                    <m:t>0</m:t>
                                  </m:r>
                                </m:sub>
                              </m:sSub>
                            </m:e>
                          </m:d>
                        </m:e>
                      </m:d>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r>
                        <a:rPr lang="en-US" sz="2050" i="1">
                          <a:latin typeface="Cambria Math" panose="02040503050406030204" pitchFamily="18" charset="0"/>
                        </a:rPr>
                        <m:t>−</m:t>
                      </m:r>
                      <m:r>
                        <a:rPr lang="en-US" sz="2050" i="1">
                          <a:latin typeface="Cambria Math" panose="02040503050406030204" pitchFamily="18" charset="0"/>
                        </a:rPr>
                        <m:t>𝛾</m:t>
                      </m:r>
                      <m:sSubSup>
                        <m:sSubSupPr>
                          <m:ctrlPr>
                            <a:rPr lang="en-US" sz="2050" i="1">
                              <a:latin typeface="Cambria Math" panose="02040503050406030204" pitchFamily="18" charset="0"/>
                            </a:rPr>
                          </m:ctrlPr>
                        </m:sSubSupPr>
                        <m:e>
                          <m:r>
                            <m:rPr>
                              <m:sty m:val="p"/>
                            </m:rPr>
                            <a:rPr lang="en-US" sz="2050">
                              <a:latin typeface="Cambria Math" panose="02040503050406030204" pitchFamily="18" charset="0"/>
                            </a:rPr>
                            <m:t>Σ</m:t>
                          </m:r>
                        </m:e>
                        <m:sub>
                          <m:r>
                            <a:rPr lang="en-US" sz="2050" i="1">
                              <a:latin typeface="Cambria Math" panose="02040503050406030204" pitchFamily="18" charset="0"/>
                            </a:rPr>
                            <m:t>0</m:t>
                          </m:r>
                        </m:sub>
                        <m:sup>
                          <m:r>
                            <a:rPr lang="en-US" sz="2050" i="1">
                              <a:latin typeface="Cambria Math" panose="02040503050406030204" pitchFamily="18" charset="0"/>
                            </a:rPr>
                            <m:t>−1</m:t>
                          </m:r>
                        </m:sup>
                      </m:sSubSup>
                      <m:d>
                        <m:dPr>
                          <m:ctrlPr>
                            <a:rPr lang="en-US" sz="2050" i="1">
                              <a:latin typeface="Cambria Math" panose="02040503050406030204" pitchFamily="18" charset="0"/>
                            </a:rPr>
                          </m:ctrlPr>
                        </m:dPr>
                        <m:e>
                          <m:r>
                            <a:rPr lang="en-US" sz="2050" i="1">
                              <a:latin typeface="Cambria Math" panose="02040503050406030204" pitchFamily="18" charset="0"/>
                            </a:rPr>
                            <m:t>𝜇</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e>
                          </m:d>
                          <m:r>
                            <a:rPr lang="en-US" sz="2050" i="1">
                              <a:latin typeface="Cambria Math" panose="02040503050406030204" pitchFamily="18" charset="0"/>
                            </a:rPr>
                            <m:t>−</m:t>
                          </m:r>
                          <m:sSub>
                            <m:sSubPr>
                              <m:ctrlPr>
                                <a:rPr lang="en-US" sz="2050" i="1">
                                  <a:latin typeface="Cambria Math" panose="02040503050406030204" pitchFamily="18" charset="0"/>
                                </a:rPr>
                              </m:ctrlPr>
                            </m:sSubPr>
                            <m:e>
                              <m:r>
                                <a:rPr lang="en-US" sz="2050" i="1">
                                  <a:latin typeface="Cambria Math" panose="02040503050406030204" pitchFamily="18" charset="0"/>
                                </a:rPr>
                                <m:t>𝜇</m:t>
                              </m:r>
                            </m:e>
                            <m:sub>
                              <m:r>
                                <a:rPr lang="en-US" sz="2050" i="1">
                                  <a:latin typeface="Cambria Math" panose="02040503050406030204" pitchFamily="18" charset="0"/>
                                </a:rPr>
                                <m:t>0</m:t>
                              </m:r>
                            </m:sub>
                          </m:sSub>
                        </m:e>
                      </m:d>
                      <m:f>
                        <m:fPr>
                          <m:ctrlPr>
                            <a:rPr lang="en-US" sz="2050" i="1">
                              <a:latin typeface="Cambria Math" panose="02040503050406030204" pitchFamily="18" charset="0"/>
                            </a:rPr>
                          </m:ctrlPr>
                        </m:fPr>
                        <m:num>
                          <m:r>
                            <a:rPr lang="en-US" sz="2050" i="1">
                              <a:latin typeface="Cambria Math" panose="02040503050406030204" pitchFamily="18" charset="0"/>
                            </a:rPr>
                            <m:t>𝑑</m:t>
                          </m:r>
                          <m:r>
                            <a:rPr lang="en-US" sz="2050" i="1">
                              <a:latin typeface="Cambria Math" panose="02040503050406030204" pitchFamily="18" charset="0"/>
                            </a:rPr>
                            <m:t>𝜇</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e>
                          </m:d>
                        </m:num>
                        <m:den>
                          <m:r>
                            <a:rPr lang="en-US" sz="2050" i="1">
                              <a:latin typeface="Cambria Math" panose="02040503050406030204" pitchFamily="18" charset="0"/>
                            </a:rPr>
                            <m:t>𝑑</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den>
                      </m:f>
                    </m:oMath>
                    <m:oMath xmlns:m="http://schemas.openxmlformats.org/officeDocument/2006/math">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r>
                        <a:rPr lang="en-US" sz="2050" i="1">
                          <a:latin typeface="Cambria Math" panose="02040503050406030204" pitchFamily="18" charset="0"/>
                        </a:rPr>
                        <m:t>−</m:t>
                      </m:r>
                      <m:r>
                        <a:rPr lang="en-US" sz="2050" i="1">
                          <a:latin typeface="Cambria Math" panose="02040503050406030204" pitchFamily="18" charset="0"/>
                        </a:rPr>
                        <m:t>𝛾</m:t>
                      </m:r>
                      <m:sSub>
                        <m:sSubPr>
                          <m:ctrlPr>
                            <a:rPr lang="en-US" sz="2050" i="1">
                              <a:latin typeface="Cambria Math" panose="02040503050406030204" pitchFamily="18" charset="0"/>
                            </a:rPr>
                          </m:ctrlPr>
                        </m:sSubPr>
                        <m:e>
                          <m:r>
                            <a:rPr lang="en-US" sz="2050">
                              <a:latin typeface="Cambria Math" panose="02040503050406030204" pitchFamily="18" charset="0"/>
                            </a:rPr>
                            <m:t>𝛻</m:t>
                          </m:r>
                        </m:e>
                        <m:sub>
                          <m:r>
                            <m:rPr>
                              <m:sty m:val="p"/>
                            </m:rPr>
                            <a:rPr lang="en-US" sz="2050">
                              <a:latin typeface="Cambria Math" panose="02040503050406030204" pitchFamily="18" charset="0"/>
                            </a:rPr>
                            <m:t>Σ</m:t>
                          </m:r>
                        </m:sub>
                      </m:sSub>
                      <m:r>
                        <m:rPr>
                          <m:sty m:val="p"/>
                        </m:rPr>
                        <a:rPr lang="en-US" sz="2050">
                          <a:latin typeface="Cambria Math" panose="02040503050406030204" pitchFamily="18" charset="0"/>
                        </a:rPr>
                        <m:t>KL</m:t>
                      </m:r>
                      <m:d>
                        <m:dPr>
                          <m:ctrlPr>
                            <a:rPr lang="en-US" sz="2050" i="1">
                              <a:latin typeface="Cambria Math" panose="02040503050406030204" pitchFamily="18" charset="0"/>
                            </a:rPr>
                          </m:ctrlPr>
                        </m:dPr>
                        <m:e>
                          <m:r>
                            <a:rPr lang="en-US" sz="2050" i="1">
                              <a:latin typeface="Cambria Math" panose="02040503050406030204" pitchFamily="18" charset="0"/>
                            </a:rPr>
                            <m:t>𝒩</m:t>
                          </m:r>
                          <m:d>
                            <m:dPr>
                              <m:ctrlPr>
                                <a:rPr lang="en-US" sz="2050" i="1">
                                  <a:latin typeface="Cambria Math" panose="02040503050406030204" pitchFamily="18" charset="0"/>
                                </a:rPr>
                              </m:ctrlPr>
                            </m:dPr>
                            <m:e>
                              <m:r>
                                <a:rPr lang="en-US" sz="2050" b="1" i="1">
                                  <a:latin typeface="Cambria Math" panose="02040503050406030204" pitchFamily="18" charset="0"/>
                                </a:rPr>
                                <m:t>𝒛</m:t>
                              </m:r>
                            </m:e>
                            <m:e>
                              <m:r>
                                <a:rPr lang="en-US" sz="2050" i="1">
                                  <a:latin typeface="Cambria Math" panose="02040503050406030204" pitchFamily="18" charset="0"/>
                                </a:rPr>
                                <m:t>𝜇</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Θ</m:t>
                                  </m:r>
                                </m:e>
                              </m:d>
                              <m:r>
                                <a:rPr lang="en-US" sz="2050" i="1">
                                  <a:latin typeface="Cambria Math" panose="02040503050406030204" pitchFamily="18" charset="0"/>
                                </a:rPr>
                                <m:t>,</m:t>
                              </m:r>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Θ</m:t>
                                  </m:r>
                                </m:e>
                              </m:d>
                            </m:e>
                          </m:d>
                        </m:e>
                        <m:e>
                          <m:r>
                            <a:rPr lang="en-US" sz="2050" i="1">
                              <a:latin typeface="Cambria Math" panose="02040503050406030204" pitchFamily="18" charset="0"/>
                            </a:rPr>
                            <m:t>𝒩</m:t>
                          </m:r>
                          <m:d>
                            <m:dPr>
                              <m:ctrlPr>
                                <a:rPr lang="en-US" sz="2050" i="1">
                                  <a:latin typeface="Cambria Math" panose="02040503050406030204" pitchFamily="18" charset="0"/>
                                </a:rPr>
                              </m:ctrlPr>
                            </m:dPr>
                            <m:e>
                              <m:r>
                                <a:rPr lang="en-US" sz="2050" b="1" i="1">
                                  <a:latin typeface="Cambria Math" panose="02040503050406030204" pitchFamily="18" charset="0"/>
                                </a:rPr>
                                <m:t>𝒛</m:t>
                              </m:r>
                            </m:e>
                            <m:e>
                              <m:sSub>
                                <m:sSubPr>
                                  <m:ctrlPr>
                                    <a:rPr lang="en-US" sz="2050" i="1">
                                      <a:latin typeface="Cambria Math" panose="02040503050406030204" pitchFamily="18" charset="0"/>
                                    </a:rPr>
                                  </m:ctrlPr>
                                </m:sSubPr>
                                <m:e>
                                  <m:r>
                                    <a:rPr lang="en-US" sz="2050" i="1">
                                      <a:latin typeface="Cambria Math" panose="02040503050406030204" pitchFamily="18" charset="0"/>
                                    </a:rPr>
                                    <m:t>𝜇</m:t>
                                  </m:r>
                                </m:e>
                                <m:sub>
                                  <m:r>
                                    <a:rPr lang="en-US" sz="2050" i="1">
                                      <a:latin typeface="Cambria Math" panose="02040503050406030204" pitchFamily="18" charset="0"/>
                                    </a:rPr>
                                    <m:t>0</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Σ</m:t>
                                  </m:r>
                                </m:e>
                                <m:sub>
                                  <m:r>
                                    <a:rPr lang="en-US" sz="2050" i="1">
                                      <a:latin typeface="Cambria Math" panose="02040503050406030204" pitchFamily="18" charset="0"/>
                                    </a:rPr>
                                    <m:t>0</m:t>
                                  </m:r>
                                </m:sub>
                              </m:sSub>
                            </m:e>
                          </m:d>
                        </m:e>
                      </m:d>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r>
                        <a:rPr lang="en-US" sz="2050" i="1">
                          <a:latin typeface="Cambria Math" panose="02040503050406030204" pitchFamily="18" charset="0"/>
                        </a:rPr>
                        <m:t>−</m:t>
                      </m:r>
                      <m:r>
                        <a:rPr lang="en-US" sz="2050" i="1">
                          <a:latin typeface="Cambria Math" panose="02040503050406030204" pitchFamily="18" charset="0"/>
                        </a:rPr>
                        <m:t>𝛾</m:t>
                      </m:r>
                      <m:f>
                        <m:fPr>
                          <m:ctrlPr>
                            <a:rPr lang="en-US" sz="2050" i="1">
                              <a:latin typeface="Cambria Math" panose="02040503050406030204" pitchFamily="18" charset="0"/>
                            </a:rPr>
                          </m:ctrlPr>
                        </m:fPr>
                        <m:num>
                          <m:r>
                            <a:rPr lang="en-US" sz="2050" i="1">
                              <a:latin typeface="Cambria Math" panose="02040503050406030204" pitchFamily="18" charset="0"/>
                            </a:rPr>
                            <m:t>1</m:t>
                          </m:r>
                        </m:num>
                        <m:den>
                          <m:r>
                            <a:rPr lang="en-US" sz="2050" i="1">
                              <a:latin typeface="Cambria Math" panose="02040503050406030204" pitchFamily="18" charset="0"/>
                            </a:rPr>
                            <m:t>2</m:t>
                          </m:r>
                        </m:den>
                      </m:f>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m:rPr>
                                  <m:sty m:val="p"/>
                                </m:rPr>
                                <a:rPr lang="en-US" sz="2050">
                                  <a:latin typeface="Cambria Math" panose="02040503050406030204" pitchFamily="18" charset="0"/>
                                </a:rPr>
                                <m:t>Σ</m:t>
                              </m:r>
                            </m:e>
                            <m:sub>
                              <m:r>
                                <a:rPr lang="en-US" sz="2050" i="1">
                                  <a:latin typeface="Cambria Math" panose="02040503050406030204" pitchFamily="18" charset="0"/>
                                </a:rPr>
                                <m:t>0</m:t>
                              </m:r>
                            </m:sub>
                            <m:sup>
                              <m:r>
                                <a:rPr lang="en-US" sz="2050" i="1">
                                  <a:latin typeface="Cambria Math" panose="02040503050406030204" pitchFamily="18" charset="0"/>
                                </a:rPr>
                                <m:t>−1</m:t>
                              </m:r>
                            </m:sup>
                          </m:sSubSup>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e>
                              </m:d>
                            </m:e>
                            <m:sup>
                              <m:r>
                                <a:rPr lang="en-US" sz="2050" i="1">
                                  <a:latin typeface="Cambria Math" panose="02040503050406030204" pitchFamily="18" charset="0"/>
                                </a:rPr>
                                <m:t>−1</m:t>
                              </m:r>
                            </m:sup>
                          </m:sSup>
                        </m:e>
                      </m:d>
                      <m:f>
                        <m:fPr>
                          <m:ctrlPr>
                            <a:rPr lang="en-US" sz="2050" i="1">
                              <a:latin typeface="Cambria Math" panose="02040503050406030204" pitchFamily="18" charset="0"/>
                            </a:rPr>
                          </m:ctrlPr>
                        </m:fPr>
                        <m:num>
                          <m:r>
                            <a:rPr lang="en-US" sz="2050" i="1">
                              <a:latin typeface="Cambria Math" panose="02040503050406030204" pitchFamily="18" charset="0"/>
                            </a:rPr>
                            <m:t>𝑑</m:t>
                          </m:r>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num>
                        <m:den>
                          <m:r>
                            <a:rPr lang="en-US" sz="2050" i="1">
                              <a:latin typeface="Cambria Math" panose="02040503050406030204" pitchFamily="18" charset="0"/>
                            </a:rPr>
                            <m:t>𝑑</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den>
                      </m:f>
                    </m:oMath>
                  </m:oMathPara>
                </a14:m>
                <a:endParaRPr lang="en-US" sz="2050" dirty="0"/>
              </a:p>
              <a:p>
                <a:pPr marL="0" indent="0">
                  <a:buNone/>
                </a:pPr>
                <a:r>
                  <a:rPr lang="en-US" sz="2050" dirty="0"/>
                  <a:t>Where </a:t>
                </a:r>
                <a:r>
                  <a:rPr lang="en-US" sz="2050" i="1" dirty="0" err="1"/>
                  <a:t>dμ</a:t>
                </a:r>
                <a:r>
                  <a:rPr lang="en-US" sz="2050" dirty="0"/>
                  <a:t>(</a:t>
                </a:r>
                <a:r>
                  <a:rPr lang="en-US" sz="2050" b="1" i="1" dirty="0"/>
                  <a:t>x</a:t>
                </a:r>
                <a:r>
                  <a:rPr lang="en-US" sz="2050" dirty="0"/>
                  <a:t> | </a:t>
                </a:r>
                <a:r>
                  <a:rPr lang="en-US" sz="2050" dirty="0" err="1"/>
                  <a:t>Θ</a:t>
                </a:r>
                <a:r>
                  <a:rPr lang="en-US" sz="2050" i="1" baseline="-25000" dirty="0" err="1"/>
                  <a:t>μ</a:t>
                </a:r>
                <a:r>
                  <a:rPr lang="en-US" sz="2050" dirty="0"/>
                  <a:t>) / </a:t>
                </a:r>
                <a:r>
                  <a:rPr lang="en-US" sz="2050" i="1" dirty="0" err="1"/>
                  <a:t>d</a:t>
                </a:r>
                <a:r>
                  <a:rPr lang="en-US" sz="2050" dirty="0" err="1"/>
                  <a:t>Θ</a:t>
                </a:r>
                <a:r>
                  <a:rPr lang="en-US" sz="2050" i="1" baseline="-25000" dirty="0" err="1"/>
                  <a:t>μ</a:t>
                </a:r>
                <a:r>
                  <a:rPr lang="en-US" sz="2050" dirty="0"/>
                  <a:t> and </a:t>
                </a:r>
                <a:r>
                  <a:rPr lang="en-US" sz="2050" i="1" dirty="0" err="1"/>
                  <a:t>d</a:t>
                </a:r>
                <a:r>
                  <a:rPr lang="en-US" sz="2050" dirty="0" err="1"/>
                  <a:t>Σ</a:t>
                </a:r>
                <a:r>
                  <a:rPr lang="en-US" sz="2050" dirty="0"/>
                  <a:t>(</a:t>
                </a:r>
                <a:r>
                  <a:rPr lang="en-US" sz="2050" b="1" i="1" dirty="0"/>
                  <a:t>x</a:t>
                </a:r>
                <a:r>
                  <a:rPr lang="en-US" sz="2050" dirty="0"/>
                  <a:t> | Θ</a:t>
                </a:r>
                <a:r>
                  <a:rPr lang="en-US" sz="2050" baseline="-25000" dirty="0"/>
                  <a:t>Σ</a:t>
                </a:r>
                <a:r>
                  <a:rPr lang="en-US" sz="2050" dirty="0"/>
                  <a:t>) / </a:t>
                </a:r>
                <a:r>
                  <a:rPr lang="en-US" sz="2050" i="1" dirty="0" err="1"/>
                  <a:t>d</a:t>
                </a:r>
                <a:r>
                  <a:rPr lang="en-US" sz="2050" dirty="0" err="1"/>
                  <a:t>Θ</a:t>
                </a:r>
                <a:r>
                  <a:rPr lang="en-US" sz="2050" baseline="-25000" dirty="0" err="1"/>
                  <a:t>Σ</a:t>
                </a:r>
                <a:r>
                  <a:rPr lang="en-US" sz="2050" dirty="0"/>
                  <a:t> are differentials of </a:t>
                </a:r>
                <a:r>
                  <a:rPr lang="en-US" sz="2050" i="1" dirty="0"/>
                  <a:t>μ</a:t>
                </a:r>
                <a:r>
                  <a:rPr lang="en-US" sz="2050" dirty="0"/>
                  <a:t>(</a:t>
                </a:r>
                <a:r>
                  <a:rPr lang="en-US" sz="2050" b="1" i="1" dirty="0"/>
                  <a:t>x</a:t>
                </a:r>
                <a:r>
                  <a:rPr lang="en-US" sz="2050" dirty="0"/>
                  <a:t> | </a:t>
                </a:r>
                <a:r>
                  <a:rPr lang="en-US" sz="2050" dirty="0" err="1"/>
                  <a:t>Θ</a:t>
                </a:r>
                <a:r>
                  <a:rPr lang="en-US" sz="2050" i="1" baseline="-25000" dirty="0" err="1"/>
                  <a:t>μ</a:t>
                </a:r>
                <a:r>
                  <a:rPr lang="en-US" sz="2050" dirty="0"/>
                  <a:t>) and Σ(</a:t>
                </a:r>
                <a:r>
                  <a:rPr lang="en-US" sz="2050" b="1" i="1" dirty="0"/>
                  <a:t>x</a:t>
                </a:r>
                <a:r>
                  <a:rPr lang="en-US" sz="2050" dirty="0"/>
                  <a:t> | Θ</a:t>
                </a:r>
                <a:r>
                  <a:rPr lang="en-US" sz="2050" baseline="-25000" dirty="0"/>
                  <a:t>Σ</a:t>
                </a:r>
                <a:r>
                  <a:rPr lang="en-US" sz="2050" dirty="0"/>
                  <a:t>) with regard to </a:t>
                </a:r>
                <a:r>
                  <a:rPr lang="en-US" sz="2050" dirty="0" err="1"/>
                  <a:t>Θ</a:t>
                </a:r>
                <a:r>
                  <a:rPr lang="en-US" sz="2050" i="1" baseline="-25000" dirty="0" err="1"/>
                  <a:t>μ</a:t>
                </a:r>
                <a:r>
                  <a:rPr lang="en-US" sz="2050" dirty="0"/>
                  <a:t> and Θ</a:t>
                </a:r>
                <a:r>
                  <a:rPr lang="en-US" sz="2050" baseline="-25000" dirty="0"/>
                  <a:t>Σ</a:t>
                </a:r>
                <a:r>
                  <a:rPr lang="en-US" sz="20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560" t="-824" r="-560" b="-2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78</a:t>
            </a:fld>
            <a:endParaRPr lang="en-US"/>
          </a:p>
        </p:txBody>
      </p:sp>
    </p:spTree>
    <p:extLst>
      <p:ext uri="{BB962C8B-B14F-4D97-AF65-F5344CB8AC3E}">
        <p14:creationId xmlns:p14="http://schemas.microsoft.com/office/powerpoint/2010/main" val="38910287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050" dirty="0" smtClean="0"/>
                  <a:t>In practice, </a:t>
                </a:r>
                <a:r>
                  <a:rPr lang="en-US" sz="2050" i="1" dirty="0"/>
                  <a:t>P</a:t>
                </a:r>
                <a:r>
                  <a:rPr lang="en-US" sz="2050" dirty="0"/>
                  <a:t>(</a:t>
                </a:r>
                <a:r>
                  <a:rPr lang="en-US" sz="2050" b="1" dirty="0"/>
                  <a:t>z</a:t>
                </a:r>
                <a:r>
                  <a:rPr lang="en-US" sz="2050" dirty="0"/>
                  <a:t>) is assumed to conform standard normal distribution with zero mean </a:t>
                </a:r>
                <a:r>
                  <a:rPr lang="en-US" sz="2050" i="1" dirty="0"/>
                  <a:t>μ</a:t>
                </a:r>
                <a:r>
                  <a:rPr lang="en-US" sz="2050" baseline="-25000" dirty="0"/>
                  <a:t>0</a:t>
                </a:r>
                <a:r>
                  <a:rPr lang="en-US" sz="2050" dirty="0"/>
                  <a:t> = </a:t>
                </a:r>
                <a:r>
                  <a:rPr lang="en-US" sz="2050" b="1" dirty="0"/>
                  <a:t>0</a:t>
                </a:r>
                <a:r>
                  <a:rPr lang="en-US" sz="2050" dirty="0"/>
                  <a:t> and identity covariance matrix Σ</a:t>
                </a:r>
                <a:r>
                  <a:rPr lang="en-US" sz="2050" baseline="-25000" dirty="0"/>
                  <a:t>0</a:t>
                </a:r>
                <a:r>
                  <a:rPr lang="en-US" sz="2050" dirty="0"/>
                  <a:t> = </a:t>
                </a:r>
                <a:r>
                  <a:rPr lang="en-US" sz="2050" i="1" dirty="0"/>
                  <a:t>I</a:t>
                </a:r>
                <a:r>
                  <a:rPr lang="en-US" sz="2050" dirty="0"/>
                  <a:t> where </a:t>
                </a:r>
                <a:r>
                  <a:rPr lang="en-US" sz="2050" i="1" dirty="0"/>
                  <a:t>I</a:t>
                </a:r>
                <a:r>
                  <a:rPr lang="en-US" sz="2050" dirty="0"/>
                  <a:t> is identity matrix so that encoder parameters </a:t>
                </a:r>
                <a:r>
                  <a:rPr lang="en-US" sz="2050" dirty="0" err="1"/>
                  <a:t>Θ</a:t>
                </a:r>
                <a:r>
                  <a:rPr lang="en-US" sz="2050" i="1" baseline="-25000" dirty="0" err="1"/>
                  <a:t>μ</a:t>
                </a:r>
                <a:r>
                  <a:rPr lang="en-US" sz="2050" dirty="0"/>
                  <a:t> and Θ</a:t>
                </a:r>
                <a:r>
                  <a:rPr lang="en-US" sz="2050" baseline="-25000" dirty="0"/>
                  <a:t>Σ</a:t>
                </a:r>
                <a:r>
                  <a:rPr lang="en-US" sz="2050" dirty="0"/>
                  <a:t> are computed effectively</a:t>
                </a:r>
                <a:r>
                  <a:rPr lang="en-US" sz="205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r>
                              <m:rPr>
                                <m:aln/>
                              </m:rP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r>
                              <a:rPr lang="en-US" sz="2050" i="1">
                                <a:latin typeface="Cambria Math" panose="02040503050406030204" pitchFamily="18" charset="0"/>
                              </a:rPr>
                              <m:t>−</m:t>
                            </m:r>
                            <m:r>
                              <a:rPr lang="en-US" sz="2050" i="1">
                                <a:latin typeface="Cambria Math" panose="02040503050406030204" pitchFamily="18" charset="0"/>
                              </a:rPr>
                              <m:t>𝛾𝜇</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e>
                            </m:d>
                            <m:f>
                              <m:fPr>
                                <m:ctrlPr>
                                  <a:rPr lang="en-US" sz="2050" i="1">
                                    <a:latin typeface="Cambria Math" panose="02040503050406030204" pitchFamily="18" charset="0"/>
                                  </a:rPr>
                                </m:ctrlPr>
                              </m:fPr>
                              <m:num>
                                <m:r>
                                  <a:rPr lang="en-US" sz="2050" i="1">
                                    <a:latin typeface="Cambria Math" panose="02040503050406030204" pitchFamily="18" charset="0"/>
                                  </a:rPr>
                                  <m:t>𝑑</m:t>
                                </m:r>
                                <m:r>
                                  <a:rPr lang="en-US" sz="2050" i="1">
                                    <a:latin typeface="Cambria Math" panose="02040503050406030204" pitchFamily="18" charset="0"/>
                                  </a:rPr>
                                  <m:t>𝜇</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e>
                                </m:d>
                              </m:num>
                              <m:den>
                                <m:r>
                                  <a:rPr lang="en-US" sz="2050" i="1">
                                    <a:latin typeface="Cambria Math" panose="02040503050406030204" pitchFamily="18" charset="0"/>
                                  </a:rPr>
                                  <m:t>𝑑</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a:rPr lang="en-US" sz="2050" i="1">
                                        <a:latin typeface="Cambria Math" panose="02040503050406030204" pitchFamily="18" charset="0"/>
                                      </a:rPr>
                                      <m:t>𝜇</m:t>
                                    </m:r>
                                  </m:sub>
                                </m:sSub>
                              </m:den>
                            </m:f>
                          </m:e>
                        </m:mr>
                        <m:mr>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r>
                              <a:rPr lang="en-US" sz="2050" i="1">
                                <a:latin typeface="Cambria Math" panose="02040503050406030204" pitchFamily="18" charset="0"/>
                              </a:rPr>
                              <m:t>=</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r>
                              <a:rPr lang="en-US" sz="2050" i="1">
                                <a:latin typeface="Cambria Math" panose="02040503050406030204" pitchFamily="18" charset="0"/>
                              </a:rPr>
                              <m:t>−</m:t>
                            </m:r>
                            <m:r>
                              <a:rPr lang="en-US" sz="2050" i="1">
                                <a:latin typeface="Cambria Math" panose="02040503050406030204" pitchFamily="18" charset="0"/>
                              </a:rPr>
                              <m:t>𝛾</m:t>
                            </m:r>
                            <m:f>
                              <m:fPr>
                                <m:ctrlPr>
                                  <a:rPr lang="en-US" sz="2050" i="1">
                                    <a:latin typeface="Cambria Math" panose="02040503050406030204" pitchFamily="18" charset="0"/>
                                  </a:rPr>
                                </m:ctrlPr>
                              </m:fPr>
                              <m:num>
                                <m:r>
                                  <a:rPr lang="en-US" sz="2050" i="1">
                                    <a:latin typeface="Cambria Math" panose="02040503050406030204" pitchFamily="18" charset="0"/>
                                  </a:rPr>
                                  <m:t>1</m:t>
                                </m:r>
                              </m:num>
                              <m:den>
                                <m:r>
                                  <a:rPr lang="en-US" sz="2050" i="1">
                                    <a:latin typeface="Cambria Math" panose="02040503050406030204" pitchFamily="18" charset="0"/>
                                  </a:rPr>
                                  <m:t>2</m:t>
                                </m:r>
                              </m:den>
                            </m:f>
                            <m:d>
                              <m:dPr>
                                <m:ctrlPr>
                                  <a:rPr lang="en-US" sz="2050" i="1">
                                    <a:latin typeface="Cambria Math" panose="02040503050406030204" pitchFamily="18" charset="0"/>
                                  </a:rPr>
                                </m:ctrlPr>
                              </m:dPr>
                              <m:e>
                                <m:r>
                                  <a:rPr lang="en-US" sz="2050" i="1">
                                    <a:latin typeface="Cambria Math" panose="02040503050406030204" pitchFamily="18" charset="0"/>
                                  </a:rPr>
                                  <m:t>𝐼</m:t>
                                </m:r>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e>
                                    </m:d>
                                  </m:e>
                                  <m:sup>
                                    <m:r>
                                      <a:rPr lang="en-US" sz="2050" i="1">
                                        <a:latin typeface="Cambria Math" panose="02040503050406030204" pitchFamily="18" charset="0"/>
                                      </a:rPr>
                                      <m:t>−1</m:t>
                                    </m:r>
                                  </m:sup>
                                </m:sSup>
                              </m:e>
                            </m:d>
                            <m:f>
                              <m:fPr>
                                <m:ctrlPr>
                                  <a:rPr lang="en-US" sz="2050" i="1">
                                    <a:latin typeface="Cambria Math" panose="02040503050406030204" pitchFamily="18" charset="0"/>
                                  </a:rPr>
                                </m:ctrlPr>
                              </m:fPr>
                              <m:num>
                                <m:r>
                                  <a:rPr lang="en-US" sz="2050" i="1">
                                    <a:latin typeface="Cambria Math" panose="02040503050406030204" pitchFamily="18" charset="0"/>
                                  </a:rPr>
                                  <m:t>𝑑</m:t>
                                </m:r>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num>
                              <m:den>
                                <m:r>
                                  <a:rPr lang="en-US" sz="2050" i="1">
                                    <a:latin typeface="Cambria Math" panose="02040503050406030204" pitchFamily="18" charset="0"/>
                                  </a:rPr>
                                  <m:t>𝑑</m:t>
                                </m:r>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den>
                            </m:f>
                          </m:e>
                        </m:mr>
                      </m:m>
                      <m:r>
                        <a:rPr lang="en-US" sz="2050" b="0" i="1" smtClean="0">
                          <a:latin typeface="Cambria Math" panose="02040503050406030204" pitchFamily="18" charset="0"/>
                        </a:rPr>
                        <m:t>    </m:t>
                      </m:r>
                      <m:d>
                        <m:dPr>
                          <m:ctrlPr>
                            <a:rPr lang="en-US" sz="2050" b="0" i="1" smtClean="0">
                              <a:latin typeface="Cambria Math" panose="02040503050406030204" pitchFamily="18" charset="0"/>
                            </a:rPr>
                          </m:ctrlPr>
                        </m:dPr>
                        <m:e>
                          <m:r>
                            <a:rPr lang="en-US" sz="2050" b="0" i="1" smtClean="0">
                              <a:latin typeface="Cambria Math" panose="02040503050406030204" pitchFamily="18" charset="0"/>
                            </a:rPr>
                            <m:t>3.11</m:t>
                          </m:r>
                        </m:e>
                      </m:d>
                    </m:oMath>
                  </m:oMathPara>
                </a14:m>
                <a:endParaRPr lang="en-US" sz="2050" dirty="0" smtClean="0"/>
              </a:p>
              <a:p>
                <a:pPr marL="0" indent="0">
                  <a:buNone/>
                </a:pPr>
                <a:r>
                  <a:rPr lang="en-US" sz="2050" dirty="0"/>
                  <a:t>In order to improve more computational effectiveness, it is possible to suppose that elemental variables </a:t>
                </a:r>
                <a:r>
                  <a:rPr lang="en-US" sz="2050" i="1" dirty="0" err="1"/>
                  <a:t>z</a:t>
                </a:r>
                <a:r>
                  <a:rPr lang="en-US" sz="2050" i="1" baseline="-25000" dirty="0" err="1"/>
                  <a:t>i</a:t>
                </a:r>
                <a:r>
                  <a:rPr lang="en-US" sz="2050" dirty="0"/>
                  <a:t> in </a:t>
                </a:r>
                <a:r>
                  <a:rPr lang="en-US" sz="2050" b="1" dirty="0"/>
                  <a:t>z</a:t>
                </a:r>
                <a:r>
                  <a:rPr lang="en-US" sz="2050" dirty="0"/>
                  <a:t> = (</a:t>
                </a:r>
                <a:r>
                  <a:rPr lang="en-US" sz="2050" i="1" dirty="0"/>
                  <a:t>z</a:t>
                </a:r>
                <a:r>
                  <a:rPr lang="en-US" sz="2050" baseline="-25000" dirty="0"/>
                  <a:t>1</a:t>
                </a:r>
                <a:r>
                  <a:rPr lang="en-US" sz="2050" dirty="0"/>
                  <a:t>, </a:t>
                </a:r>
                <a:r>
                  <a:rPr lang="en-US" sz="2050" i="1" dirty="0"/>
                  <a:t>z</a:t>
                </a:r>
                <a:r>
                  <a:rPr lang="en-US" sz="2050" baseline="-25000" dirty="0"/>
                  <a:t>2</a:t>
                </a:r>
                <a:r>
                  <a:rPr lang="en-US" sz="2050" dirty="0"/>
                  <a:t>,…, </a:t>
                </a:r>
                <a:r>
                  <a:rPr lang="en-US" sz="2050" i="1" dirty="0" err="1"/>
                  <a:t>z</a:t>
                </a:r>
                <a:r>
                  <a:rPr lang="en-US" sz="2050" i="1" baseline="-25000" dirty="0" err="1"/>
                  <a:t>n</a:t>
                </a:r>
                <a:r>
                  <a:rPr lang="en-US" sz="2050" dirty="0"/>
                  <a:t>)</a:t>
                </a:r>
                <a:r>
                  <a:rPr lang="en-US" sz="2050" i="1" baseline="30000" dirty="0"/>
                  <a:t>T</a:t>
                </a:r>
                <a:r>
                  <a:rPr lang="en-US" sz="2050" dirty="0"/>
                  <a:t> within context </a:t>
                </a:r>
                <a:r>
                  <a:rPr lang="en-US" sz="2050" i="1" dirty="0"/>
                  <a:t>P</a:t>
                </a:r>
                <a:r>
                  <a:rPr lang="en-US" sz="2050" dirty="0"/>
                  <a:t>(</a:t>
                </a:r>
                <a:r>
                  <a:rPr lang="en-US" sz="2050" b="1" dirty="0"/>
                  <a:t>z</a:t>
                </a:r>
                <a:r>
                  <a:rPr lang="en-US" sz="2050" dirty="0"/>
                  <a:t>) are mutually independent so that covariance </a:t>
                </a:r>
                <a:r>
                  <a:rPr lang="en-US" sz="2050" dirty="0" err="1"/>
                  <a:t>σ</a:t>
                </a:r>
                <a:r>
                  <a:rPr lang="en-US" sz="2050" i="1" baseline="-25000" dirty="0" err="1"/>
                  <a:t>ij</a:t>
                </a:r>
                <a:r>
                  <a:rPr lang="en-US" sz="2050" dirty="0"/>
                  <a:t> between two variables </a:t>
                </a:r>
                <a:r>
                  <a:rPr lang="en-US" sz="2050" i="1" dirty="0" err="1"/>
                  <a:t>z</a:t>
                </a:r>
                <a:r>
                  <a:rPr lang="en-US" sz="2050" i="1" baseline="-25000" dirty="0" err="1"/>
                  <a:t>i</a:t>
                </a:r>
                <a:r>
                  <a:rPr lang="en-US" sz="2050" dirty="0"/>
                  <a:t> and </a:t>
                </a:r>
                <a:r>
                  <a:rPr lang="en-US" sz="2050" i="1" dirty="0" err="1"/>
                  <a:t>z</a:t>
                </a:r>
                <a:r>
                  <a:rPr lang="en-US" sz="2050" i="1" baseline="-25000" dirty="0" err="1"/>
                  <a:t>j</a:t>
                </a:r>
                <a:r>
                  <a:rPr lang="en-US" sz="2050" dirty="0"/>
                  <a:t> where </a:t>
                </a:r>
                <a:r>
                  <a:rPr lang="en-US" sz="2050" i="1" dirty="0" err="1"/>
                  <a:t>i</a:t>
                </a:r>
                <a:r>
                  <a:rPr lang="en-US" sz="2050" dirty="0" err="1"/>
                  <a:t>≠</a:t>
                </a:r>
                <a:r>
                  <a:rPr lang="en-US" sz="2050" i="1" dirty="0" err="1"/>
                  <a:t>j</a:t>
                </a:r>
                <a:r>
                  <a:rPr lang="en-US" sz="2050" dirty="0"/>
                  <a:t> is 0, which results that there only exist variances </a:t>
                </a:r>
                <a:r>
                  <a:rPr lang="en-US" sz="2050" i="1" dirty="0"/>
                  <a:t>σ</a:t>
                </a:r>
                <a:r>
                  <a:rPr lang="en-US" sz="2050" i="1" baseline="-25000" dirty="0"/>
                  <a:t>i</a:t>
                </a:r>
                <a:r>
                  <a:rPr lang="en-US" sz="2050" baseline="30000" dirty="0"/>
                  <a:t>2</a:t>
                </a:r>
                <a:r>
                  <a:rPr lang="en-US" sz="2050" dirty="0"/>
                  <a:t> of </a:t>
                </a:r>
                <a:r>
                  <a:rPr lang="en-US" sz="2050" i="1" dirty="0" err="1"/>
                  <a:t>z</a:t>
                </a:r>
                <a:r>
                  <a:rPr lang="en-US" sz="2050" i="1" baseline="-25000" dirty="0" err="1"/>
                  <a:t>i</a:t>
                </a:r>
                <a:r>
                  <a:rPr lang="en-US" sz="2050" dirty="0"/>
                  <a:t>. Covariance matrix Σ(</a:t>
                </a:r>
                <a:r>
                  <a:rPr lang="en-US" sz="2050" b="1" i="1" dirty="0"/>
                  <a:t>x</a:t>
                </a:r>
                <a:r>
                  <a:rPr lang="en-US" sz="2050" dirty="0"/>
                  <a:t> | Θ) becomes diagonal matrix:</a:t>
                </a:r>
              </a:p>
              <a:p>
                <a:pPr marL="0" indent="0">
                  <a:buNone/>
                </a:pPr>
                <a14:m>
                  <m:oMathPara xmlns:m="http://schemas.openxmlformats.org/officeDocument/2006/math">
                    <m:oMathParaPr>
                      <m:jc m:val="centerGroup"/>
                    </m:oMathParaPr>
                    <m:oMath xmlns:m="http://schemas.openxmlformats.org/officeDocument/2006/math">
                      <m:r>
                        <m:rPr>
                          <m:sty m:val="p"/>
                        </m:rPr>
                        <a:rPr lang="en-US" sz="2050">
                          <a:latin typeface="Cambria Math" panose="02040503050406030204" pitchFamily="18" charset="0"/>
                        </a:rPr>
                        <m:t>Σ</m:t>
                      </m:r>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r>
                        <a:rPr lang="en-US" sz="2050" i="1">
                          <a:latin typeface="Cambria Math" panose="02040503050406030204" pitchFamily="18" charset="0"/>
                        </a:rPr>
                        <m:t>=</m:t>
                      </m:r>
                      <m:sSub>
                        <m:sSubPr>
                          <m:ctrlPr>
                            <a:rPr lang="en-US" sz="2050" i="1">
                              <a:latin typeface="Cambria Math" panose="02040503050406030204" pitchFamily="18" charset="0"/>
                            </a:rPr>
                          </m:ctrlPr>
                        </m:sSubPr>
                        <m:e>
                          <m:d>
                            <m:dPr>
                              <m:ctrlPr>
                                <a:rPr lang="en-US" sz="2050" i="1">
                                  <a:latin typeface="Cambria Math" panose="02040503050406030204" pitchFamily="18" charset="0"/>
                                </a:rPr>
                              </m:ctrlPr>
                            </m:dPr>
                            <m:e>
                              <m:sSup>
                                <m:sSupPr>
                                  <m:ctrlPr>
                                    <a:rPr lang="en-US" sz="2050" i="1">
                                      <a:latin typeface="Cambria Math" panose="02040503050406030204" pitchFamily="18" charset="0"/>
                                    </a:rPr>
                                  </m:ctrlPr>
                                </m:sSupPr>
                                <m:e>
                                  <m:r>
                                    <a:rPr lang="en-US" sz="2050" b="1" i="1">
                                      <a:latin typeface="Cambria Math" panose="02040503050406030204" pitchFamily="18" charset="0"/>
                                    </a:rPr>
                                    <m:t>𝝈</m:t>
                                  </m:r>
                                </m:e>
                                <m:sup>
                                  <m:r>
                                    <a:rPr lang="en-US" sz="2050" i="1">
                                      <a:latin typeface="Cambria Math" panose="02040503050406030204" pitchFamily="18" charset="0"/>
                                    </a:rPr>
                                    <m:t>2</m:t>
                                  </m:r>
                                </m:sup>
                              </m:sSup>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e>
                          </m:d>
                        </m:e>
                        <m:sub>
                          <m:r>
                            <a:rPr lang="en-US" sz="2050" i="1">
                              <a:latin typeface="Cambria Math" panose="02040503050406030204" pitchFamily="18" charset="0"/>
                            </a:rPr>
                            <m:t>𝑛</m:t>
                          </m:r>
                          <m:r>
                            <m:rPr>
                              <m:sty m:val="p"/>
                            </m:rPr>
                            <a:rPr lang="en-US" sz="2050">
                              <a:latin typeface="Cambria Math" panose="02040503050406030204" pitchFamily="18" charset="0"/>
                            </a:rPr>
                            <m:t>x</m:t>
                          </m:r>
                          <m:r>
                            <a:rPr lang="en-US" sz="2050" i="1">
                              <a:latin typeface="Cambria Math" panose="02040503050406030204" pitchFamily="18" charset="0"/>
                            </a:rPr>
                            <m:t>𝑛</m:t>
                          </m:r>
                        </m:sub>
                      </m:sSub>
                      <m:r>
                        <a:rPr lang="en-US" sz="2050" i="1">
                          <a:latin typeface="Cambria Math" panose="02040503050406030204" pitchFamily="18" charset="0"/>
                        </a:rPr>
                        <m:t>=</m:t>
                      </m:r>
                      <m:d>
                        <m:dPr>
                          <m:ctrlPr>
                            <a:rPr lang="en-US" sz="2050" i="1">
                              <a:latin typeface="Cambria Math" panose="02040503050406030204" pitchFamily="18" charset="0"/>
                            </a:rPr>
                          </m:ctrlPr>
                        </m:dPr>
                        <m:e>
                          <m:m>
                            <m:mPr>
                              <m:mcs>
                                <m:mc>
                                  <m:mcPr>
                                    <m:count m:val="4"/>
                                    <m:mcJc m:val="center"/>
                                  </m:mcPr>
                                </m:mc>
                              </m:mcs>
                              <m:ctrlPr>
                                <a:rPr lang="en-US" sz="2050" i="1">
                                  <a:latin typeface="Cambria Math" panose="02040503050406030204" pitchFamily="18" charset="0"/>
                                </a:rPr>
                              </m:ctrlPr>
                            </m:mPr>
                            <m:mr>
                              <m:e>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i="1">
                                        <a:latin typeface="Cambria Math" panose="02040503050406030204" pitchFamily="18" charset="0"/>
                                      </a:rPr>
                                      <m:t>1</m:t>
                                    </m:r>
                                  </m:sub>
                                  <m:sup>
                                    <m:r>
                                      <a:rPr lang="en-US" sz="2050" i="1">
                                        <a:latin typeface="Cambria Math" panose="02040503050406030204" pitchFamily="18" charset="0"/>
                                      </a:rPr>
                                      <m:t>2</m:t>
                                    </m:r>
                                  </m:sup>
                                </m:sSubSup>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e>
                              <m:e>
                                <m:r>
                                  <a:rPr lang="en-US" sz="2050" i="1">
                                    <a:latin typeface="Cambria Math" panose="02040503050406030204" pitchFamily="18" charset="0"/>
                                  </a:rPr>
                                  <m:t>0</m:t>
                                </m:r>
                              </m:e>
                              <m:e>
                                <m:r>
                                  <a:rPr lang="en-US" sz="2050" i="1">
                                    <a:latin typeface="Cambria Math" panose="02040503050406030204" pitchFamily="18" charset="0"/>
                                  </a:rPr>
                                  <m:t>⋯</m:t>
                                </m:r>
                              </m:e>
                              <m:e>
                                <m:r>
                                  <a:rPr lang="en-US" sz="2050" i="1">
                                    <a:latin typeface="Cambria Math" panose="02040503050406030204" pitchFamily="18" charset="0"/>
                                  </a:rPr>
                                  <m:t>0</m:t>
                                </m:r>
                              </m:e>
                            </m:mr>
                            <m:mr>
                              <m:e>
                                <m:r>
                                  <a:rPr lang="en-US" sz="2050" i="1">
                                    <a:latin typeface="Cambria Math" panose="02040503050406030204" pitchFamily="18" charset="0"/>
                                  </a:rPr>
                                  <m:t>0</m:t>
                                </m:r>
                              </m:e>
                              <m:e>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i="1">
                                        <a:latin typeface="Cambria Math" panose="02040503050406030204" pitchFamily="18" charset="0"/>
                                      </a:rPr>
                                      <m:t>2</m:t>
                                    </m:r>
                                  </m:sub>
                                  <m:sup>
                                    <m:r>
                                      <a:rPr lang="en-US" sz="2050" i="1">
                                        <a:latin typeface="Cambria Math" panose="02040503050406030204" pitchFamily="18" charset="0"/>
                                      </a:rPr>
                                      <m:t>2</m:t>
                                    </m:r>
                                  </m:sup>
                                </m:sSubSup>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e>
                              <m:e>
                                <m:r>
                                  <a:rPr lang="en-US" sz="2050" i="1">
                                    <a:latin typeface="Cambria Math" panose="02040503050406030204" pitchFamily="18" charset="0"/>
                                  </a:rPr>
                                  <m:t>⋯</m:t>
                                </m:r>
                              </m:e>
                              <m:e>
                                <m:r>
                                  <a:rPr lang="en-US" sz="2050" i="1">
                                    <a:latin typeface="Cambria Math" panose="02040503050406030204" pitchFamily="18" charset="0"/>
                                  </a:rPr>
                                  <m:t>0</m:t>
                                </m:r>
                              </m:e>
                            </m:mr>
                            <m:mr>
                              <m:e>
                                <m:r>
                                  <a:rPr lang="en-US" sz="2050" i="1">
                                    <a:latin typeface="Cambria Math" panose="02040503050406030204" pitchFamily="18" charset="0"/>
                                  </a:rPr>
                                  <m:t>⋮</m:t>
                                </m:r>
                              </m:e>
                              <m:e>
                                <m:r>
                                  <a:rPr lang="en-US" sz="2050" i="1">
                                    <a:latin typeface="Cambria Math" panose="02040503050406030204" pitchFamily="18" charset="0"/>
                                  </a:rPr>
                                  <m:t>⋮</m:t>
                                </m:r>
                              </m:e>
                              <m:e>
                                <m:r>
                                  <a:rPr lang="en-US" sz="2050" i="1">
                                    <a:latin typeface="Cambria Math" panose="02040503050406030204" pitchFamily="18" charset="0"/>
                                  </a:rPr>
                                  <m:t>⋱</m:t>
                                </m:r>
                              </m:e>
                              <m:e>
                                <m:r>
                                  <a:rPr lang="en-US" sz="2050" i="1">
                                    <a:latin typeface="Cambria Math" panose="02040503050406030204" pitchFamily="18" charset="0"/>
                                  </a:rPr>
                                  <m:t>⋮</m:t>
                                </m:r>
                              </m:e>
                            </m:mr>
                            <m:mr>
                              <m:e>
                                <m:r>
                                  <a:rPr lang="en-US" sz="2050" i="1">
                                    <a:latin typeface="Cambria Math" panose="02040503050406030204" pitchFamily="18" charset="0"/>
                                  </a:rPr>
                                  <m:t>0</m:t>
                                </m:r>
                              </m:e>
                              <m:e>
                                <m:r>
                                  <a:rPr lang="en-US" sz="2050" i="1">
                                    <a:latin typeface="Cambria Math" panose="02040503050406030204" pitchFamily="18" charset="0"/>
                                  </a:rPr>
                                  <m:t>0</m:t>
                                </m:r>
                              </m:e>
                              <m:e>
                                <m:r>
                                  <a:rPr lang="en-US" sz="2050" i="1">
                                    <a:latin typeface="Cambria Math" panose="02040503050406030204" pitchFamily="18" charset="0"/>
                                  </a:rPr>
                                  <m:t>⋯</m:t>
                                </m:r>
                              </m:e>
                              <m:e>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i="1">
                                        <a:latin typeface="Cambria Math" panose="02040503050406030204" pitchFamily="18" charset="0"/>
                                      </a:rPr>
                                      <m:t>𝑛</m:t>
                                    </m:r>
                                  </m:sub>
                                  <m:sup>
                                    <m:r>
                                      <a:rPr lang="en-US" sz="2050" i="1">
                                        <a:latin typeface="Cambria Math" panose="02040503050406030204" pitchFamily="18" charset="0"/>
                                      </a:rPr>
                                      <m:t>2</m:t>
                                    </m:r>
                                  </m:sup>
                                </m:sSubSup>
                                <m:d>
                                  <m:dPr>
                                    <m:ctrlPr>
                                      <a:rPr lang="en-US" sz="2050" i="1">
                                        <a:latin typeface="Cambria Math" panose="02040503050406030204" pitchFamily="18" charset="0"/>
                                      </a:rPr>
                                    </m:ctrlPr>
                                  </m:dPr>
                                  <m:e>
                                    <m:r>
                                      <a:rPr lang="en-US" sz="2050" b="1" i="1">
                                        <a:latin typeface="Cambria Math" panose="02040503050406030204" pitchFamily="18" charset="0"/>
                                      </a:rPr>
                                      <m:t>𝒙</m:t>
                                    </m:r>
                                  </m:e>
                                  <m:e>
                                    <m:sSub>
                                      <m:sSubPr>
                                        <m:ctrlPr>
                                          <a:rPr lang="en-US" sz="2050" i="1">
                                            <a:latin typeface="Cambria Math" panose="02040503050406030204" pitchFamily="18" charset="0"/>
                                          </a:rPr>
                                        </m:ctrlPr>
                                      </m:sSubPr>
                                      <m:e>
                                        <m:r>
                                          <m:rPr>
                                            <m:sty m:val="p"/>
                                          </m:rPr>
                                          <a:rPr lang="en-US" sz="2050">
                                            <a:latin typeface="Cambria Math" panose="02040503050406030204" pitchFamily="18" charset="0"/>
                                          </a:rPr>
                                          <m:t>Θ</m:t>
                                        </m:r>
                                      </m:e>
                                      <m:sub>
                                        <m:r>
                                          <m:rPr>
                                            <m:sty m:val="p"/>
                                          </m:rPr>
                                          <a:rPr lang="en-US" sz="2050">
                                            <a:latin typeface="Cambria Math" panose="02040503050406030204" pitchFamily="18" charset="0"/>
                                          </a:rPr>
                                          <m:t>Σ</m:t>
                                        </m:r>
                                      </m:sub>
                                    </m:sSub>
                                  </m:e>
                                </m:d>
                              </m:e>
                            </m:mr>
                          </m:m>
                        </m:e>
                      </m:d>
                    </m:oMath>
                  </m:oMathPara>
                </a14:m>
                <a:endParaRPr lang="en-US" sz="20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88800" cy="5176066"/>
              </a:xfrm>
              <a:blipFill>
                <a:blip r:embed="rId2"/>
                <a:stretch>
                  <a:fillRect l="-610" t="-824" r="-5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79</a:t>
            </a:fld>
            <a:endParaRPr lang="en-US"/>
          </a:p>
        </p:txBody>
      </p:sp>
    </p:spTree>
    <p:extLst>
      <p:ext uri="{BB962C8B-B14F-4D97-AF65-F5344CB8AC3E}">
        <p14:creationId xmlns:p14="http://schemas.microsoft.com/office/powerpoint/2010/main" val="1376869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1950" dirty="0" smtClean="0"/>
                  <a:t>Intractable PDF </a:t>
                </a:r>
                <a:r>
                  <a:rPr lang="en-US" sz="1950" i="1" dirty="0"/>
                  <a:t>P</a:t>
                </a:r>
                <a:r>
                  <a:rPr lang="en-US" sz="1950" dirty="0"/>
                  <a:t>(</a:t>
                </a:r>
                <a:r>
                  <a:rPr lang="en-US" sz="1950" b="1" i="1" dirty="0"/>
                  <a:t>x</a:t>
                </a:r>
                <a:r>
                  <a:rPr lang="en-US" sz="1950" dirty="0"/>
                  <a:t>) of </a:t>
                </a:r>
                <a:r>
                  <a:rPr lang="en-US" sz="1950" b="1" i="1" dirty="0"/>
                  <a:t>x</a:t>
                </a:r>
                <a:r>
                  <a:rPr lang="en-US" sz="1950" dirty="0"/>
                  <a:t> is specified (</a:t>
                </a:r>
                <a:r>
                  <a:rPr lang="en-US" sz="1950" dirty="0" err="1"/>
                  <a:t>Ruthotto</a:t>
                </a:r>
                <a:r>
                  <a:rPr lang="en-US" sz="1950" dirty="0"/>
                  <a:t> &amp; Haber, 2021, p. 3) based on law of total probability as follows:</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d>
                      <m:r>
                        <a:rPr lang="en-US" sz="1950" i="1">
                          <a:latin typeface="Cambria Math" panose="02040503050406030204" pitchFamily="18" charset="0"/>
                        </a:rPr>
                        <m:t>=</m:t>
                      </m:r>
                      <m:nary>
                        <m:naryPr>
                          <m:limLoc m:val="undOvr"/>
                          <m:supHide m:val="on"/>
                          <m:ctrlPr>
                            <a:rPr lang="en-US" sz="1950" i="1">
                              <a:latin typeface="Cambria Math" panose="02040503050406030204" pitchFamily="18" charset="0"/>
                            </a:rPr>
                          </m:ctrlPr>
                        </m:naryPr>
                        <m:sub>
                          <m:r>
                            <a:rPr lang="en-US" sz="1950" b="1" i="1">
                              <a:latin typeface="Cambria Math" panose="02040503050406030204" pitchFamily="18" charset="0"/>
                            </a:rPr>
                            <m:t>𝒛</m:t>
                          </m:r>
                        </m:sub>
                        <m:sup/>
                        <m:e>
                          <m:sSub>
                            <m:sSubPr>
                              <m:ctrlPr>
                                <a:rPr lang="en-US" sz="1950" i="1">
                                  <a:latin typeface="Cambria Math" panose="02040503050406030204" pitchFamily="18" charset="0"/>
                                </a:rPr>
                              </m:ctrlPr>
                            </m:sSubPr>
                            <m:e>
                              <m:r>
                                <a:rPr lang="en-US" sz="1950" i="1">
                                  <a:latin typeface="Cambria Math" panose="02040503050406030204" pitchFamily="18" charset="0"/>
                                </a:rPr>
                                <m:t>𝑃</m:t>
                              </m:r>
                            </m:e>
                            <m:sub>
                              <m:r>
                                <a:rPr lang="en-US" sz="1950" i="1">
                                  <a:latin typeface="Cambria Math" panose="02040503050406030204" pitchFamily="18" charset="0"/>
                                </a:rPr>
                                <m:t>𝑔</m:t>
                              </m:r>
                            </m:sub>
                          </m:sSub>
                          <m:d>
                            <m:dPr>
                              <m:ctrlPr>
                                <a:rPr lang="en-US" sz="1950" i="1">
                                  <a:latin typeface="Cambria Math" panose="02040503050406030204" pitchFamily="18" charset="0"/>
                                </a:rPr>
                              </m:ctrlPr>
                            </m:dPr>
                            <m:e>
                              <m:r>
                                <a:rPr lang="en-US" sz="1950" b="1" i="1">
                                  <a:latin typeface="Cambria Math" panose="02040503050406030204" pitchFamily="18" charset="0"/>
                                </a:rPr>
                                <m:t>𝒙</m:t>
                              </m:r>
                            </m:e>
                            <m:e>
                              <m:r>
                                <a:rPr lang="en-US" sz="1950" b="1" i="1">
                                  <a:latin typeface="Cambria Math" panose="02040503050406030204" pitchFamily="18" charset="0"/>
                                </a:rPr>
                                <m:t>𝒛</m:t>
                              </m:r>
                            </m:e>
                          </m:d>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nary>
                      <m:r>
                        <a:rPr lang="en-US" sz="1950" i="1">
                          <a:latin typeface="Cambria Math" panose="02040503050406030204" pitchFamily="18" charset="0"/>
                        </a:rPr>
                        <m:t>𝑑</m:t>
                      </m:r>
                      <m:r>
                        <a:rPr lang="en-US" sz="1950" b="1" i="1">
                          <a:latin typeface="Cambria Math" panose="02040503050406030204" pitchFamily="18" charset="0"/>
                        </a:rPr>
                        <m:t>𝒛</m:t>
                      </m:r>
                    </m:oMath>
                  </m:oMathPara>
                </a14:m>
                <a:endParaRPr lang="en-US" sz="1950" dirty="0"/>
              </a:p>
              <a:p>
                <a:pPr marL="0" indent="0">
                  <a:buNone/>
                </a:pPr>
                <a:r>
                  <a:rPr lang="en-US" sz="1950" dirty="0"/>
                  <a:t>Where </a:t>
                </a:r>
                <a:r>
                  <a:rPr lang="en-US" sz="1950" i="1" dirty="0" err="1"/>
                  <a:t>P</a:t>
                </a:r>
                <a:r>
                  <a:rPr lang="en-US" sz="1950" baseline="-25000" dirty="0" err="1"/>
                  <a:t>g</a:t>
                </a:r>
                <a:r>
                  <a:rPr lang="en-US" sz="1950" dirty="0"/>
                  <a:t>(</a:t>
                </a:r>
                <a:r>
                  <a:rPr lang="en-US" sz="1950" b="1" i="1" dirty="0"/>
                  <a:t>x</a:t>
                </a:r>
                <a:r>
                  <a:rPr lang="en-US" sz="1950" dirty="0"/>
                  <a:t> | </a:t>
                </a:r>
                <a:r>
                  <a:rPr lang="en-US" sz="1950" b="1" dirty="0"/>
                  <a:t>z</a:t>
                </a:r>
                <a:r>
                  <a:rPr lang="en-US" sz="1950" dirty="0"/>
                  <a:t>) is conditional PDF of </a:t>
                </a:r>
                <a:r>
                  <a:rPr lang="en-US" sz="1950" b="1" i="1" dirty="0"/>
                  <a:t>x</a:t>
                </a:r>
                <a:r>
                  <a:rPr lang="en-US" sz="1950" dirty="0"/>
                  <a:t> given </a:t>
                </a:r>
                <a:r>
                  <a:rPr lang="en-US" sz="1950" b="1" dirty="0"/>
                  <a:t>z</a:t>
                </a:r>
                <a:r>
                  <a:rPr lang="en-US" sz="1950" dirty="0"/>
                  <a:t>, which implies that </a:t>
                </a:r>
                <a:r>
                  <a:rPr lang="en-US" sz="1950" i="1" dirty="0" err="1"/>
                  <a:t>P</a:t>
                </a:r>
                <a:r>
                  <a:rPr lang="en-US" sz="1950" i="1" baseline="-25000" dirty="0" err="1"/>
                  <a:t>g</a:t>
                </a:r>
                <a:r>
                  <a:rPr lang="en-US" sz="1950" dirty="0"/>
                  <a:t>(</a:t>
                </a:r>
                <a:r>
                  <a:rPr lang="en-US" sz="1950" b="1" i="1" dirty="0"/>
                  <a:t>x</a:t>
                </a:r>
                <a:r>
                  <a:rPr lang="en-US" sz="1950" dirty="0"/>
                  <a:t> | </a:t>
                </a:r>
                <a:r>
                  <a:rPr lang="en-US" sz="1950" b="1" dirty="0"/>
                  <a:t>z</a:t>
                </a:r>
                <a:r>
                  <a:rPr lang="en-US" sz="1950" dirty="0"/>
                  <a:t>) depends on generator </a:t>
                </a:r>
                <a:r>
                  <a:rPr lang="en-US" sz="1950" i="1" dirty="0"/>
                  <a:t>g</a:t>
                </a:r>
                <a:r>
                  <a:rPr lang="en-US" sz="1950" dirty="0"/>
                  <a:t>(</a:t>
                </a:r>
                <a:r>
                  <a:rPr lang="en-US" sz="1950" b="1" dirty="0"/>
                  <a:t>z</a:t>
                </a:r>
                <a:r>
                  <a:rPr lang="en-US" sz="1950" dirty="0"/>
                  <a:t> | Φ) too because random variable </a:t>
                </a:r>
                <a:r>
                  <a:rPr lang="en-US" sz="1950" b="1" i="1" dirty="0"/>
                  <a:t>x</a:t>
                </a:r>
                <a:r>
                  <a:rPr lang="en-US" sz="1950" dirty="0"/>
                  <a:t> inside condition PDF </a:t>
                </a:r>
                <a:r>
                  <a:rPr lang="en-US" sz="1950" i="1" dirty="0" err="1"/>
                  <a:t>P</a:t>
                </a:r>
                <a:r>
                  <a:rPr lang="en-US" sz="1950" i="1" baseline="-25000" dirty="0" err="1"/>
                  <a:t>g</a:t>
                </a:r>
                <a:r>
                  <a:rPr lang="en-US" sz="1950" dirty="0"/>
                  <a:t>(</a:t>
                </a:r>
                <a:r>
                  <a:rPr lang="en-US" sz="1950" b="1" i="1" dirty="0"/>
                  <a:t>x</a:t>
                </a:r>
                <a:r>
                  <a:rPr lang="en-US" sz="1950" dirty="0"/>
                  <a:t> | </a:t>
                </a:r>
                <a:r>
                  <a:rPr lang="en-US" sz="1950" b="1" dirty="0"/>
                  <a:t>z</a:t>
                </a:r>
                <a:r>
                  <a:rPr lang="en-US" sz="1950" dirty="0"/>
                  <a:t>) is generated from </a:t>
                </a:r>
                <a:r>
                  <a:rPr lang="en-US" sz="1950" b="1" dirty="0"/>
                  <a:t>z</a:t>
                </a:r>
                <a:r>
                  <a:rPr lang="en-US" sz="1950" dirty="0"/>
                  <a:t>. Note, notation </a:t>
                </a:r>
                <a:r>
                  <a:rPr lang="en-US" sz="1950" i="1" dirty="0"/>
                  <a:t>P</a:t>
                </a:r>
                <a:r>
                  <a:rPr lang="en-US" sz="1950" dirty="0"/>
                  <a:t>(.) denotes probability distribution or probability density function (PDF) in this research. Therefore, it is possible to denote such conditional PDF as </a:t>
                </a:r>
                <a:r>
                  <a:rPr lang="en-US" sz="1950" i="1" dirty="0"/>
                  <a:t>P</a:t>
                </a:r>
                <a:r>
                  <a:rPr lang="en-US" sz="1950" dirty="0"/>
                  <a:t>(</a:t>
                </a:r>
                <a:r>
                  <a:rPr lang="en-US" sz="1950" b="1" i="1" dirty="0"/>
                  <a:t>x</a:t>
                </a:r>
                <a:r>
                  <a:rPr lang="en-US" sz="1950" dirty="0"/>
                  <a:t> | Φ, </a:t>
                </a:r>
                <a:r>
                  <a:rPr lang="en-US" sz="1950" b="1" dirty="0"/>
                  <a:t>z</a:t>
                </a:r>
                <a:r>
                  <a:rPr lang="en-US" sz="1950" dirty="0"/>
                  <a:t>).</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𝑃</m:t>
                          </m:r>
                        </m:e>
                        <m:sub>
                          <m:r>
                            <a:rPr lang="en-US" sz="1950" i="1">
                              <a:latin typeface="Cambria Math" panose="02040503050406030204" pitchFamily="18" charset="0"/>
                            </a:rPr>
                            <m:t>𝑔</m:t>
                          </m:r>
                        </m:sub>
                      </m:sSub>
                      <m:d>
                        <m:dPr>
                          <m:ctrlPr>
                            <a:rPr lang="en-US" sz="1950" i="1">
                              <a:latin typeface="Cambria Math" panose="02040503050406030204" pitchFamily="18" charset="0"/>
                            </a:rPr>
                          </m:ctrlPr>
                        </m:dPr>
                        <m:e>
                          <m:r>
                            <a:rPr lang="en-US" sz="1950" b="1" i="1">
                              <a:latin typeface="Cambria Math" panose="02040503050406030204" pitchFamily="18" charset="0"/>
                            </a:rPr>
                            <m:t>𝒙</m:t>
                          </m:r>
                        </m:e>
                        <m:e>
                          <m:r>
                            <a:rPr lang="en-US" sz="1950" b="1" i="1">
                              <a:latin typeface="Cambria Math" panose="02040503050406030204" pitchFamily="18" charset="0"/>
                            </a:rPr>
                            <m:t>𝒛</m:t>
                          </m:r>
                        </m:e>
                      </m:d>
                      <m:r>
                        <a:rPr lang="en-US" sz="1950" i="1">
                          <a:latin typeface="Cambria Math" panose="02040503050406030204" pitchFamily="18" charset="0"/>
                        </a:rPr>
                        <m:t>=</m:t>
                      </m:r>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b="1" i="1">
                              <a:latin typeface="Cambria Math" panose="02040503050406030204" pitchFamily="18" charset="0"/>
                            </a:rPr>
                            <m:t>𝒛</m:t>
                          </m:r>
                        </m:e>
                      </m:d>
                    </m:oMath>
                  </m:oMathPara>
                </a14:m>
                <a:endParaRPr lang="en-US" sz="1950" dirty="0"/>
              </a:p>
              <a:p>
                <a:pPr marL="0" indent="0">
                  <a:buNone/>
                </a:pPr>
                <a:r>
                  <a:rPr lang="en-US" sz="1950" dirty="0"/>
                  <a:t>Such that</a:t>
                </a:r>
                <a:r>
                  <a:rPr lang="en-US" sz="1950" dirty="0" smtClean="0"/>
                  <a:t>:</a:t>
                </a:r>
              </a:p>
              <a:p>
                <a:pPr marL="0" indent="0">
                  <a:buNone/>
                </a:pPr>
                <a14:m>
                  <m:oMathPara xmlns:m="http://schemas.openxmlformats.org/officeDocument/2006/math">
                    <m:oMathParaPr>
                      <m:jc m:val="right"/>
                    </m:oMathParaPr>
                    <m:oMath xmlns:m="http://schemas.openxmlformats.org/officeDocument/2006/math">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d>
                      <m:r>
                        <a:rPr lang="en-US" sz="1950" i="1">
                          <a:latin typeface="Cambria Math" panose="02040503050406030204" pitchFamily="18" charset="0"/>
                        </a:rPr>
                        <m:t>=</m:t>
                      </m:r>
                      <m:nary>
                        <m:naryPr>
                          <m:limLoc m:val="undOvr"/>
                          <m:supHide m:val="on"/>
                          <m:ctrlPr>
                            <a:rPr lang="en-US" sz="1950" i="1">
                              <a:latin typeface="Cambria Math" panose="02040503050406030204" pitchFamily="18" charset="0"/>
                            </a:rPr>
                          </m:ctrlPr>
                        </m:naryPr>
                        <m:sub>
                          <m:r>
                            <a:rPr lang="en-US" sz="1950" b="1" i="1">
                              <a:latin typeface="Cambria Math" panose="02040503050406030204" pitchFamily="18" charset="0"/>
                            </a:rPr>
                            <m:t>𝒛</m:t>
                          </m:r>
                        </m:sub>
                        <m:sup/>
                        <m:e>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𝒙</m:t>
                              </m:r>
                            </m:e>
                            <m:e>
                              <m:r>
                                <m:rPr>
                                  <m:sty m:val="p"/>
                                </m:rPr>
                                <a:rPr lang="en-US" sz="1950">
                                  <a:latin typeface="Cambria Math" panose="02040503050406030204" pitchFamily="18" charset="0"/>
                                </a:rPr>
                                <m:t>Φ</m:t>
                              </m:r>
                              <m:r>
                                <a:rPr lang="en-US" sz="1950" i="1">
                                  <a:latin typeface="Cambria Math" panose="02040503050406030204" pitchFamily="18" charset="0"/>
                                </a:rPr>
                                <m:t>,</m:t>
                              </m:r>
                              <m:r>
                                <a:rPr lang="en-US" sz="1950" b="1" i="1">
                                  <a:latin typeface="Cambria Math" panose="02040503050406030204" pitchFamily="18" charset="0"/>
                                </a:rPr>
                                <m:t>𝒛</m:t>
                              </m:r>
                            </m:e>
                          </m:d>
                          <m:r>
                            <a:rPr lang="en-US" sz="1950" i="1">
                              <a:latin typeface="Cambria Math" panose="02040503050406030204" pitchFamily="18" charset="0"/>
                            </a:rPr>
                            <m:t>𝑃</m:t>
                          </m:r>
                          <m:d>
                            <m:dPr>
                              <m:ctrlPr>
                                <a:rPr lang="en-US" sz="1950" i="1">
                                  <a:latin typeface="Cambria Math" panose="02040503050406030204" pitchFamily="18" charset="0"/>
                                </a:rPr>
                              </m:ctrlPr>
                            </m:dPr>
                            <m:e>
                              <m:r>
                                <a:rPr lang="en-US" sz="1950" b="1" i="1">
                                  <a:latin typeface="Cambria Math" panose="02040503050406030204" pitchFamily="18" charset="0"/>
                                </a:rPr>
                                <m:t>𝒛</m:t>
                              </m:r>
                            </m:e>
                          </m:d>
                        </m:e>
                      </m:nary>
                      <m:r>
                        <a:rPr lang="en-US" sz="1950" i="1">
                          <a:latin typeface="Cambria Math" panose="02040503050406030204" pitchFamily="18" charset="0"/>
                        </a:rPr>
                        <m:t>𝑑</m:t>
                      </m:r>
                      <m:r>
                        <a:rPr lang="en-US" sz="1950" b="1" i="1">
                          <a:latin typeface="Cambria Math" panose="02040503050406030204" pitchFamily="18" charset="0"/>
                        </a:rPr>
                        <m:t>𝒛</m:t>
                      </m:r>
                      <m:r>
                        <a:rPr lang="en-US" sz="1950" b="0" i="1" smtClean="0">
                          <a:latin typeface="Cambria Math" panose="02040503050406030204" pitchFamily="18" charset="0"/>
                        </a:rPr>
                        <m:t>    </m:t>
                      </m:r>
                      <m:d>
                        <m:dPr>
                          <m:ctrlPr>
                            <a:rPr lang="en-US" sz="1950" b="0" i="1" smtClean="0">
                              <a:latin typeface="Cambria Math" panose="02040503050406030204" pitchFamily="18" charset="0"/>
                            </a:rPr>
                          </m:ctrlPr>
                        </m:dPr>
                        <m:e>
                          <m:r>
                            <a:rPr lang="en-US" sz="1950" b="0" i="1" smtClean="0">
                              <a:latin typeface="Cambria Math" panose="02040503050406030204" pitchFamily="18" charset="0"/>
                            </a:rPr>
                            <m:t>1.1</m:t>
                          </m:r>
                        </m:e>
                      </m:d>
                    </m:oMath>
                  </m:oMathPara>
                </a14:m>
                <a:endParaRPr lang="en-US" sz="1950" dirty="0" smtClean="0"/>
              </a:p>
              <a:p>
                <a:pPr marL="0" indent="0">
                  <a:buNone/>
                </a:pPr>
                <a:r>
                  <a:rPr lang="en-US" sz="1950" dirty="0"/>
                  <a:t>This implies intractable PDF </a:t>
                </a:r>
                <a:r>
                  <a:rPr lang="en-US" sz="1950" i="1" dirty="0"/>
                  <a:t>P</a:t>
                </a:r>
                <a:r>
                  <a:rPr lang="en-US" sz="1950" dirty="0"/>
                  <a:t>(</a:t>
                </a:r>
                <a:r>
                  <a:rPr lang="en-US" sz="1950" b="1" i="1" dirty="0"/>
                  <a:t>x</a:t>
                </a:r>
                <a:r>
                  <a:rPr lang="en-US" sz="1950" dirty="0"/>
                  <a:t>) can be known via tractable PDF </a:t>
                </a:r>
                <a:r>
                  <a:rPr lang="en-US" sz="1950" i="1" dirty="0"/>
                  <a:t>P</a:t>
                </a:r>
                <a:r>
                  <a:rPr lang="en-US" sz="1950" dirty="0"/>
                  <a:t>(</a:t>
                </a:r>
                <a:r>
                  <a:rPr lang="en-US" sz="1950" b="1" dirty="0"/>
                  <a:t>z</a:t>
                </a:r>
                <a:r>
                  <a:rPr lang="en-US" sz="1950" dirty="0"/>
                  <a:t>) and conditional PDF </a:t>
                </a:r>
                <a:r>
                  <a:rPr lang="en-US" sz="1950" i="1" dirty="0"/>
                  <a:t>P</a:t>
                </a:r>
                <a:r>
                  <a:rPr lang="en-US" sz="1950" dirty="0"/>
                  <a:t>(</a:t>
                </a:r>
                <a:r>
                  <a:rPr lang="en-US" sz="1950" b="1" i="1" dirty="0"/>
                  <a:t>x</a:t>
                </a:r>
                <a:r>
                  <a:rPr lang="en-US" sz="1950" dirty="0"/>
                  <a:t> | Φ, </a:t>
                </a:r>
                <a:r>
                  <a:rPr lang="en-US" sz="1950" b="1" dirty="0"/>
                  <a:t>z</a:t>
                </a:r>
                <a:r>
                  <a:rPr lang="en-US" sz="1950" dirty="0"/>
                  <a:t>); however it is really difficult to compute </a:t>
                </a:r>
                <a:r>
                  <a:rPr lang="en-US" sz="1950" i="1" dirty="0"/>
                  <a:t>P</a:t>
                </a:r>
                <a:r>
                  <a:rPr lang="en-US" sz="1950" dirty="0"/>
                  <a:t>(</a:t>
                </a:r>
                <a:r>
                  <a:rPr lang="en-US" sz="1950" b="1" i="1" dirty="0"/>
                  <a:t>x</a:t>
                </a:r>
                <a:r>
                  <a:rPr lang="en-US" sz="1950" dirty="0"/>
                  <a:t>) due to complication of the integral but this difficulty is unimportant because the purpose of DGM is to estimate generator </a:t>
                </a:r>
                <a:r>
                  <a:rPr lang="en-US" sz="1950" i="1" dirty="0"/>
                  <a:t>g</a:t>
                </a:r>
                <a:r>
                  <a:rPr lang="en-US" sz="1950" dirty="0"/>
                  <a:t>(</a:t>
                </a:r>
                <a:r>
                  <a:rPr lang="en-US" sz="1950" b="1" dirty="0"/>
                  <a:t>z</a:t>
                </a:r>
                <a:r>
                  <a:rPr lang="en-US" sz="1950" dirty="0"/>
                  <a:t> | Φ). As a convention, the conditional PDF </a:t>
                </a:r>
                <a:r>
                  <a:rPr lang="en-US" sz="1950" i="1" dirty="0"/>
                  <a:t>P</a:t>
                </a:r>
                <a:r>
                  <a:rPr lang="en-US" sz="1950" dirty="0"/>
                  <a:t>(</a:t>
                </a:r>
                <a:r>
                  <a:rPr lang="en-US" sz="1950" b="1" i="1" dirty="0"/>
                  <a:t>x</a:t>
                </a:r>
                <a:r>
                  <a:rPr lang="en-US" sz="1950" dirty="0"/>
                  <a:t> | Φ, </a:t>
                </a:r>
                <a:r>
                  <a:rPr lang="en-US" sz="1950" b="1" dirty="0"/>
                  <a:t>z</a:t>
                </a:r>
                <a:r>
                  <a:rPr lang="en-US" sz="1950" dirty="0"/>
                  <a:t>) is called likelihood </a:t>
                </a:r>
                <a:r>
                  <a:rPr lang="en-US" sz="1950" i="1" dirty="0"/>
                  <a:t>P</a:t>
                </a:r>
                <a:r>
                  <a:rPr lang="en-US" sz="1950" dirty="0"/>
                  <a:t>(</a:t>
                </a:r>
                <a:r>
                  <a:rPr lang="en-US" sz="1950" b="1" i="1" dirty="0"/>
                  <a:t>x</a:t>
                </a:r>
                <a:r>
                  <a:rPr lang="en-US" sz="1950" dirty="0"/>
                  <a:t> | Φ, </a:t>
                </a:r>
                <a:r>
                  <a:rPr lang="en-US" sz="1950" b="1" dirty="0"/>
                  <a:t>z</a:t>
                </a:r>
                <a:r>
                  <a:rPr lang="en-US" sz="1950" dirty="0"/>
                  <a:t>). Indeed, </a:t>
                </a:r>
                <a:r>
                  <a:rPr lang="en-US" sz="1950" i="1" dirty="0"/>
                  <a:t>P</a:t>
                </a:r>
                <a:r>
                  <a:rPr lang="en-US" sz="1950" dirty="0"/>
                  <a:t>(</a:t>
                </a:r>
                <a:r>
                  <a:rPr lang="en-US" sz="1950" b="1" i="1" dirty="0"/>
                  <a:t>x</a:t>
                </a:r>
                <a:r>
                  <a:rPr lang="en-US" sz="1950" dirty="0"/>
                  <a:t> | Φ, </a:t>
                </a:r>
                <a:r>
                  <a:rPr lang="en-US" sz="1950" b="1" dirty="0"/>
                  <a:t>z</a:t>
                </a:r>
                <a:r>
                  <a:rPr lang="en-US" sz="1950" dirty="0"/>
                  <a:t>) is likelihood function of intractable data </a:t>
                </a:r>
                <a:r>
                  <a:rPr lang="en-US" sz="1950" b="1" i="1" dirty="0"/>
                  <a:t>x</a:t>
                </a:r>
                <a:r>
                  <a:rPr lang="en-US" sz="1950" dirty="0"/>
                  <a:t> given tractable data </a:t>
                </a:r>
                <a:r>
                  <a:rPr lang="en-US" sz="1950" b="1" dirty="0"/>
                  <a:t>z</a:t>
                </a:r>
                <a:r>
                  <a:rPr lang="en-US" sz="1950" dirty="0"/>
                  <a:t>, which indicates how close generated data </a:t>
                </a:r>
                <a:r>
                  <a:rPr lang="en-US" sz="1950" b="1" i="1" dirty="0"/>
                  <a:t>x</a:t>
                </a:r>
                <a:r>
                  <a:rPr lang="en-US" sz="1950" dirty="0"/>
                  <a:t>’ = </a:t>
                </a:r>
                <a:r>
                  <a:rPr lang="en-US" sz="1950" i="1" dirty="0"/>
                  <a:t>g</a:t>
                </a:r>
                <a:r>
                  <a:rPr lang="en-US" sz="1950" dirty="0"/>
                  <a:t>(</a:t>
                </a:r>
                <a:r>
                  <a:rPr lang="en-US" sz="1950" b="1" dirty="0"/>
                  <a:t>z</a:t>
                </a:r>
                <a:r>
                  <a:rPr lang="en-US" sz="1950" dirty="0"/>
                  <a:t> | Φ) to </a:t>
                </a:r>
                <a:r>
                  <a:rPr lang="en-US" sz="1950" b="1" i="1" dirty="0"/>
                  <a:t>x</a:t>
                </a:r>
                <a:r>
                  <a:rPr lang="en-US" sz="19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510" t="-589" r="-510" b="-34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8314693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48160" cy="5176066"/>
              </a:xfrm>
            </p:spPr>
            <p:txBody>
              <a:bodyPr>
                <a:noAutofit/>
              </a:bodyPr>
              <a:lstStyle/>
              <a:p>
                <a:pPr marL="0" indent="0">
                  <a:buNone/>
                </a:pPr>
                <a:r>
                  <a:rPr lang="en-US" sz="2000" dirty="0" smtClean="0"/>
                  <a:t>Note,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b="1" i="1">
                              <a:latin typeface="Cambria Math" panose="02040503050406030204" pitchFamily="18" charset="0"/>
                            </a:rPr>
                            <m:t>𝒙</m:t>
                          </m:r>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r>
                                <m:rPr>
                                  <m:sty m:val="p"/>
                                </m:rPr>
                                <a:rPr lang="en-US" sz="2000">
                                  <a:latin typeface="Cambria Math" panose="02040503050406030204" pitchFamily="18" charset="0"/>
                                </a:rPr>
                                <m:t>Σ</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1</m:t>
                                    </m:r>
                                  </m:sub>
                                  <m:sup>
                                    <m:r>
                                      <a:rPr lang="en-US" sz="2000" i="1">
                                        <a:latin typeface="Cambria Math" panose="02040503050406030204" pitchFamily="18" charset="0"/>
                                      </a:rPr>
                                      <m:t>2</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r>
                                          <m:rPr>
                                            <m:sty m:val="p"/>
                                          </m:rPr>
                                          <a:rPr lang="en-US" sz="2000">
                                            <a:latin typeface="Cambria Math" panose="02040503050406030204" pitchFamily="18" charset="0"/>
                                          </a:rPr>
                                          <m:t>Σ</m:t>
                                        </m:r>
                                      </m:sub>
                                    </m:sSub>
                                  </m:e>
                                </m:d>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2</m:t>
                                    </m:r>
                                  </m:sub>
                                  <m:sup>
                                    <m:r>
                                      <a:rPr lang="en-US" sz="2000" i="1">
                                        <a:latin typeface="Cambria Math" panose="02040503050406030204" pitchFamily="18" charset="0"/>
                                      </a:rPr>
                                      <m:t>2</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r>
                                          <m:rPr>
                                            <m:sty m:val="p"/>
                                          </m:rPr>
                                          <a:rPr lang="en-US" sz="2000">
                                            <a:latin typeface="Cambria Math" panose="02040503050406030204" pitchFamily="18" charset="0"/>
                                          </a:rPr>
                                          <m:t>Σ</m:t>
                                        </m:r>
                                      </m:sub>
                                    </m:sSub>
                                  </m:e>
                                </m:d>
                              </m:e>
                            </m:mr>
                            <m:mr>
                              <m:e>
                                <m:r>
                                  <a:rPr lang="en-US" sz="2000" i="1">
                                    <a:latin typeface="Cambria Math" panose="02040503050406030204" pitchFamily="18" charset="0"/>
                                  </a:rPr>
                                  <m:t>⋮</m:t>
                                </m:r>
                              </m:e>
                            </m:m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𝑛</m:t>
                                    </m:r>
                                  </m:sub>
                                  <m:sup>
                                    <m:r>
                                      <a:rPr lang="en-US" sz="2000" i="1">
                                        <a:latin typeface="Cambria Math" panose="02040503050406030204" pitchFamily="18" charset="0"/>
                                      </a:rPr>
                                      <m:t>2</m:t>
                                    </m:r>
                                  </m:sup>
                                </m:sSubSup>
                                <m:d>
                                  <m:dPr>
                                    <m:ctrlPr>
                                      <a:rPr lang="en-US" sz="2000" i="1">
                                        <a:latin typeface="Cambria Math" panose="02040503050406030204" pitchFamily="18" charset="0"/>
                                      </a:rPr>
                                    </m:ctrlPr>
                                  </m:dPr>
                                  <m:e>
                                    <m:r>
                                      <a:rPr lang="en-US" sz="2000" b="1" i="1">
                                        <a:latin typeface="Cambria Math" panose="02040503050406030204" pitchFamily="18" charset="0"/>
                                      </a:rPr>
                                      <m:t>𝒙</m:t>
                                    </m:r>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r>
                                          <m:rPr>
                                            <m:sty m:val="p"/>
                                          </m:rPr>
                                          <a:rPr lang="en-US" sz="2000">
                                            <a:latin typeface="Cambria Math" panose="02040503050406030204" pitchFamily="18" charset="0"/>
                                          </a:rPr>
                                          <m:t>Σ</m:t>
                                        </m:r>
                                      </m:sub>
                                    </m:sSub>
                                  </m:e>
                                </m:d>
                              </m:e>
                            </m:mr>
                          </m:m>
                        </m:e>
                      </m:d>
                    </m:oMath>
                  </m:oMathPara>
                </a14:m>
                <a:endParaRPr lang="en-US" sz="2000" dirty="0"/>
              </a:p>
              <a:p>
                <a:pPr marL="0" indent="0">
                  <a:buNone/>
                </a:pPr>
                <a:r>
                  <a:rPr lang="en-US" sz="2000" dirty="0"/>
                  <a:t>Where </a:t>
                </a:r>
                <a:r>
                  <a:rPr lang="en-US" sz="2000" i="1" dirty="0"/>
                  <a:t>σ</a:t>
                </a:r>
                <a:r>
                  <a:rPr lang="en-US" sz="2000" i="1" baseline="-25000" dirty="0"/>
                  <a:t>i</a:t>
                </a:r>
                <a:r>
                  <a:rPr lang="en-US" sz="2000" baseline="30000" dirty="0"/>
                  <a:t>2</a:t>
                </a:r>
                <a:r>
                  <a:rPr lang="en-US" sz="2000" dirty="0"/>
                  <a:t>(</a:t>
                </a:r>
                <a:r>
                  <a:rPr lang="en-US" sz="2000" b="1" i="1" dirty="0"/>
                  <a:t>x</a:t>
                </a:r>
                <a:r>
                  <a:rPr lang="en-US" sz="2000" dirty="0"/>
                  <a:t> | Θ) is variance of elemental variable </a:t>
                </a:r>
                <a:r>
                  <a:rPr lang="en-US" sz="2000" i="1" dirty="0"/>
                  <a:t>x</a:t>
                </a:r>
                <a:r>
                  <a:rPr lang="en-US" sz="2000" i="1" baseline="-25000" dirty="0"/>
                  <a:t>i</a:t>
                </a:r>
                <a:r>
                  <a:rPr lang="en-US" sz="2000" dirty="0"/>
                  <a:t> in </a:t>
                </a:r>
                <a:r>
                  <a:rPr lang="en-US" sz="2000" b="1" dirty="0"/>
                  <a:t>z</a:t>
                </a:r>
                <a:r>
                  <a:rPr lang="en-US" sz="2000" dirty="0"/>
                  <a:t> = (</a:t>
                </a:r>
                <a:r>
                  <a:rPr lang="en-US" sz="2000" i="1" dirty="0"/>
                  <a:t>z</a:t>
                </a:r>
                <a:r>
                  <a:rPr lang="en-US" sz="2000" baseline="-25000" dirty="0"/>
                  <a:t>1</a:t>
                </a:r>
                <a:r>
                  <a:rPr lang="en-US" sz="2000" dirty="0"/>
                  <a:t>, </a:t>
                </a:r>
                <a:r>
                  <a:rPr lang="en-US" sz="2000" i="1" dirty="0"/>
                  <a:t>z</a:t>
                </a:r>
                <a:r>
                  <a:rPr lang="en-US" sz="2000" baseline="-25000" dirty="0"/>
                  <a:t>2</a:t>
                </a:r>
                <a:r>
                  <a:rPr lang="en-US" sz="2000" dirty="0"/>
                  <a:t>,…, </a:t>
                </a:r>
                <a:r>
                  <a:rPr lang="en-US" sz="2000" i="1" dirty="0" err="1"/>
                  <a:t>z</a:t>
                </a:r>
                <a:r>
                  <a:rPr lang="en-US" sz="2000" i="1" baseline="-25000" dirty="0" err="1"/>
                  <a:t>n</a:t>
                </a:r>
                <a:r>
                  <a:rPr lang="en-US" sz="2000" dirty="0"/>
                  <a:t>)</a:t>
                </a:r>
                <a:r>
                  <a:rPr lang="en-US" sz="2000" i="1" baseline="30000" dirty="0"/>
                  <a:t>T</a:t>
                </a:r>
                <a:r>
                  <a:rPr lang="en-US" sz="2000" dirty="0"/>
                  <a:t> given </a:t>
                </a:r>
                <a:r>
                  <a:rPr lang="en-US" sz="2000" b="1" i="1" dirty="0"/>
                  <a:t>x</a:t>
                </a:r>
                <a:r>
                  <a:rPr lang="en-US" sz="2000" dirty="0"/>
                  <a:t> according to encoder </a:t>
                </a:r>
                <a:r>
                  <a:rPr lang="en-US" sz="2000" i="1" dirty="0"/>
                  <a:t>f</a:t>
                </a:r>
                <a:r>
                  <a:rPr lang="en-US" sz="2000" dirty="0"/>
                  <a:t>(</a:t>
                </a:r>
                <a:r>
                  <a:rPr lang="en-US" sz="2000" b="1" i="1" dirty="0"/>
                  <a:t>x</a:t>
                </a:r>
                <a:r>
                  <a:rPr lang="en-US" sz="2000" dirty="0"/>
                  <a:t> | Θ). As a result, encoder parameter Θ</a:t>
                </a:r>
                <a:r>
                  <a:rPr lang="en-US" sz="2000" baseline="-25000" dirty="0"/>
                  <a:t>Σ</a:t>
                </a:r>
                <a:r>
                  <a:rPr lang="en-US" sz="2000" dirty="0"/>
                  <a:t>, which is now diagonal matrix represented by its diagonal vector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oMath>
                </a14:m>
                <a:r>
                  <a:rPr lang="en-US" sz="2000" dirty="0"/>
                  <a:t>, is computed easier.</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r>
                        <a:rPr lang="en-US" sz="2000" i="1">
                          <a:latin typeface="Cambria Math" panose="02040503050406030204" pitchFamily="18" charset="0"/>
                        </a:rPr>
                        <m:t>−</m:t>
                      </m:r>
                      <m:r>
                        <a:rPr lang="en-US" sz="2000" i="1">
                          <a:latin typeface="Cambria Math" panose="02040503050406030204" pitchFamily="18" charset="0"/>
                        </a:rPr>
                        <m:t>𝛾</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d>
                        <m:dPr>
                          <m:ctrlPr>
                            <a:rPr lang="en-US" sz="2000" i="1">
                              <a:latin typeface="Cambria Math" panose="02040503050406030204" pitchFamily="18" charset="0"/>
                            </a:rPr>
                          </m:ctrlPr>
                        </m:dPr>
                        <m:e>
                          <m:r>
                            <a:rPr lang="en-US" sz="2000" b="1" i="1">
                              <a:latin typeface="Cambria Math" panose="02040503050406030204" pitchFamily="18" charset="0"/>
                            </a:rPr>
                            <m:t>𝟏</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b="1" i="1">
                                          <a:latin typeface="Cambria Math" panose="02040503050406030204" pitchFamily="18" charset="0"/>
                                        </a:rPr>
                                        <m:t>𝒙</m:t>
                                      </m:r>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2</m:t>
                                              </m:r>
                                            </m:sup>
                                          </m:sSup>
                                        </m:sub>
                                      </m:sSub>
                                    </m:e>
                                  </m:d>
                                </m:e>
                              </m:d>
                            </m:e>
                            <m:sup>
                              <m:r>
                                <a:rPr lang="en-US" sz="2000" i="1">
                                  <a:latin typeface="Cambria Math" panose="02040503050406030204" pitchFamily="18" charset="0"/>
                                </a:rPr>
                                <m:t>−1</m:t>
                              </m:r>
                            </m:sup>
                          </m:sSup>
                        </m:e>
                      </m:d>
                      <m:f>
                        <m:fPr>
                          <m:ctrlPr>
                            <a:rPr lang="en-US" sz="2000" i="1">
                              <a:latin typeface="Cambria Math" panose="02040503050406030204" pitchFamily="18" charset="0"/>
                            </a:rPr>
                          </m:ctrlPr>
                        </m:fPr>
                        <m:num>
                          <m:r>
                            <a:rPr lang="en-US" sz="2000" i="1">
                              <a:latin typeface="Cambria Math" panose="02040503050406030204" pitchFamily="18" charset="0"/>
                            </a:rPr>
                            <m:t>𝑑</m:t>
                          </m:r>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d>
                            <m:dPr>
                              <m:ctrlPr>
                                <a:rPr lang="en-US" sz="2000" i="1">
                                  <a:latin typeface="Cambria Math" panose="02040503050406030204" pitchFamily="18" charset="0"/>
                                </a:rPr>
                              </m:ctrlPr>
                            </m:dPr>
                            <m:e>
                              <m:r>
                                <a:rPr lang="en-US" sz="2000" b="1" i="1">
                                  <a:latin typeface="Cambria Math" panose="02040503050406030204" pitchFamily="18" charset="0"/>
                                </a:rPr>
                                <m:t>𝒙</m:t>
                              </m:r>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e>
                          </m:d>
                        </m:num>
                        <m:den>
                          <m:r>
                            <a:rPr lang="en-US" sz="2000" i="1">
                              <a:latin typeface="Cambria Math" panose="02040503050406030204" pitchFamily="18" charset="0"/>
                            </a:rPr>
                            <m:t>𝑑</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den>
                      </m:f>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r>
                            <m:rPr>
                              <m:sty m:val="p"/>
                            </m:rPr>
                            <a:rPr lang="en-US" sz="2000">
                              <a:latin typeface="Cambria Math" panose="02040503050406030204" pitchFamily="18" charset="0"/>
                            </a:rPr>
                            <m:t>Σ</m:t>
                          </m:r>
                        </m:sub>
                      </m:sSub>
                      <m:r>
                        <m:rPr>
                          <m:aln/>
                        </m:rPr>
                        <a:rPr lang="en-US" sz="2000" i="1">
                          <a:latin typeface="Cambria Math" panose="02040503050406030204" pitchFamily="18" charset="0"/>
                        </a:rPr>
                        <m:t>=</m:t>
                      </m:r>
                      <m:sSub>
                        <m:sSubPr>
                          <m:ctrlPr>
                            <a:rPr lang="en-US" sz="2000" i="1">
                              <a:latin typeface="Cambria Math" panose="02040503050406030204" pitchFamily="18" charset="0"/>
                            </a:rPr>
                          </m:ctrlPr>
                        </m:sSub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e>
                          </m:d>
                        </m:e>
                        <m:sub>
                          <m:r>
                            <a:rPr lang="en-US" sz="2000" i="1">
                              <a:latin typeface="Cambria Math" panose="02040503050406030204" pitchFamily="18" charset="0"/>
                            </a:rPr>
                            <m:t>𝑛</m:t>
                          </m:r>
                          <m:r>
                            <m:rPr>
                              <m:sty m:val="p"/>
                            </m:rPr>
                            <a:rPr lang="en-US" sz="2000">
                              <a:latin typeface="Cambria Math" panose="02040503050406030204" pitchFamily="18" charset="0"/>
                            </a:rPr>
                            <m:t>x</m:t>
                          </m:r>
                          <m:r>
                            <a:rPr lang="en-US" sz="2000" i="1">
                              <a:latin typeface="Cambria Math" panose="02040503050406030204" pitchFamily="18" charset="0"/>
                            </a:rPr>
                            <m:t>𝑛</m:t>
                          </m:r>
                        </m:sub>
                      </m:sSub>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1</m:t>
                                    </m:r>
                                  </m:sub>
                                  <m:sup>
                                    <m:r>
                                      <a:rPr lang="en-US" sz="2000" i="1">
                                        <a:latin typeface="Cambria Math" panose="02040503050406030204" pitchFamily="18" charset="0"/>
                                      </a:rPr>
                                      <m:t>2</m:t>
                                    </m:r>
                                  </m:sup>
                                </m:sSubSup>
                              </m:e>
                              <m:e>
                                <m:r>
                                  <a:rPr lang="en-US" sz="2000" i="1">
                                    <a:latin typeface="Cambria Math" panose="02040503050406030204" pitchFamily="18" charset="0"/>
                                  </a:rPr>
                                  <m:t>0</m:t>
                                </m:r>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0</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2</m:t>
                                    </m:r>
                                  </m:sub>
                                  <m:sup>
                                    <m:r>
                                      <a:rPr lang="en-US" sz="2000" i="1">
                                        <a:latin typeface="Cambria Math" panose="02040503050406030204" pitchFamily="18" charset="0"/>
                                      </a:rPr>
                                      <m:t>2</m:t>
                                    </m:r>
                                  </m:sup>
                                </m:sSubSup>
                              </m:e>
                              <m:e>
                                <m:r>
                                  <a:rPr lang="en-US" sz="2000" i="1">
                                    <a:latin typeface="Cambria Math" panose="02040503050406030204" pitchFamily="18" charset="0"/>
                                  </a:rPr>
                                  <m:t>⋯</m:t>
                                </m:r>
                              </m:e>
                              <m:e>
                                <m:r>
                                  <a:rPr lang="en-US" sz="2000" i="1">
                                    <a:latin typeface="Cambria Math" panose="02040503050406030204" pitchFamily="18" charset="0"/>
                                  </a:rPr>
                                  <m:t>0</m:t>
                                </m:r>
                              </m:e>
                            </m:mr>
                            <m:mr>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e>
                                <m:r>
                                  <a:rPr lang="en-US" sz="2000" i="1">
                                    <a:latin typeface="Cambria Math" panose="02040503050406030204" pitchFamily="18" charset="0"/>
                                  </a:rPr>
                                  <m:t>⋮</m:t>
                                </m:r>
                              </m:e>
                            </m:mr>
                            <m:mr>
                              <m:e>
                                <m:r>
                                  <a:rPr lang="en-US" sz="2000" i="1">
                                    <a:latin typeface="Cambria Math" panose="02040503050406030204" pitchFamily="18" charset="0"/>
                                  </a:rPr>
                                  <m:t>0</m:t>
                                </m:r>
                              </m:e>
                              <m:e>
                                <m:r>
                                  <a:rPr lang="en-US" sz="2000" i="1">
                                    <a:latin typeface="Cambria Math" panose="02040503050406030204" pitchFamily="18" charset="0"/>
                                  </a:rPr>
                                  <m:t>0</m:t>
                                </m:r>
                              </m:e>
                              <m:e>
                                <m:r>
                                  <a:rPr lang="en-US" sz="2000" i="1">
                                    <a:latin typeface="Cambria Math" panose="02040503050406030204" pitchFamily="18" charset="0"/>
                                  </a:rPr>
                                  <m:t>⋯</m:t>
                                </m:r>
                              </m:e>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𝑛</m:t>
                                    </m:r>
                                  </m:sub>
                                  <m:sup>
                                    <m:r>
                                      <a:rPr lang="en-US" sz="2000" i="1">
                                        <a:latin typeface="Cambria Math" panose="02040503050406030204" pitchFamily="18" charset="0"/>
                                      </a:rPr>
                                      <m:t>2</m:t>
                                    </m:r>
                                  </m:sup>
                                </m:sSubSup>
                              </m:e>
                            </m:mr>
                          </m:m>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𝑛</m:t>
                                  </m:r>
                                </m:sub>
                                <m:sup>
                                  <m:r>
                                    <a:rPr lang="en-US" sz="2000" i="1">
                                      <a:latin typeface="Cambria Math" panose="02040503050406030204" pitchFamily="18" charset="0"/>
                                    </a:rPr>
                                    <m:t>2</m:t>
                                  </m:r>
                                </m:sup>
                              </m:sSubSup>
                            </m:e>
                          </m:d>
                        </m:e>
                        <m:sup>
                          <m:r>
                            <a:rPr lang="en-US" sz="2000" i="1">
                              <a:latin typeface="Cambria Math" panose="02040503050406030204" pitchFamily="18" charset="0"/>
                            </a:rPr>
                            <m:t>𝑇</m:t>
                          </m:r>
                        </m:sup>
                      </m:sSup>
                    </m:oMath>
                  </m:oMathPara>
                </a14:m>
                <a:endParaRPr lang="en-US" sz="2000" dirty="0"/>
              </a:p>
              <a:p>
                <a:pPr marL="0" indent="0">
                  <a:buNone/>
                </a:pP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48160" cy="5176066"/>
              </a:xfrm>
              <a:blipFill>
                <a:blip r:embed="rId2"/>
                <a:stretch>
                  <a:fillRect l="-510" t="-589" r="-561" b="-23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80</a:t>
            </a:fld>
            <a:endParaRPr lang="en-US"/>
          </a:p>
        </p:txBody>
      </p:sp>
    </p:spTree>
    <p:extLst>
      <p:ext uri="{BB962C8B-B14F-4D97-AF65-F5344CB8AC3E}">
        <p14:creationId xmlns:p14="http://schemas.microsoft.com/office/powerpoint/2010/main" val="1544711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2100" i="1" smtClean="0">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r>
                        <m:rPr>
                          <m:aln/>
                        </m:rP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1</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e>
                            </m:mr>
                            <m:mr>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2</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e>
                            </m:mr>
                            <m:mr>
                              <m:e>
                                <m:r>
                                  <a:rPr lang="en-US" sz="2100" i="1">
                                    <a:latin typeface="Cambria Math" panose="02040503050406030204" pitchFamily="18" charset="0"/>
                                  </a:rPr>
                                  <m:t>⋮</m:t>
                                </m:r>
                              </m:e>
                            </m:mr>
                            <m:mr>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𝑛</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e>
                            </m:mr>
                          </m:m>
                        </m:e>
                      </m:d>
                      <m:r>
                        <a:rPr lang="en-US" sz="2100" b="0" i="1" smtClean="0">
                          <a:latin typeface="Cambria Math" panose="02040503050406030204" pitchFamily="18" charset="0"/>
                        </a:rPr>
                        <m:t>,</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e>
                          </m:d>
                        </m:e>
                        <m:sup>
                          <m:r>
                            <a:rPr lang="en-US" sz="2100" i="1">
                              <a:latin typeface="Cambria Math" panose="02040503050406030204" pitchFamily="18" charset="0"/>
                            </a:rPr>
                            <m:t>−1</m:t>
                          </m:r>
                        </m:sup>
                      </m:sSup>
                      <m:r>
                        <m:rPr>
                          <m:aln/>
                        </m:rP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1"/>
                                    <m:mcJc m:val="center"/>
                                  </m:mcPr>
                                </m:mc>
                              </m:mcs>
                              <m:ctrlPr>
                                <a:rPr lang="en-US" sz="2100" i="1">
                                  <a:latin typeface="Cambria Math" panose="02040503050406030204" pitchFamily="18" charset="0"/>
                                </a:rPr>
                              </m:ctrlPr>
                            </m:mPr>
                            <m:mr>
                              <m:e>
                                <m:f>
                                  <m:fPr>
                                    <m:type m:val="lin"/>
                                    <m:ctrlPr>
                                      <a:rPr lang="en-US" sz="2100" i="1">
                                        <a:latin typeface="Cambria Math" panose="02040503050406030204" pitchFamily="18" charset="0"/>
                                      </a:rPr>
                                    </m:ctrlPr>
                                  </m:fPr>
                                  <m:num>
                                    <m:r>
                                      <a:rPr lang="en-US" sz="2100" i="1">
                                        <a:latin typeface="Cambria Math" panose="02040503050406030204" pitchFamily="18" charset="0"/>
                                      </a:rPr>
                                      <m:t>1</m:t>
                                    </m:r>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1</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den>
                                </m:f>
                              </m:e>
                            </m:mr>
                            <m:mr>
                              <m:e>
                                <m:f>
                                  <m:fPr>
                                    <m:type m:val="lin"/>
                                    <m:ctrlPr>
                                      <a:rPr lang="en-US" sz="2100" i="1">
                                        <a:latin typeface="Cambria Math" panose="02040503050406030204" pitchFamily="18" charset="0"/>
                                      </a:rPr>
                                    </m:ctrlPr>
                                  </m:fPr>
                                  <m:num>
                                    <m:r>
                                      <a:rPr lang="en-US" sz="2100" i="1">
                                        <a:latin typeface="Cambria Math" panose="02040503050406030204" pitchFamily="18" charset="0"/>
                                      </a:rPr>
                                      <m:t>1</m:t>
                                    </m:r>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2</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den>
                                </m:f>
                              </m:e>
                            </m:mr>
                            <m:mr>
                              <m:e>
                                <m:r>
                                  <a:rPr lang="en-US" sz="2100" i="1">
                                    <a:latin typeface="Cambria Math" panose="02040503050406030204" pitchFamily="18" charset="0"/>
                                  </a:rPr>
                                  <m:t>⋮</m:t>
                                </m:r>
                              </m:e>
                            </m:mr>
                            <m:mr>
                              <m:e>
                                <m:f>
                                  <m:fPr>
                                    <m:type m:val="lin"/>
                                    <m:ctrlPr>
                                      <a:rPr lang="en-US" sz="2100" i="1">
                                        <a:latin typeface="Cambria Math" panose="02040503050406030204" pitchFamily="18" charset="0"/>
                                      </a:rPr>
                                    </m:ctrlPr>
                                  </m:fPr>
                                  <m:num>
                                    <m:r>
                                      <a:rPr lang="en-US" sz="2100" i="1">
                                        <a:latin typeface="Cambria Math" panose="02040503050406030204" pitchFamily="18" charset="0"/>
                                      </a:rPr>
                                      <m:t>1</m:t>
                                    </m:r>
                                  </m:num>
                                  <m:den>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𝑛</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den>
                                </m:f>
                              </m:e>
                            </m:mr>
                          </m:m>
                        </m:e>
                      </m:d>
                    </m:oMath>
                    <m:oMath xmlns:m="http://schemas.openxmlformats.org/officeDocument/2006/math">
                      <m:r>
                        <a:rPr lang="en-US" sz="2100" b="1" i="1">
                          <a:latin typeface="Cambria Math" panose="02040503050406030204" pitchFamily="18" charset="0"/>
                        </a:rPr>
                        <m:t>𝟏</m:t>
                      </m:r>
                      <m:r>
                        <m:rPr>
                          <m:aln/>
                        </m:rPr>
                        <a:rPr lang="en-US" sz="2100" i="1">
                          <a:latin typeface="Cambria Math" panose="02040503050406030204" pitchFamily="18" charset="0"/>
                        </a:rPr>
                        <m:t>=</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a:rPr lang="en-US" sz="2100" i="1">
                                  <a:latin typeface="Cambria Math" panose="02040503050406030204" pitchFamily="18" charset="0"/>
                                </a:rPr>
                                <m:t>1,1,…,1</m:t>
                              </m:r>
                            </m:e>
                          </m:d>
                        </m:e>
                        <m:sup>
                          <m:r>
                            <a:rPr lang="en-US" sz="2100" i="1">
                              <a:latin typeface="Cambria Math" panose="02040503050406030204" pitchFamily="18" charset="0"/>
                            </a:rPr>
                            <m:t>𝑇</m:t>
                          </m:r>
                        </m:sup>
                      </m:sSup>
                    </m:oMath>
                  </m:oMathPara>
                </a14:m>
                <a:endParaRPr lang="en-US" sz="2100" dirty="0"/>
              </a:p>
              <a:p>
                <a:pPr marL="0" indent="0">
                  <a:buNone/>
                </a:pPr>
                <a:r>
                  <a:rPr lang="en-US" sz="2100" dirty="0"/>
                  <a:t>In general, estimation equations for encoder parameter Θ = (</a:t>
                </a:r>
                <a:r>
                  <a:rPr lang="en-US" sz="2100" dirty="0" err="1"/>
                  <a:t>Θ</a:t>
                </a:r>
                <a:r>
                  <a:rPr lang="en-US" sz="2100" i="1" baseline="-25000" dirty="0" err="1"/>
                  <a:t>μ</a:t>
                </a:r>
                <a:r>
                  <a:rPr lang="en-US" sz="2100" dirty="0"/>
                  <a:t>,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oMath>
                </a14:m>
                <a:r>
                  <a:rPr lang="en-US" sz="2100" dirty="0"/>
                  <a:t>)</a:t>
                </a:r>
                <a:r>
                  <a:rPr lang="en-US" sz="2100" i="1" baseline="30000" dirty="0"/>
                  <a:t>T</a:t>
                </a:r>
                <a:r>
                  <a:rPr lang="en-US" sz="2100" dirty="0"/>
                  <a:t> are specified as follows</a:t>
                </a:r>
                <a:r>
                  <a:rPr lang="en-US" sz="21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100" i="1">
                              <a:latin typeface="Cambria Math" panose="02040503050406030204" pitchFamily="18" charset="0"/>
                            </a:rPr>
                          </m:ctrlPr>
                        </m:mPr>
                        <m:mr>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a:rPr lang="en-US" sz="2100" i="1">
                                    <a:latin typeface="Cambria Math" panose="02040503050406030204" pitchFamily="18" charset="0"/>
                                  </a:rPr>
                                  <m:t>𝜇</m:t>
                                </m:r>
                              </m:sub>
                            </m:sSub>
                            <m:r>
                              <m:rPr>
                                <m:aln/>
                              </m:rPr>
                              <a:rPr lang="en-US" sz="2100" i="1">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a:rPr lang="en-US" sz="2100" i="1">
                                    <a:latin typeface="Cambria Math" panose="02040503050406030204" pitchFamily="18" charset="0"/>
                                  </a:rPr>
                                  <m:t>𝜇</m:t>
                                </m:r>
                              </m:sub>
                            </m:sSub>
                            <m:r>
                              <a:rPr lang="en-US" sz="2100" i="1">
                                <a:latin typeface="Cambria Math" panose="02040503050406030204" pitchFamily="18" charset="0"/>
                              </a:rPr>
                              <m:t>−</m:t>
                            </m:r>
                            <m:r>
                              <a:rPr lang="en-US" sz="2100" i="1">
                                <a:latin typeface="Cambria Math" panose="02040503050406030204" pitchFamily="18" charset="0"/>
                              </a:rPr>
                              <m:t>𝛾𝜇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a:rPr lang="en-US" sz="2100" i="1">
                                        <a:latin typeface="Cambria Math" panose="02040503050406030204" pitchFamily="18" charset="0"/>
                                      </a:rPr>
                                      <m:t>𝜇</m:t>
                                    </m:r>
                                  </m:sub>
                                </m:sSub>
                              </m:e>
                            </m:d>
                            <m:f>
                              <m:fPr>
                                <m:ctrlPr>
                                  <a:rPr lang="en-US" sz="2100" i="1">
                                    <a:latin typeface="Cambria Math" panose="02040503050406030204" pitchFamily="18" charset="0"/>
                                  </a:rPr>
                                </m:ctrlPr>
                              </m:fPr>
                              <m:num>
                                <m:r>
                                  <a:rPr lang="en-US" sz="2100" i="1">
                                    <a:latin typeface="Cambria Math" panose="02040503050406030204" pitchFamily="18" charset="0"/>
                                  </a:rPr>
                                  <m:t>𝑑</m:t>
                                </m:r>
                                <m:r>
                                  <a:rPr lang="en-US" sz="2100" i="1">
                                    <a:latin typeface="Cambria Math" panose="02040503050406030204" pitchFamily="18" charset="0"/>
                                  </a:rPr>
                                  <m:t>𝜇</m:t>
                                </m:r>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a:rPr lang="en-US" sz="2100" i="1">
                                            <a:latin typeface="Cambria Math" panose="02040503050406030204" pitchFamily="18" charset="0"/>
                                          </a:rPr>
                                          <m:t>𝜇</m:t>
                                        </m:r>
                                      </m:sub>
                                    </m:sSub>
                                  </m:e>
                                </m:d>
                              </m:num>
                              <m:den>
                                <m:r>
                                  <a:rPr lang="en-US" sz="2100" i="1">
                                    <a:latin typeface="Cambria Math" panose="02040503050406030204" pitchFamily="18" charset="0"/>
                                  </a:rPr>
                                  <m:t>𝑑</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a:rPr lang="en-US" sz="2100" i="1">
                                        <a:latin typeface="Cambria Math" panose="02040503050406030204" pitchFamily="18" charset="0"/>
                                      </a:rPr>
                                      <m:t>𝜇</m:t>
                                    </m:r>
                                  </m:sub>
                                </m:sSub>
                              </m:den>
                            </m:f>
                          </m:e>
                        </m:mr>
                        <m:mr>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r>
                              <a:rPr lang="en-US" sz="2100" i="1">
                                <a:latin typeface="Cambria Math" panose="02040503050406030204" pitchFamily="18" charset="0"/>
                              </a:rPr>
                              <m:t>−</m:t>
                            </m:r>
                            <m:r>
                              <a:rPr lang="en-US" sz="2100" i="1">
                                <a:latin typeface="Cambria Math" panose="02040503050406030204" pitchFamily="18" charset="0"/>
                              </a:rPr>
                              <m:t>𝛾</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d>
                              <m:dPr>
                                <m:ctrlPr>
                                  <a:rPr lang="en-US" sz="2100" i="1">
                                    <a:latin typeface="Cambria Math" panose="02040503050406030204" pitchFamily="18" charset="0"/>
                                  </a:rPr>
                                </m:ctrlPr>
                              </m:dPr>
                              <m:e>
                                <m:r>
                                  <a:rPr lang="en-US" sz="2100" b="1" i="1">
                                    <a:latin typeface="Cambria Math" panose="02040503050406030204" pitchFamily="18" charset="0"/>
                                  </a:rPr>
                                  <m:t>𝟏</m:t>
                                </m:r>
                                <m:r>
                                  <a:rPr lang="en-US" sz="2100" i="1">
                                    <a:latin typeface="Cambria Math" panose="02040503050406030204" pitchFamily="18" charset="0"/>
                                  </a:rPr>
                                  <m:t>−</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e>
                                    </m:d>
                                  </m:e>
                                  <m:sup>
                                    <m:r>
                                      <a:rPr lang="en-US" sz="2100" i="1">
                                        <a:latin typeface="Cambria Math" panose="02040503050406030204" pitchFamily="18" charset="0"/>
                                      </a:rPr>
                                      <m:t>−1</m:t>
                                    </m:r>
                                  </m:sup>
                                </m:sSup>
                              </m:e>
                            </m:d>
                            <m:f>
                              <m:fPr>
                                <m:ctrlPr>
                                  <a:rPr lang="en-US" sz="2100" i="1">
                                    <a:latin typeface="Cambria Math" panose="02040503050406030204" pitchFamily="18" charset="0"/>
                                  </a:rPr>
                                </m:ctrlPr>
                              </m:fPr>
                              <m:num>
                                <m:r>
                                  <a:rPr lang="en-US" sz="2100" i="1">
                                    <a:latin typeface="Cambria Math" panose="02040503050406030204" pitchFamily="18" charset="0"/>
                                  </a:rPr>
                                  <m:t>𝑑</m:t>
                                </m:r>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num>
                              <m:den>
                                <m:r>
                                  <a:rPr lang="en-US" sz="2100" i="1">
                                    <a:latin typeface="Cambria Math" panose="02040503050406030204" pitchFamily="18" charset="0"/>
                                  </a:rPr>
                                  <m:t>𝑑</m:t>
                                </m:r>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den>
                            </m:f>
                          </m:e>
                        </m:mr>
                      </m:m>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3.12</m:t>
                          </m:r>
                        </m:e>
                      </m:d>
                    </m:oMath>
                  </m:oMathPara>
                </a14:m>
                <a:endParaRPr lang="en-US" sz="2100" dirty="0" smtClean="0"/>
              </a:p>
              <a:p>
                <a:pPr marL="0" indent="0">
                  <a:buNone/>
                </a:pPr>
                <a:r>
                  <a:rPr lang="en-US" sz="2100" dirty="0"/>
                  <a:t>Where </a:t>
                </a:r>
                <a:r>
                  <a:rPr lang="en-US" sz="2100" i="1" dirty="0"/>
                  <a:t>d</a:t>
                </a:r>
                <a:r>
                  <a:rPr lang="en-US" sz="2100" b="1" i="1" dirty="0"/>
                  <a:t>σ</a:t>
                </a:r>
                <a:r>
                  <a:rPr lang="en-US" sz="2100" baseline="30000" dirty="0"/>
                  <a:t>2</a:t>
                </a:r>
                <a:r>
                  <a:rPr lang="en-US" sz="2100" dirty="0"/>
                  <a:t>(</a:t>
                </a:r>
                <a:r>
                  <a:rPr lang="en-US" sz="2100" b="1" i="1" dirty="0"/>
                  <a:t>x</a:t>
                </a:r>
                <a:r>
                  <a:rPr lang="en-US" sz="2100" dirty="0"/>
                  <a:t> |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oMath>
                </a14:m>
                <a:r>
                  <a:rPr lang="en-US" sz="2100" dirty="0"/>
                  <a:t>) / </a:t>
                </a:r>
                <a:r>
                  <a:rPr lang="en-US" sz="2100" i="1" dirty="0"/>
                  <a:t>d</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oMath>
                </a14:m>
                <a:r>
                  <a:rPr lang="en-US" sz="2100" dirty="0"/>
                  <a:t> is differential of </a:t>
                </a:r>
                <a:r>
                  <a:rPr lang="en-US" sz="2100" b="1" i="1" dirty="0"/>
                  <a:t>σ</a:t>
                </a:r>
                <a:r>
                  <a:rPr lang="en-US" sz="2100" baseline="30000" dirty="0"/>
                  <a:t>2</a:t>
                </a:r>
                <a:r>
                  <a:rPr lang="en-US" sz="2100" dirty="0"/>
                  <a:t>(</a:t>
                </a:r>
                <a:r>
                  <a:rPr lang="en-US" sz="2100" b="1" i="1" dirty="0"/>
                  <a:t>x</a:t>
                </a:r>
                <a:r>
                  <a:rPr lang="en-US" sz="2100" dirty="0"/>
                  <a:t> |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oMath>
                </a14:m>
                <a:r>
                  <a:rPr lang="en-US" sz="2100" dirty="0"/>
                  <a:t>) with regard to </a:t>
                </a:r>
                <a14:m>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oMath>
                </a14:m>
                <a:r>
                  <a:rPr lang="en-US" sz="2100" dirty="0" smtClean="0"/>
                  <a:t>. There </a:t>
                </a:r>
                <a:r>
                  <a:rPr lang="en-US" sz="2100" dirty="0"/>
                  <a:t>can be no change in estimating decoder parameter Φ within VAE so that decoder log-likelihood log(</a:t>
                </a:r>
                <a:r>
                  <a:rPr lang="en-US" sz="2100" i="1" dirty="0"/>
                  <a:t>P</a:t>
                </a:r>
                <a:r>
                  <a:rPr lang="en-US" sz="2100" dirty="0"/>
                  <a:t>(</a:t>
                </a:r>
                <a:r>
                  <a:rPr lang="en-US" sz="2100" b="1" i="1" dirty="0"/>
                  <a:t>x</a:t>
                </a:r>
                <a:r>
                  <a:rPr lang="en-US" sz="2100" dirty="0"/>
                  <a:t> | Φ, </a:t>
                </a:r>
                <a:r>
                  <a:rPr lang="en-US" sz="2100" b="1" dirty="0"/>
                  <a:t>z</a:t>
                </a:r>
                <a:r>
                  <a:rPr lang="en-US" sz="2100" dirty="0"/>
                  <a:t>)) is maximized.</a:t>
                </a:r>
              </a:p>
              <a:p>
                <a:pPr marL="0" indent="0">
                  <a:buNone/>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m:rPr>
                              <m:sty m:val="p"/>
                            </m:rPr>
                            <a:rPr lang="en-US" sz="2100">
                              <a:latin typeface="Cambria Math" panose="02040503050406030204" pitchFamily="18" charset="0"/>
                            </a:rPr>
                            <m:t>Φ</m:t>
                          </m:r>
                        </m:e>
                        <m:sup>
                          <m:r>
                            <a:rPr lang="en-US" sz="2100" i="1">
                              <a:latin typeface="Cambria Math" panose="02040503050406030204" pitchFamily="18" charset="0"/>
                            </a:rPr>
                            <m:t>∗</m:t>
                          </m:r>
                        </m:sup>
                      </m:sSup>
                      <m:r>
                        <a:rPr lang="en-US" sz="2100" i="1">
                          <a:latin typeface="Cambria Math" panose="02040503050406030204" pitchFamily="18" charset="0"/>
                        </a:rPr>
                        <m:t>=</m:t>
                      </m:r>
                      <m:func>
                        <m:funcPr>
                          <m:ctrlPr>
                            <a:rPr lang="en-US" sz="2100" i="1">
                              <a:latin typeface="Cambria Math" panose="02040503050406030204" pitchFamily="18" charset="0"/>
                            </a:rPr>
                          </m:ctrlPr>
                        </m:funcPr>
                        <m:fName>
                          <m:limLow>
                            <m:limLowPr>
                              <m:ctrlPr>
                                <a:rPr lang="en-US" sz="2100" i="1">
                                  <a:latin typeface="Cambria Math" panose="02040503050406030204" pitchFamily="18" charset="0"/>
                                </a:rPr>
                              </m:ctrlPr>
                            </m:limLowPr>
                            <m:e>
                              <m:r>
                                <m:rPr>
                                  <m:sty m:val="p"/>
                                </m:rPr>
                                <a:rPr lang="en-US" sz="2100">
                                  <a:latin typeface="Cambria Math" panose="02040503050406030204" pitchFamily="18" charset="0"/>
                                </a:rPr>
                                <m:t>armin</m:t>
                              </m:r>
                            </m:e>
                            <m:lim>
                              <m:r>
                                <m:rPr>
                                  <m:sty m:val="p"/>
                                </m:rPr>
                                <a:rPr lang="en-US" sz="2100">
                                  <a:latin typeface="Cambria Math" panose="02040503050406030204" pitchFamily="18" charset="0"/>
                                </a:rPr>
                                <m:t>Φ</m:t>
                              </m:r>
                            </m:lim>
                          </m:limLow>
                        </m:fName>
                        <m:e>
                          <m:d>
                            <m:dPr>
                              <m:ctrlPr>
                                <a:rPr lang="en-US" sz="2100" i="1">
                                  <a:latin typeface="Cambria Math" panose="02040503050406030204" pitchFamily="18" charset="0"/>
                                </a:rPr>
                              </m:ctrlPr>
                            </m:dPr>
                            <m:e>
                              <m:r>
                                <a:rPr lang="en-US" sz="2100" i="1">
                                  <a:latin typeface="Cambria Math" panose="02040503050406030204" pitchFamily="18" charset="0"/>
                                </a:rPr>
                                <m:t>−</m:t>
                              </m:r>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e>
                              </m:func>
                            </m:e>
                          </m:d>
                        </m:e>
                      </m:func>
                      <m:r>
                        <a:rPr lang="en-US" sz="2100" i="1">
                          <a:latin typeface="Cambria Math" panose="02040503050406030204" pitchFamily="18" charset="0"/>
                        </a:rPr>
                        <m:t>=</m:t>
                      </m:r>
                      <m:func>
                        <m:funcPr>
                          <m:ctrlPr>
                            <a:rPr lang="en-US" sz="2100" i="1">
                              <a:latin typeface="Cambria Math" panose="02040503050406030204" pitchFamily="18" charset="0"/>
                            </a:rPr>
                          </m:ctrlPr>
                        </m:funcPr>
                        <m:fName>
                          <m:limLow>
                            <m:limLowPr>
                              <m:ctrlPr>
                                <a:rPr lang="en-US" sz="2100" i="1">
                                  <a:latin typeface="Cambria Math" panose="02040503050406030204" pitchFamily="18" charset="0"/>
                                </a:rPr>
                              </m:ctrlPr>
                            </m:limLowPr>
                            <m:e>
                              <m:r>
                                <m:rPr>
                                  <m:sty m:val="p"/>
                                </m:rPr>
                                <a:rPr lang="en-US" sz="2100">
                                  <a:latin typeface="Cambria Math" panose="02040503050406030204" pitchFamily="18" charset="0"/>
                                </a:rPr>
                                <m:t>armax</m:t>
                              </m:r>
                            </m:e>
                            <m:lim>
                              <m:r>
                                <m:rPr>
                                  <m:sty m:val="p"/>
                                </m:rPr>
                                <a:rPr lang="en-US" sz="2100">
                                  <a:latin typeface="Cambria Math" panose="02040503050406030204" pitchFamily="18" charset="0"/>
                                </a:rPr>
                                <m:t>Φ</m:t>
                              </m:r>
                            </m:lim>
                          </m:limLow>
                        </m:fName>
                        <m:e>
                          <m:d>
                            <m:dPr>
                              <m:ctrlPr>
                                <a:rPr lang="en-US" sz="2100" i="1">
                                  <a:latin typeface="Cambria Math" panose="02040503050406030204" pitchFamily="18" charset="0"/>
                                </a:rPr>
                              </m:ctrlPr>
                            </m:dPr>
                            <m:e>
                              <m:func>
                                <m:funcPr>
                                  <m:ctrlPr>
                                    <a:rPr lang="en-US" sz="2100" i="1">
                                      <a:latin typeface="Cambria Math" panose="02040503050406030204" pitchFamily="18" charset="0"/>
                                    </a:rPr>
                                  </m:ctrlPr>
                                </m:funcPr>
                                <m:fName>
                                  <m:r>
                                    <m:rPr>
                                      <m:sty m:val="p"/>
                                    </m:rPr>
                                    <a:rPr lang="en-US" sz="2100">
                                      <a:latin typeface="Cambria Math" panose="02040503050406030204" pitchFamily="18" charset="0"/>
                                    </a:rPr>
                                    <m:t>log</m:t>
                                  </m:r>
                                </m:fName>
                                <m:e>
                                  <m:r>
                                    <a:rPr lang="en-US" sz="2100" i="1">
                                      <a:latin typeface="Cambria Math" panose="02040503050406030204" pitchFamily="18" charset="0"/>
                                    </a:rPr>
                                    <m:t>𝑃</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Φ</m:t>
                                      </m:r>
                                      <m:r>
                                        <a:rPr lang="en-US" sz="2100" i="1">
                                          <a:latin typeface="Cambria Math" panose="02040503050406030204" pitchFamily="18" charset="0"/>
                                        </a:rPr>
                                        <m:t>,</m:t>
                                      </m:r>
                                      <m:r>
                                        <a:rPr lang="en-US" sz="2100" b="1" i="1">
                                          <a:latin typeface="Cambria Math" panose="02040503050406030204" pitchFamily="18" charset="0"/>
                                        </a:rPr>
                                        <m:t>𝒛</m:t>
                                      </m:r>
                                    </m:e>
                                  </m:d>
                                </m:e>
                              </m:func>
                            </m:e>
                          </m:d>
                        </m:e>
                      </m:func>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612" r="-6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81</a:t>
            </a:fld>
            <a:endParaRPr lang="en-US"/>
          </a:p>
        </p:txBody>
      </p:sp>
    </p:spTree>
    <p:extLst>
      <p:ext uri="{BB962C8B-B14F-4D97-AF65-F5344CB8AC3E}">
        <p14:creationId xmlns:p14="http://schemas.microsoft.com/office/powerpoint/2010/main" val="21649438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48160" cy="5176066"/>
              </a:xfrm>
            </p:spPr>
            <p:txBody>
              <a:bodyPr>
                <a:noAutofit/>
              </a:bodyPr>
              <a:lstStyle/>
              <a:p>
                <a:pPr marL="0" indent="0">
                  <a:buNone/>
                </a:pPr>
                <a:r>
                  <a:rPr lang="en-US" sz="1850" dirty="0"/>
                  <a:t>As usual, decoder likelihood </a:t>
                </a:r>
                <a:r>
                  <a:rPr lang="en-US" sz="1850" i="1" dirty="0"/>
                  <a:t>P</a:t>
                </a:r>
                <a:r>
                  <a:rPr lang="en-US" sz="1850" dirty="0"/>
                  <a:t>(</a:t>
                </a:r>
                <a:r>
                  <a:rPr lang="en-US" sz="1850" b="1" i="1" dirty="0"/>
                  <a:t>x</a:t>
                </a:r>
                <a:r>
                  <a:rPr lang="en-US" sz="1850" dirty="0"/>
                  <a:t> | Φ, </a:t>
                </a:r>
                <a:r>
                  <a:rPr lang="en-US" sz="1850" b="1" dirty="0"/>
                  <a:t>z</a:t>
                </a:r>
                <a:r>
                  <a:rPr lang="en-US" sz="1850" dirty="0"/>
                  <a:t>) is assumed to distribute normally with mean </a:t>
                </a:r>
                <a:r>
                  <a:rPr lang="en-US" sz="1850" b="1" i="1" dirty="0"/>
                  <a:t>δ</a:t>
                </a:r>
                <a:r>
                  <a:rPr lang="en-US" sz="1850" dirty="0"/>
                  <a:t> and variance </a:t>
                </a:r>
                <a:r>
                  <a:rPr lang="en-US" sz="1850" i="1" dirty="0"/>
                  <a:t>σ</a:t>
                </a:r>
                <a:r>
                  <a:rPr lang="en-US" sz="1850" baseline="30000" dirty="0"/>
                  <a:t>2</a:t>
                </a:r>
                <a:r>
                  <a:rPr lang="en-US" sz="1850" dirty="0"/>
                  <a:t>.</a:t>
                </a:r>
              </a:p>
              <a:p>
                <a:pPr marL="0" indent="0">
                  <a:buNone/>
                </a:pPr>
                <a14:m>
                  <m:oMathPara xmlns:m="http://schemas.openxmlformats.org/officeDocument/2006/math">
                    <m:oMathParaPr>
                      <m:jc m:val="centerGroup"/>
                    </m:oMathParaPr>
                    <m:oMath xmlns:m="http://schemas.openxmlformats.org/officeDocument/2006/math">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b="1" i="1">
                              <a:latin typeface="Cambria Math" panose="02040503050406030204" pitchFamily="18" charset="0"/>
                            </a:rPr>
                            <m:t>𝒛</m:t>
                          </m:r>
                        </m:e>
                      </m:d>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r>
                                <a:rPr lang="en-US" sz="1850" i="1">
                                  <a:latin typeface="Cambria Math" panose="02040503050406030204" pitchFamily="18" charset="0"/>
                                </a:rPr>
                                <m:t>2</m:t>
                              </m:r>
                              <m:r>
                                <a:rPr lang="en-US" sz="1850" i="1">
                                  <a:latin typeface="Cambria Math" panose="02040503050406030204" pitchFamily="18" charset="0"/>
                                </a:rPr>
                                <m:t>𝜋</m:t>
                              </m:r>
                              <m:sSup>
                                <m:sSupPr>
                                  <m:ctrlPr>
                                    <a:rPr lang="en-US" sz="1850" i="1">
                                      <a:latin typeface="Cambria Math" panose="02040503050406030204" pitchFamily="18" charset="0"/>
                                    </a:rPr>
                                  </m:ctrlPr>
                                </m:sSupPr>
                                <m:e>
                                  <m:r>
                                    <a:rPr lang="en-US" sz="1850" i="1">
                                      <a:latin typeface="Cambria Math" panose="02040503050406030204" pitchFamily="18" charset="0"/>
                                    </a:rPr>
                                    <m:t>𝜎</m:t>
                                  </m:r>
                                </m:e>
                                <m:sup>
                                  <m:r>
                                    <a:rPr lang="en-US" sz="1850" i="1">
                                      <a:latin typeface="Cambria Math" panose="02040503050406030204" pitchFamily="18" charset="0"/>
                                    </a:rPr>
                                    <m:t>2</m:t>
                                  </m:r>
                                </m:sup>
                              </m:sSup>
                            </m:e>
                          </m:d>
                        </m:e>
                        <m:sup>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𝑚</m:t>
                              </m:r>
                            </m:num>
                            <m:den>
                              <m:r>
                                <a:rPr lang="en-US" sz="1850" i="1">
                                  <a:latin typeface="Cambria Math" panose="02040503050406030204" pitchFamily="18" charset="0"/>
                                </a:rPr>
                                <m:t>2</m:t>
                              </m:r>
                            </m:den>
                          </m:f>
                        </m:sup>
                      </m:sSup>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r>
                            <a:rPr lang="en-US" sz="1850" i="1">
                              <a:latin typeface="Cambria Math" panose="02040503050406030204" pitchFamily="18" charset="0"/>
                            </a:rPr>
                            <m:t>−</m:t>
                          </m:r>
                          <m:f>
                            <m:fPr>
                              <m:ctrlPr>
                                <a:rPr lang="en-US" sz="1850" i="1">
                                  <a:latin typeface="Cambria Math" panose="02040503050406030204" pitchFamily="18" charset="0"/>
                                </a:rPr>
                              </m:ctrlPr>
                            </m:fPr>
                            <m:num>
                              <m:sSup>
                                <m:sSupPr>
                                  <m:ctrlPr>
                                    <a:rPr lang="en-US" sz="1850" i="1">
                                      <a:latin typeface="Cambria Math" panose="02040503050406030204" pitchFamily="18" charset="0"/>
                                    </a:rPr>
                                  </m:ctrlPr>
                                </m:sSupPr>
                                <m:e>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𝜹</m:t>
                                      </m:r>
                                    </m:e>
                                  </m:d>
                                </m:e>
                                <m:sup>
                                  <m:r>
                                    <a:rPr lang="en-US" sz="1850" i="1">
                                      <a:latin typeface="Cambria Math" panose="02040503050406030204" pitchFamily="18" charset="0"/>
                                    </a:rPr>
                                    <m:t>2</m:t>
                                  </m:r>
                                </m:sup>
                              </m:sSup>
                            </m:num>
                            <m:den>
                              <m:r>
                                <a:rPr lang="en-US" sz="1850" i="1">
                                  <a:latin typeface="Cambria Math" panose="02040503050406030204" pitchFamily="18" charset="0"/>
                                </a:rPr>
                                <m:t>2</m:t>
                              </m:r>
                              <m:sSup>
                                <m:sSupPr>
                                  <m:ctrlPr>
                                    <a:rPr lang="en-US" sz="1850" i="1">
                                      <a:latin typeface="Cambria Math" panose="02040503050406030204" pitchFamily="18" charset="0"/>
                                    </a:rPr>
                                  </m:ctrlPr>
                                </m:sSupPr>
                                <m:e>
                                  <m:r>
                                    <a:rPr lang="en-US" sz="1850" i="1">
                                      <a:latin typeface="Cambria Math" panose="02040503050406030204" pitchFamily="18" charset="0"/>
                                    </a:rPr>
                                    <m:t>𝜎</m:t>
                                  </m:r>
                                </m:e>
                                <m:sup>
                                  <m:r>
                                    <a:rPr lang="en-US" sz="1850" i="1">
                                      <a:latin typeface="Cambria Math" panose="02040503050406030204" pitchFamily="18" charset="0"/>
                                    </a:rPr>
                                    <m:t>2</m:t>
                                  </m:r>
                                </m:sup>
                              </m:sSup>
                            </m:den>
                          </m:f>
                        </m:e>
                      </m:d>
                    </m:oMath>
                  </m:oMathPara>
                </a14:m>
                <a:endParaRPr lang="en-US" sz="1850" dirty="0"/>
              </a:p>
              <a:p>
                <a:pPr marL="0" indent="0">
                  <a:buNone/>
                </a:pPr>
                <a:r>
                  <a:rPr lang="en-US" sz="1850" dirty="0"/>
                  <a:t>Which implies decoder log-likelihood log(</a:t>
                </a:r>
                <a:r>
                  <a:rPr lang="en-US" sz="1850" i="1" dirty="0"/>
                  <a:t>P</a:t>
                </a:r>
                <a:r>
                  <a:rPr lang="en-US" sz="1850" dirty="0"/>
                  <a:t>(</a:t>
                </a:r>
                <a:r>
                  <a:rPr lang="en-US" sz="1850" b="1" i="1" dirty="0"/>
                  <a:t>x</a:t>
                </a:r>
                <a:r>
                  <a:rPr lang="en-US" sz="1850" dirty="0"/>
                  <a:t> | Φ, </a:t>
                </a:r>
                <a:r>
                  <a:rPr lang="en-US" sz="1850" b="1" dirty="0"/>
                  <a:t>z</a:t>
                </a:r>
                <a:r>
                  <a:rPr lang="en-US" sz="1850" dirty="0"/>
                  <a:t>)) as follows:</a:t>
                </a:r>
              </a:p>
              <a:p>
                <a:pPr marL="0" indent="0">
                  <a:buNone/>
                </a:pPr>
                <a14:m>
                  <m:oMathPara xmlns:m="http://schemas.openxmlformats.org/officeDocument/2006/math">
                    <m:oMathParaPr>
                      <m:jc m:val="centerGroup"/>
                    </m:oMathParaPr>
                    <m:oMath xmlns:m="http://schemas.openxmlformats.org/officeDocument/2006/math">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b="1" i="1">
                                  <a:latin typeface="Cambria Math" panose="02040503050406030204" pitchFamily="18" charset="0"/>
                                </a:rPr>
                                <m:t>𝒛</m:t>
                              </m:r>
                            </m:e>
                          </m:d>
                        </m:e>
                      </m:func>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𝑚</m:t>
                          </m:r>
                        </m:num>
                        <m:den>
                          <m:r>
                            <a:rPr lang="en-US" sz="1850" i="1">
                              <a:latin typeface="Cambria Math" panose="02040503050406030204" pitchFamily="18" charset="0"/>
                            </a:rPr>
                            <m:t>2</m:t>
                          </m:r>
                        </m:den>
                      </m:f>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d>
                            <m:dPr>
                              <m:ctrlPr>
                                <a:rPr lang="en-US" sz="1850" i="1">
                                  <a:latin typeface="Cambria Math" panose="02040503050406030204" pitchFamily="18" charset="0"/>
                                </a:rPr>
                              </m:ctrlPr>
                            </m:dPr>
                            <m:e>
                              <m:r>
                                <a:rPr lang="en-US" sz="1850" i="1">
                                  <a:latin typeface="Cambria Math" panose="02040503050406030204" pitchFamily="18" charset="0"/>
                                </a:rPr>
                                <m:t>2</m:t>
                              </m:r>
                              <m:r>
                                <a:rPr lang="en-US" sz="1850" i="1">
                                  <a:latin typeface="Cambria Math" panose="02040503050406030204" pitchFamily="18" charset="0"/>
                                </a:rPr>
                                <m:t>𝜋</m:t>
                              </m:r>
                              <m:sSup>
                                <m:sSupPr>
                                  <m:ctrlPr>
                                    <a:rPr lang="en-US" sz="1850" i="1">
                                      <a:latin typeface="Cambria Math" panose="02040503050406030204" pitchFamily="18" charset="0"/>
                                    </a:rPr>
                                  </m:ctrlPr>
                                </m:sSupPr>
                                <m:e>
                                  <m:r>
                                    <a:rPr lang="en-US" sz="1850" i="1">
                                      <a:latin typeface="Cambria Math" panose="02040503050406030204" pitchFamily="18" charset="0"/>
                                    </a:rPr>
                                    <m:t>𝜎</m:t>
                                  </m:r>
                                </m:e>
                                <m:sup>
                                  <m:r>
                                    <a:rPr lang="en-US" sz="1850" i="1">
                                      <a:latin typeface="Cambria Math" panose="02040503050406030204" pitchFamily="18" charset="0"/>
                                    </a:rPr>
                                    <m:t>2</m:t>
                                  </m:r>
                                </m:sup>
                              </m:sSup>
                            </m:e>
                          </m:d>
                        </m:e>
                      </m:func>
                      <m:r>
                        <a:rPr lang="en-US" sz="1850" i="1">
                          <a:latin typeface="Cambria Math" panose="02040503050406030204" pitchFamily="18" charset="0"/>
                        </a:rPr>
                        <m:t>−</m:t>
                      </m:r>
                      <m:f>
                        <m:fPr>
                          <m:ctrlPr>
                            <a:rPr lang="en-US" sz="1850" i="1">
                              <a:latin typeface="Cambria Math" panose="02040503050406030204" pitchFamily="18" charset="0"/>
                            </a:rPr>
                          </m:ctrlPr>
                        </m:fPr>
                        <m:num>
                          <m:sSup>
                            <m:sSupPr>
                              <m:ctrlPr>
                                <a:rPr lang="en-US" sz="1850" i="1">
                                  <a:latin typeface="Cambria Math" panose="02040503050406030204" pitchFamily="18" charset="0"/>
                                </a:rPr>
                              </m:ctrlPr>
                            </m:sSupPr>
                            <m:e>
                              <m:d>
                                <m:dPr>
                                  <m:begChr m:val="‖"/>
                                  <m:endChr m:val="‖"/>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𝜹</m:t>
                                  </m:r>
                                </m:e>
                              </m:d>
                            </m:e>
                            <m:sup>
                              <m:r>
                                <a:rPr lang="en-US" sz="1850" i="1">
                                  <a:latin typeface="Cambria Math" panose="02040503050406030204" pitchFamily="18" charset="0"/>
                                </a:rPr>
                                <m:t>2</m:t>
                              </m:r>
                            </m:sup>
                          </m:sSup>
                        </m:num>
                        <m:den>
                          <m:r>
                            <a:rPr lang="en-US" sz="1850" i="1">
                              <a:latin typeface="Cambria Math" panose="02040503050406030204" pitchFamily="18" charset="0"/>
                            </a:rPr>
                            <m:t>2</m:t>
                          </m:r>
                          <m:sSup>
                            <m:sSupPr>
                              <m:ctrlPr>
                                <a:rPr lang="en-US" sz="1850" i="1">
                                  <a:latin typeface="Cambria Math" panose="02040503050406030204" pitchFamily="18" charset="0"/>
                                </a:rPr>
                              </m:ctrlPr>
                            </m:sSupPr>
                            <m:e>
                              <m:r>
                                <a:rPr lang="en-US" sz="1850" i="1">
                                  <a:latin typeface="Cambria Math" panose="02040503050406030204" pitchFamily="18" charset="0"/>
                                </a:rPr>
                                <m:t>𝜎</m:t>
                              </m:r>
                            </m:e>
                            <m:sup>
                              <m:r>
                                <a:rPr lang="en-US" sz="1850" i="1">
                                  <a:latin typeface="Cambria Math" panose="02040503050406030204" pitchFamily="18" charset="0"/>
                                </a:rPr>
                                <m:t>2</m:t>
                              </m:r>
                            </m:sup>
                          </m:sSup>
                        </m:den>
                      </m:f>
                    </m:oMath>
                  </m:oMathPara>
                </a14:m>
                <a:endParaRPr lang="en-US" sz="1850" dirty="0"/>
              </a:p>
              <a:p>
                <a:pPr marL="0" indent="0">
                  <a:buNone/>
                </a:pPr>
                <a:r>
                  <a:rPr lang="en-US" sz="1850" dirty="0"/>
                  <a:t>Where ||.|| denotes Euclidean norm of vector. Gradient of decoder log-likelihood is:</a:t>
                </a:r>
              </a:p>
              <a:p>
                <a:pPr marL="0" indent="0">
                  <a:buNone/>
                </a:pPr>
                <a14:m>
                  <m:oMathPara xmlns:m="http://schemas.openxmlformats.org/officeDocument/2006/math">
                    <m:oMathParaPr>
                      <m:jc m:val="centerGroup"/>
                    </m:oMathParaPr>
                    <m:oMath xmlns:m="http://schemas.openxmlformats.org/officeDocument/2006/math">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b="1" i="1">
                                  <a:latin typeface="Cambria Math" panose="02040503050406030204" pitchFamily="18" charset="0"/>
                                </a:rPr>
                                <m:t>𝒛</m:t>
                              </m:r>
                            </m:e>
                          </m:d>
                        </m:e>
                      </m:func>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𝑑</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b="1" i="1">
                                      <a:latin typeface="Cambria Math" panose="02040503050406030204" pitchFamily="18" charset="0"/>
                                    </a:rPr>
                                    <m:t>𝒛</m:t>
                                  </m:r>
                                </m:e>
                              </m:d>
                            </m:e>
                          </m:func>
                        </m:num>
                        <m:den>
                          <m:r>
                            <a:rPr lang="en-US" sz="1850" i="1">
                              <a:latin typeface="Cambria Math" panose="02040503050406030204" pitchFamily="18" charset="0"/>
                            </a:rPr>
                            <m:t>𝑑</m:t>
                          </m:r>
                          <m:r>
                            <m:rPr>
                              <m:sty m:val="p"/>
                            </m:rPr>
                            <a:rPr lang="en-US" sz="1850">
                              <a:latin typeface="Cambria Math" panose="02040503050406030204" pitchFamily="18" charset="0"/>
                            </a:rPr>
                            <m:t>Φ</m:t>
                          </m:r>
                        </m:den>
                      </m:f>
                      <m:r>
                        <a:rPr lang="en-US" sz="1850" i="1">
                          <a:latin typeface="Cambria Math" panose="02040503050406030204" pitchFamily="18" charset="0"/>
                        </a:rPr>
                        <m:t>=−</m:t>
                      </m:r>
                      <m:f>
                        <m:fPr>
                          <m:ctrlPr>
                            <a:rPr lang="en-US" sz="1850" i="1">
                              <a:latin typeface="Cambria Math" panose="02040503050406030204" pitchFamily="18" charset="0"/>
                            </a:rPr>
                          </m:ctrlPr>
                        </m:fPr>
                        <m:num>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𝜹</m:t>
                              </m:r>
                            </m:e>
                          </m:d>
                        </m:num>
                        <m:den>
                          <m:sSup>
                            <m:sSupPr>
                              <m:ctrlPr>
                                <a:rPr lang="en-US" sz="1850" i="1">
                                  <a:latin typeface="Cambria Math" panose="02040503050406030204" pitchFamily="18" charset="0"/>
                                </a:rPr>
                              </m:ctrlPr>
                            </m:sSupPr>
                            <m:e>
                              <m:r>
                                <a:rPr lang="en-US" sz="1850" i="1">
                                  <a:latin typeface="Cambria Math" panose="02040503050406030204" pitchFamily="18" charset="0"/>
                                </a:rPr>
                                <m:t>𝜎</m:t>
                              </m:r>
                            </m:e>
                            <m:sup>
                              <m:r>
                                <a:rPr lang="en-US" sz="1850" i="1">
                                  <a:latin typeface="Cambria Math" panose="02040503050406030204" pitchFamily="18" charset="0"/>
                                </a:rPr>
                                <m:t>2</m:t>
                              </m:r>
                            </m:sup>
                          </m:sSup>
                        </m:den>
                      </m:f>
                      <m:f>
                        <m:fPr>
                          <m:ctrlPr>
                            <a:rPr lang="en-US" sz="1850" i="1">
                              <a:latin typeface="Cambria Math" panose="02040503050406030204" pitchFamily="18" charset="0"/>
                            </a:rPr>
                          </m:ctrlPr>
                        </m:fPr>
                        <m:num>
                          <m:r>
                            <a:rPr lang="en-US" sz="1850" i="1">
                              <a:latin typeface="Cambria Math" panose="02040503050406030204" pitchFamily="18" charset="0"/>
                            </a:rPr>
                            <m:t>𝑑𝑔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num>
                        <m:den>
                          <m:r>
                            <a:rPr lang="en-US" sz="1850" i="1">
                              <a:latin typeface="Cambria Math" panose="02040503050406030204" pitchFamily="18" charset="0"/>
                            </a:rPr>
                            <m:t>𝑑</m:t>
                          </m:r>
                          <m:r>
                            <m:rPr>
                              <m:sty m:val="p"/>
                            </m:rPr>
                            <a:rPr lang="en-US" sz="1850">
                              <a:latin typeface="Cambria Math" panose="02040503050406030204" pitchFamily="18" charset="0"/>
                            </a:rPr>
                            <m:t>Φ</m:t>
                          </m:r>
                        </m:den>
                      </m:f>
                    </m:oMath>
                  </m:oMathPara>
                </a14:m>
                <a:endParaRPr lang="en-US" sz="1850" dirty="0"/>
              </a:p>
              <a:p>
                <a:pPr marL="0" indent="0">
                  <a:buNone/>
                </a:pPr>
                <a:r>
                  <a:rPr lang="en-US" sz="1850" dirty="0"/>
                  <a:t>Where </a:t>
                </a:r>
                <a:r>
                  <a:rPr lang="en-US" sz="1850" i="1" dirty="0"/>
                  <a:t>dg</a:t>
                </a:r>
                <a:r>
                  <a:rPr lang="en-US" sz="1850" dirty="0"/>
                  <a:t>(</a:t>
                </a:r>
                <a:r>
                  <a:rPr lang="en-US" sz="1850" b="1" dirty="0"/>
                  <a:t>z</a:t>
                </a:r>
                <a:r>
                  <a:rPr lang="en-US" sz="1850" dirty="0"/>
                  <a:t> | Φ) / </a:t>
                </a:r>
                <a:r>
                  <a:rPr lang="en-US" sz="1850" i="1" dirty="0" err="1"/>
                  <a:t>d</a:t>
                </a:r>
                <a:r>
                  <a:rPr lang="en-US" sz="1850" dirty="0" err="1"/>
                  <a:t>Φ</a:t>
                </a:r>
                <a:r>
                  <a:rPr lang="en-US" sz="1850" dirty="0"/>
                  <a:t> is differential of </a:t>
                </a:r>
                <a:r>
                  <a:rPr lang="en-US" sz="1850" i="1" dirty="0"/>
                  <a:t>g</a:t>
                </a:r>
                <a:r>
                  <a:rPr lang="en-US" sz="1850" dirty="0"/>
                  <a:t>(</a:t>
                </a:r>
                <a:r>
                  <a:rPr lang="en-US" sz="1850" b="1" dirty="0"/>
                  <a:t>z</a:t>
                </a:r>
                <a:r>
                  <a:rPr lang="en-US" sz="1850" dirty="0"/>
                  <a:t> | Φ) with regard to Φ. Let </a:t>
                </a:r>
                <a:r>
                  <a:rPr lang="en-US" sz="1850" b="1" i="1" dirty="0"/>
                  <a:t>δ</a:t>
                </a:r>
                <a:r>
                  <a:rPr lang="en-US" sz="1850" i="1" dirty="0"/>
                  <a:t> </a:t>
                </a:r>
                <a:r>
                  <a:rPr lang="en-US" sz="1850" dirty="0"/>
                  <a:t>= </a:t>
                </a:r>
                <a:r>
                  <a:rPr lang="en-US" sz="1850" b="1" dirty="0"/>
                  <a:t>0</a:t>
                </a:r>
                <a:r>
                  <a:rPr lang="en-US" sz="1850" dirty="0"/>
                  <a:t> and </a:t>
                </a:r>
                <a:r>
                  <a:rPr lang="en-US" sz="1850" i="1" dirty="0"/>
                  <a:t>σ</a:t>
                </a:r>
                <a:r>
                  <a:rPr lang="en-US" sz="1850" baseline="30000" dirty="0"/>
                  <a:t>2</a:t>
                </a:r>
                <a:r>
                  <a:rPr lang="en-US" sz="1850" dirty="0"/>
                  <a:t>=1 optimization, we have:</a:t>
                </a:r>
              </a:p>
              <a:p>
                <a:pPr marL="0" indent="0">
                  <a:buNone/>
                </a:pPr>
                <a14:m>
                  <m:oMathPara xmlns:m="http://schemas.openxmlformats.org/officeDocument/2006/math">
                    <m:oMathParaPr>
                      <m:jc m:val="centerGroup"/>
                    </m:oMathParaPr>
                    <m:oMath xmlns:m="http://schemas.openxmlformats.org/officeDocument/2006/math">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b="1" i="1">
                                  <a:latin typeface="Cambria Math" panose="02040503050406030204" pitchFamily="18" charset="0"/>
                                </a:rPr>
                                <m:t>𝒛</m:t>
                              </m:r>
                            </m:e>
                          </m:d>
                        </m:e>
                      </m:func>
                      <m:r>
                        <a:rPr lang="en-US" sz="1850" i="1">
                          <a:latin typeface="Cambria Math" panose="02040503050406030204" pitchFamily="18" charset="0"/>
                        </a:rPr>
                        <m:t>=−</m:t>
                      </m:r>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b="1" i="1">
                              <a:latin typeface="Cambria Math" panose="02040503050406030204" pitchFamily="18" charset="0"/>
                            </a:rPr>
                            <m:t>𝒙</m:t>
                          </m:r>
                        </m:e>
                      </m:d>
                      <m:f>
                        <m:fPr>
                          <m:ctrlPr>
                            <a:rPr lang="en-US" sz="1850" i="1">
                              <a:latin typeface="Cambria Math" panose="02040503050406030204" pitchFamily="18" charset="0"/>
                            </a:rPr>
                          </m:ctrlPr>
                        </m:fPr>
                        <m:num>
                          <m:r>
                            <a:rPr lang="en-US" sz="1850" i="1">
                              <a:latin typeface="Cambria Math" panose="02040503050406030204" pitchFamily="18" charset="0"/>
                            </a:rPr>
                            <m:t>𝑑𝑔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num>
                        <m:den>
                          <m:r>
                            <a:rPr lang="en-US" sz="1850" i="1">
                              <a:latin typeface="Cambria Math" panose="02040503050406030204" pitchFamily="18" charset="0"/>
                            </a:rPr>
                            <m:t>𝑑</m:t>
                          </m:r>
                          <m:r>
                            <m:rPr>
                              <m:sty m:val="p"/>
                            </m:rPr>
                            <a:rPr lang="en-US" sz="1850">
                              <a:latin typeface="Cambria Math" panose="02040503050406030204" pitchFamily="18" charset="0"/>
                            </a:rPr>
                            <m:t>Φ</m:t>
                          </m:r>
                        </m:den>
                      </m:f>
                    </m:oMath>
                  </m:oMathPara>
                </a14:m>
                <a:endParaRPr lang="en-US" sz="1850" dirty="0"/>
              </a:p>
              <a:p>
                <a:pPr marL="0" indent="0">
                  <a:buNone/>
                </a:pPr>
                <a:r>
                  <a:rPr lang="en-US" sz="1850" dirty="0"/>
                  <a:t>Which implies estimation equation for decoder parameter Φ by SGD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a:latin typeface="Cambria Math" panose="02040503050406030204" pitchFamily="18" charset="0"/>
                        </a:rPr>
                        <m:t>=</m:t>
                      </m:r>
                      <m:r>
                        <m:rPr>
                          <m:sty m:val="p"/>
                        </m:rPr>
                        <a:rPr lang="en-US" sz="1850">
                          <a:latin typeface="Cambria Math" panose="02040503050406030204" pitchFamily="18" charset="0"/>
                        </a:rPr>
                        <m:t>Φ</m:t>
                      </m:r>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b="1" i="1">
                                  <a:latin typeface="Cambria Math" panose="02040503050406030204" pitchFamily="18" charset="0"/>
                                </a:rPr>
                                <m:t>𝒛</m:t>
                              </m:r>
                            </m:e>
                          </m:d>
                        </m:e>
                      </m:func>
                      <m:r>
                        <a:rPr lang="en-US" sz="1850" i="1">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b="1" i="1">
                              <a:latin typeface="Cambria Math" panose="02040503050406030204" pitchFamily="18" charset="0"/>
                            </a:rPr>
                            <m:t>𝒙</m:t>
                          </m:r>
                        </m:e>
                      </m:d>
                      <m:f>
                        <m:fPr>
                          <m:ctrlPr>
                            <a:rPr lang="en-US" sz="1850" i="1">
                              <a:latin typeface="Cambria Math" panose="02040503050406030204" pitchFamily="18" charset="0"/>
                            </a:rPr>
                          </m:ctrlPr>
                        </m:fPr>
                        <m:num>
                          <m:r>
                            <a:rPr lang="en-US" sz="1850" i="1">
                              <a:latin typeface="Cambria Math" panose="02040503050406030204" pitchFamily="18" charset="0"/>
                            </a:rPr>
                            <m:t>𝑑𝑔</m:t>
                          </m:r>
                          <m:d>
                            <m:dPr>
                              <m:ctrlPr>
                                <a:rPr lang="en-US" sz="1850" i="1">
                                  <a:latin typeface="Cambria Math" panose="02040503050406030204" pitchFamily="18" charset="0"/>
                                </a:rPr>
                              </m:ctrlPr>
                            </m:dPr>
                            <m:e>
                              <m:r>
                                <a:rPr lang="en-US" sz="1850" b="1" i="1">
                                  <a:latin typeface="Cambria Math" panose="02040503050406030204" pitchFamily="18" charset="0"/>
                                </a:rPr>
                                <m:t>𝒛</m:t>
                              </m:r>
                            </m:e>
                            <m:e>
                              <m:r>
                                <m:rPr>
                                  <m:sty m:val="p"/>
                                </m:rPr>
                                <a:rPr lang="en-US" sz="1850">
                                  <a:latin typeface="Cambria Math" panose="02040503050406030204" pitchFamily="18" charset="0"/>
                                </a:rPr>
                                <m:t>Φ</m:t>
                              </m:r>
                            </m:e>
                          </m:d>
                        </m:num>
                        <m:den>
                          <m:r>
                            <a:rPr lang="en-US" sz="1850" i="1">
                              <a:latin typeface="Cambria Math" panose="02040503050406030204" pitchFamily="18" charset="0"/>
                            </a:rPr>
                            <m:t>𝑑</m:t>
                          </m:r>
                          <m:r>
                            <m:rPr>
                              <m:sty m:val="p"/>
                            </m:rPr>
                            <a:rPr lang="en-US" sz="1850">
                              <a:latin typeface="Cambria Math" panose="02040503050406030204" pitchFamily="18" charset="0"/>
                            </a:rPr>
                            <m:t>Φ</m:t>
                          </m:r>
                        </m:den>
                      </m:f>
                    </m:oMath>
                  </m:oMathPara>
                </a14:m>
                <a:endParaRPr lang="en-US" sz="1850" dirty="0" smtClean="0"/>
              </a:p>
              <a:p>
                <a:pPr marL="0" indent="0">
                  <a:buNone/>
                </a:pPr>
                <a:r>
                  <a:rPr lang="en-US" sz="1850" dirty="0"/>
                  <a:t>Because data </a:t>
                </a:r>
                <a:r>
                  <a:rPr lang="en-US" sz="1850" b="1" dirty="0"/>
                  <a:t>z</a:t>
                </a:r>
                <a:r>
                  <a:rPr lang="en-US" sz="1850" dirty="0"/>
                  <a:t> in the decoder estimation equation above follows encoder likelihood </a:t>
                </a:r>
                <a:r>
                  <a:rPr lang="en-US" sz="1850" i="1" dirty="0"/>
                  <a:t>Q</a:t>
                </a:r>
                <a:r>
                  <a:rPr lang="en-US" sz="1850" dirty="0"/>
                  <a:t>(</a:t>
                </a:r>
                <a:r>
                  <a:rPr lang="en-US" sz="1850" b="1" dirty="0"/>
                  <a:t>z</a:t>
                </a:r>
                <a:r>
                  <a:rPr lang="en-US" sz="1850" dirty="0"/>
                  <a:t> | Θ, </a:t>
                </a:r>
                <a:r>
                  <a:rPr lang="en-US" sz="1850" i="1" dirty="0"/>
                  <a:t>μ</a:t>
                </a:r>
                <a:r>
                  <a:rPr lang="en-US" sz="1850" dirty="0"/>
                  <a:t>(</a:t>
                </a:r>
                <a:r>
                  <a:rPr lang="en-US" sz="1850" b="1" i="1" dirty="0"/>
                  <a:t>x</a:t>
                </a:r>
                <a:r>
                  <a:rPr lang="en-US" sz="1850" dirty="0"/>
                  <a:t> | </a:t>
                </a:r>
                <a:r>
                  <a:rPr lang="en-US" sz="1850" dirty="0" err="1"/>
                  <a:t>Θ</a:t>
                </a:r>
                <a:r>
                  <a:rPr lang="en-US" sz="1850" i="1" baseline="-25000" dirty="0" err="1"/>
                  <a:t>μ</a:t>
                </a:r>
                <a:r>
                  <a:rPr lang="en-US" sz="1850" dirty="0"/>
                  <a:t>), Σ(</a:t>
                </a:r>
                <a:r>
                  <a:rPr lang="en-US" sz="1850" b="1" i="1" dirty="0"/>
                  <a:t>x</a:t>
                </a:r>
                <a:r>
                  <a:rPr lang="en-US" sz="1850" dirty="0"/>
                  <a:t> | Θ</a:t>
                </a:r>
                <a:r>
                  <a:rPr lang="en-US" sz="1850" baseline="-25000" dirty="0"/>
                  <a:t>Σ</a:t>
                </a:r>
                <a:r>
                  <a:rPr lang="en-US" sz="1850" dirty="0"/>
                  <a:t>)) = </a:t>
                </a:r>
                <a14:m>
                  <m:oMath xmlns:m="http://schemas.openxmlformats.org/officeDocument/2006/math">
                    <m:r>
                      <a:rPr lang="en-US" sz="1850" i="1">
                        <a:latin typeface="Cambria Math" panose="02040503050406030204" pitchFamily="18" charset="0"/>
                      </a:rPr>
                      <m:t>𝒩</m:t>
                    </m:r>
                  </m:oMath>
                </a14:m>
                <a:r>
                  <a:rPr lang="en-US" sz="1850" dirty="0"/>
                  <a:t>(</a:t>
                </a:r>
                <a:r>
                  <a:rPr lang="en-US" sz="1850" b="1" dirty="0"/>
                  <a:t>z</a:t>
                </a:r>
                <a:r>
                  <a:rPr lang="en-US" sz="1850" dirty="0"/>
                  <a:t> | </a:t>
                </a:r>
                <a:r>
                  <a:rPr lang="en-US" sz="1850" i="1" dirty="0"/>
                  <a:t>μ</a:t>
                </a:r>
                <a:r>
                  <a:rPr lang="en-US" sz="1850" dirty="0"/>
                  <a:t>(</a:t>
                </a:r>
                <a:r>
                  <a:rPr lang="en-US" sz="1850" b="1" i="1" dirty="0"/>
                  <a:t>x</a:t>
                </a:r>
                <a:r>
                  <a:rPr lang="en-US" sz="1850" dirty="0"/>
                  <a:t> | </a:t>
                </a:r>
                <a:r>
                  <a:rPr lang="en-US" sz="1850" dirty="0" err="1"/>
                  <a:t>Θ</a:t>
                </a:r>
                <a:r>
                  <a:rPr lang="en-US" sz="1850" i="1" baseline="-25000" dirty="0" err="1"/>
                  <a:t>μ</a:t>
                </a:r>
                <a:r>
                  <a:rPr lang="en-US" sz="1850" dirty="0"/>
                  <a:t>), Σ(</a:t>
                </a:r>
                <a:r>
                  <a:rPr lang="en-US" sz="1850" b="1" i="1" dirty="0"/>
                  <a:t>x</a:t>
                </a:r>
                <a:r>
                  <a:rPr lang="en-US" sz="1850" dirty="0"/>
                  <a:t> | Θ</a:t>
                </a:r>
                <a:r>
                  <a:rPr lang="en-US" sz="1850" baseline="-25000" dirty="0"/>
                  <a:t>Σ</a:t>
                </a:r>
                <a:r>
                  <a:rPr lang="en-US" sz="1850" dirty="0"/>
                  <a:t>)) rather than tractable PDF </a:t>
                </a:r>
                <a:r>
                  <a:rPr lang="en-US" sz="1850" i="1" dirty="0"/>
                  <a:t>P</a:t>
                </a:r>
                <a:r>
                  <a:rPr lang="en-US" sz="1850" dirty="0"/>
                  <a:t>(</a:t>
                </a:r>
                <a:r>
                  <a:rPr lang="en-US" sz="1850" b="1" dirty="0"/>
                  <a:t>z</a:t>
                </a:r>
                <a:r>
                  <a:rPr lang="en-US" sz="1850" dirty="0"/>
                  <a:t>) = </a:t>
                </a:r>
                <a14:m>
                  <m:oMath xmlns:m="http://schemas.openxmlformats.org/officeDocument/2006/math">
                    <m:r>
                      <a:rPr lang="en-US" sz="1850" i="1">
                        <a:latin typeface="Cambria Math" panose="02040503050406030204" pitchFamily="18" charset="0"/>
                      </a:rPr>
                      <m:t>𝒩</m:t>
                    </m:r>
                  </m:oMath>
                </a14:m>
                <a:r>
                  <a:rPr lang="en-US" sz="1850" dirty="0"/>
                  <a:t>(</a:t>
                </a:r>
                <a:r>
                  <a:rPr lang="en-US" sz="1850" b="1" dirty="0"/>
                  <a:t>z</a:t>
                </a:r>
                <a:r>
                  <a:rPr lang="en-US" sz="1850" dirty="0"/>
                  <a:t> | </a:t>
                </a:r>
                <a:r>
                  <a:rPr lang="en-US" sz="1850" i="1" dirty="0"/>
                  <a:t>μ</a:t>
                </a:r>
                <a:r>
                  <a:rPr lang="en-US" sz="1850" baseline="-25000" dirty="0"/>
                  <a:t>0</a:t>
                </a:r>
                <a:r>
                  <a:rPr lang="en-US" sz="1850" dirty="0"/>
                  <a:t>, Σ</a:t>
                </a:r>
                <a:r>
                  <a:rPr lang="en-US" sz="1850" baseline="-25000" dirty="0"/>
                  <a:t>0</a:t>
                </a:r>
                <a:r>
                  <a:rPr lang="en-US" sz="1850" dirty="0"/>
                  <a:t>), it is denoted as </a:t>
                </a:r>
                <a:r>
                  <a:rPr lang="en-US" sz="1850" b="1" dirty="0"/>
                  <a:t>z</a:t>
                </a:r>
                <a:r>
                  <a:rPr lang="en-US" sz="1850" dirty="0"/>
                  <a:t>’ such that:</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a:latin typeface="Cambria Math" panose="02040503050406030204" pitchFamily="18" charset="0"/>
                        </a:rPr>
                        <m:t>=</m:t>
                      </m:r>
                      <m:r>
                        <m:rPr>
                          <m:sty m:val="p"/>
                        </m:rPr>
                        <a:rPr lang="en-US" sz="1850">
                          <a:latin typeface="Cambria Math" panose="02040503050406030204" pitchFamily="18" charset="0"/>
                        </a:rPr>
                        <m:t>Φ</m:t>
                      </m:r>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log</m:t>
                          </m:r>
                        </m:fName>
                        <m:e>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r>
                                <a:rPr lang="en-US" sz="1850" i="1">
                                  <a:latin typeface="Cambria Math" panose="02040503050406030204" pitchFamily="18" charset="0"/>
                                </a:rPr>
                                <m:t>,</m:t>
                              </m:r>
                              <m:sSup>
                                <m:sSupPr>
                                  <m:ctrlPr>
                                    <a:rPr lang="en-US" sz="1850" i="1">
                                      <a:latin typeface="Cambria Math" panose="02040503050406030204" pitchFamily="18" charset="0"/>
                                    </a:rPr>
                                  </m:ctrlPr>
                                </m:sSupPr>
                                <m:e>
                                  <m:r>
                                    <a:rPr lang="en-US" sz="1850" b="1" i="1">
                                      <a:latin typeface="Cambria Math" panose="02040503050406030204" pitchFamily="18" charset="0"/>
                                    </a:rPr>
                                    <m:t>𝒛</m:t>
                                  </m:r>
                                </m:e>
                                <m:sup>
                                  <m:r>
                                    <a:rPr lang="en-US" sz="1850" i="1">
                                      <a:latin typeface="Cambria Math" panose="02040503050406030204" pitchFamily="18" charset="0"/>
                                    </a:rPr>
                                    <m:t>′</m:t>
                                  </m:r>
                                </m:sup>
                              </m:sSup>
                            </m:e>
                          </m:d>
                        </m:e>
                      </m:func>
                      <m:r>
                        <a:rPr lang="en-US" sz="1850" i="1">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d>
                        <m:dPr>
                          <m:ctrlPr>
                            <a:rPr lang="en-US" sz="1850" i="1">
                              <a:latin typeface="Cambria Math" panose="02040503050406030204" pitchFamily="18" charset="0"/>
                            </a:rPr>
                          </m:ctrlPr>
                        </m:dPr>
                        <m:e>
                          <m:r>
                            <a:rPr lang="en-US" sz="1850" i="1">
                              <a:latin typeface="Cambria Math" panose="02040503050406030204" pitchFamily="18" charset="0"/>
                            </a:rPr>
                            <m:t>𝑔</m:t>
                          </m:r>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a:rPr lang="en-US" sz="1850" b="1" i="1">
                                      <a:latin typeface="Cambria Math" panose="02040503050406030204" pitchFamily="18" charset="0"/>
                                    </a:rPr>
                                    <m:t>𝒛</m:t>
                                  </m:r>
                                </m:e>
                                <m:sup>
                                  <m:r>
                                    <a:rPr lang="en-US" sz="1850" i="1">
                                      <a:latin typeface="Cambria Math" panose="02040503050406030204" pitchFamily="18" charset="0"/>
                                    </a:rPr>
                                    <m:t>′</m:t>
                                  </m:r>
                                </m:sup>
                              </m:sSup>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b="1" i="1">
                              <a:latin typeface="Cambria Math" panose="02040503050406030204" pitchFamily="18" charset="0"/>
                            </a:rPr>
                            <m:t>𝒙</m:t>
                          </m:r>
                        </m:e>
                      </m:d>
                      <m:f>
                        <m:fPr>
                          <m:ctrlPr>
                            <a:rPr lang="en-US" sz="1850" i="1">
                              <a:latin typeface="Cambria Math" panose="02040503050406030204" pitchFamily="18" charset="0"/>
                            </a:rPr>
                          </m:ctrlPr>
                        </m:fPr>
                        <m:num>
                          <m:r>
                            <a:rPr lang="en-US" sz="1850" i="1">
                              <a:latin typeface="Cambria Math" panose="02040503050406030204" pitchFamily="18" charset="0"/>
                            </a:rPr>
                            <m:t>𝑑𝑔</m:t>
                          </m:r>
                          <m:d>
                            <m:dPr>
                              <m:ctrlPr>
                                <a:rPr lang="en-US" sz="1850" i="1">
                                  <a:latin typeface="Cambria Math" panose="02040503050406030204" pitchFamily="18" charset="0"/>
                                </a:rPr>
                              </m:ctrlPr>
                            </m:dPr>
                            <m:e>
                              <m:sSup>
                                <m:sSupPr>
                                  <m:ctrlPr>
                                    <a:rPr lang="en-US" sz="1850" i="1">
                                      <a:latin typeface="Cambria Math" panose="02040503050406030204" pitchFamily="18" charset="0"/>
                                    </a:rPr>
                                  </m:ctrlPr>
                                </m:sSupPr>
                                <m:e>
                                  <m:r>
                                    <a:rPr lang="en-US" sz="1850" b="1" i="1">
                                      <a:latin typeface="Cambria Math" panose="02040503050406030204" pitchFamily="18" charset="0"/>
                                    </a:rPr>
                                    <m:t>𝒛</m:t>
                                  </m:r>
                                </m:e>
                                <m:sup>
                                  <m:r>
                                    <a:rPr lang="en-US" sz="1850" i="1">
                                      <a:latin typeface="Cambria Math" panose="02040503050406030204" pitchFamily="18" charset="0"/>
                                    </a:rPr>
                                    <m:t>′</m:t>
                                  </m:r>
                                </m:sup>
                              </m:sSup>
                            </m:e>
                            <m:e>
                              <m:r>
                                <m:rPr>
                                  <m:sty m:val="p"/>
                                </m:rPr>
                                <a:rPr lang="en-US" sz="1850">
                                  <a:latin typeface="Cambria Math" panose="02040503050406030204" pitchFamily="18" charset="0"/>
                                </a:rPr>
                                <m:t>Φ</m:t>
                              </m:r>
                            </m:e>
                          </m:d>
                        </m:num>
                        <m:den>
                          <m:r>
                            <a:rPr lang="en-US" sz="1850" i="1">
                              <a:latin typeface="Cambria Math" panose="02040503050406030204" pitchFamily="18" charset="0"/>
                            </a:rPr>
                            <m:t>𝑑</m:t>
                          </m:r>
                          <m:r>
                            <m:rPr>
                              <m:sty m:val="p"/>
                            </m:rPr>
                            <a:rPr lang="en-US" sz="1850">
                              <a:latin typeface="Cambria Math" panose="02040503050406030204" pitchFamily="18" charset="0"/>
                            </a:rPr>
                            <m:t>Φ</m:t>
                          </m:r>
                        </m:den>
                      </m:f>
                    </m:oMath>
                  </m:oMathPara>
                </a14:m>
                <a:endParaRPr lang="en-US" sz="1850" dirty="0"/>
              </a:p>
              <a:p>
                <a:pPr marL="0" indent="0">
                  <a:buNone/>
                </a:pPr>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48160" cy="5176066"/>
              </a:xfrm>
              <a:blipFill>
                <a:blip r:embed="rId2"/>
                <a:stretch>
                  <a:fillRect l="-459" t="-707" r="-459" b="-57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82</a:t>
            </a:fld>
            <a:endParaRPr lang="en-US"/>
          </a:p>
        </p:txBody>
      </p:sp>
    </p:spTree>
    <p:extLst>
      <p:ext uri="{BB962C8B-B14F-4D97-AF65-F5344CB8AC3E}">
        <p14:creationId xmlns:p14="http://schemas.microsoft.com/office/powerpoint/2010/main" val="37516240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080" y="914399"/>
                <a:ext cx="11917680" cy="5176066"/>
              </a:xfrm>
            </p:spPr>
            <p:txBody>
              <a:bodyPr>
                <a:normAutofit/>
              </a:bodyPr>
              <a:lstStyle/>
              <a:p>
                <a:pPr marL="0" indent="0">
                  <a:buNone/>
                </a:pPr>
                <a:r>
                  <a:rPr lang="en-US" sz="2400" dirty="0" smtClean="0"/>
                  <a:t>Given epoch of size </a:t>
                </a:r>
                <a:r>
                  <a:rPr lang="en-US" sz="2400" i="1" dirty="0"/>
                  <a:t>N</a:t>
                </a:r>
                <a:r>
                  <a:rPr lang="en-US" sz="2400" dirty="0"/>
                  <a:t> is denoted as </a:t>
                </a:r>
                <a:r>
                  <a:rPr lang="en-US" sz="2400" b="1" i="1" dirty="0"/>
                  <a:t>D</a:t>
                </a:r>
                <a:r>
                  <a:rPr lang="en-US" sz="2400" dirty="0"/>
                  <a:t> = (</a:t>
                </a:r>
                <a:r>
                  <a:rPr lang="en-US" sz="2400" b="1" i="1" dirty="0"/>
                  <a:t>d</a:t>
                </a:r>
                <a:r>
                  <a:rPr lang="en-US" sz="2400" baseline="30000" dirty="0"/>
                  <a:t>(1)</a:t>
                </a:r>
                <a:r>
                  <a:rPr lang="en-US" sz="2400" dirty="0"/>
                  <a:t> = (</a:t>
                </a:r>
                <a:r>
                  <a:rPr lang="en-US" sz="2400" b="1" i="1" dirty="0"/>
                  <a:t>x</a:t>
                </a:r>
                <a:r>
                  <a:rPr lang="en-US" sz="2400" baseline="30000" dirty="0"/>
                  <a:t>(1)</a:t>
                </a:r>
                <a:r>
                  <a:rPr lang="en-US" sz="2400" dirty="0"/>
                  <a:t>, </a:t>
                </a:r>
                <a:r>
                  <a:rPr lang="en-US" sz="2400" b="1" dirty="0"/>
                  <a:t>z</a:t>
                </a:r>
                <a:r>
                  <a:rPr lang="en-US" sz="2400" dirty="0"/>
                  <a:t>’</a:t>
                </a:r>
                <a:r>
                  <a:rPr lang="en-US" sz="2400" baseline="30000" dirty="0"/>
                  <a:t>(1)</a:t>
                </a:r>
                <a:r>
                  <a:rPr lang="en-US" sz="2400" dirty="0"/>
                  <a:t>), </a:t>
                </a:r>
                <a:r>
                  <a:rPr lang="en-US" sz="2400" b="1" i="1" dirty="0"/>
                  <a:t>d</a:t>
                </a:r>
                <a:r>
                  <a:rPr lang="en-US" sz="2400" baseline="30000" dirty="0"/>
                  <a:t>(2)</a:t>
                </a:r>
                <a:r>
                  <a:rPr lang="en-US" sz="2400" dirty="0"/>
                  <a:t> = (</a:t>
                </a:r>
                <a:r>
                  <a:rPr lang="en-US" sz="2400" b="1" i="1" dirty="0"/>
                  <a:t>x</a:t>
                </a:r>
                <a:r>
                  <a:rPr lang="en-US" sz="2400" baseline="30000" dirty="0"/>
                  <a:t>(2)</a:t>
                </a:r>
                <a:r>
                  <a:rPr lang="en-US" sz="2400" dirty="0"/>
                  <a:t>, </a:t>
                </a:r>
                <a:r>
                  <a:rPr lang="en-US" sz="2400" b="1" dirty="0"/>
                  <a:t>z</a:t>
                </a:r>
                <a:r>
                  <a:rPr lang="en-US" sz="2400" dirty="0"/>
                  <a:t>’</a:t>
                </a:r>
                <a:r>
                  <a:rPr lang="en-US" sz="2400" baseline="30000" dirty="0"/>
                  <a:t>(2)</a:t>
                </a:r>
                <a:r>
                  <a:rPr lang="en-US" sz="2400" dirty="0"/>
                  <a:t>),…, </a:t>
                </a:r>
                <a:r>
                  <a:rPr lang="en-US" sz="2400" b="1" i="1" dirty="0"/>
                  <a:t>d</a:t>
                </a:r>
                <a:r>
                  <a:rPr lang="en-US" sz="2400" baseline="30000" dirty="0"/>
                  <a:t>(</a:t>
                </a:r>
                <a:r>
                  <a:rPr lang="en-US" sz="2400" i="1" baseline="30000" dirty="0"/>
                  <a:t>N</a:t>
                </a:r>
                <a:r>
                  <a:rPr lang="en-US" sz="2400" baseline="30000" dirty="0"/>
                  <a:t>)</a:t>
                </a:r>
                <a:r>
                  <a:rPr lang="en-US" sz="2400" dirty="0"/>
                  <a:t> = (</a:t>
                </a:r>
                <a:r>
                  <a:rPr lang="en-US" sz="2400" b="1" i="1" dirty="0"/>
                  <a:t>x</a:t>
                </a:r>
                <a:r>
                  <a:rPr lang="en-US" sz="2400" baseline="30000" dirty="0"/>
                  <a:t>(</a:t>
                </a:r>
                <a:r>
                  <a:rPr lang="en-US" sz="2400" i="1" baseline="30000" dirty="0"/>
                  <a:t>N</a:t>
                </a:r>
                <a:r>
                  <a:rPr lang="en-US" sz="2400" baseline="30000" dirty="0"/>
                  <a:t>)</a:t>
                </a:r>
                <a:r>
                  <a:rPr lang="en-US" sz="2400" dirty="0"/>
                  <a:t>, </a:t>
                </a:r>
                <a:r>
                  <a:rPr lang="en-US" sz="2400" b="1" dirty="0"/>
                  <a:t>z</a:t>
                </a:r>
                <a:r>
                  <a:rPr lang="en-US" sz="2400" dirty="0"/>
                  <a:t>’</a:t>
                </a:r>
                <a:r>
                  <a:rPr lang="en-US" sz="2400" baseline="30000" dirty="0"/>
                  <a:t>(</a:t>
                </a:r>
                <a:r>
                  <a:rPr lang="en-US" sz="2400" i="1" baseline="30000" dirty="0"/>
                  <a:t>N</a:t>
                </a:r>
                <a:r>
                  <a:rPr lang="en-US" sz="2400" baseline="30000" dirty="0"/>
                  <a:t>)</a:t>
                </a:r>
                <a:r>
                  <a:rPr lang="en-US" sz="2400" dirty="0"/>
                  <a:t>)), the estimation equations of Θ and Φ are extended exactly as epoch estimation at every iteration of SGD</a:t>
                </a:r>
                <a:r>
                  <a:rPr lang="en-US" sz="24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400" i="1" smtClean="0">
                              <a:latin typeface="Cambria Math" panose="02040503050406030204" pitchFamily="18" charset="0"/>
                            </a:rPr>
                          </m:ctrlPr>
                        </m:mPr>
                        <m:mr>
                          <m:e>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r>
                                  <a:rPr lang="en-US" sz="2400" i="1">
                                    <a:latin typeface="Cambria Math" panose="02040503050406030204" pitchFamily="18" charset="0"/>
                                  </a:rPr>
                                  <m:t>𝜇</m:t>
                                </m:r>
                              </m:sub>
                              <m:sup>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+1</m:t>
                                    </m:r>
                                  </m:e>
                                </m:d>
                              </m:sup>
                            </m:sSubSup>
                            <m:r>
                              <m:rPr>
                                <m:aln/>
                              </m:rPr>
                              <a:rPr lang="en-US" sz="2400" i="1">
                                <a:latin typeface="Cambria Math" panose="02040503050406030204" pitchFamily="18" charset="0"/>
                              </a:rPr>
                              <m:t>=</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r>
                                  <a:rPr lang="en-US" sz="2400" i="1">
                                    <a:latin typeface="Cambria Math" panose="02040503050406030204" pitchFamily="18" charset="0"/>
                                  </a:rPr>
                                  <m:t>𝜇</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a:rPr lang="en-US" sz="2400" i="1">
                                <a:latin typeface="Cambria Math" panose="02040503050406030204" pitchFamily="18" charset="0"/>
                              </a:rPr>
                              <m:t>−</m:t>
                            </m:r>
                            <m:r>
                              <a:rPr lang="en-US" sz="2400" i="1">
                                <a:latin typeface="Cambria Math" panose="02040503050406030204" pitchFamily="18" charset="0"/>
                              </a:rPr>
                              <m:t>𝛾</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r>
                                  <a:rPr lang="en-US" sz="2400" i="1">
                                    <a:latin typeface="Cambria Math" panose="02040503050406030204" pitchFamily="18" charset="0"/>
                                  </a:rPr>
                                  <m:t>𝜇</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e>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r>
                                          <a:rPr lang="en-US" sz="2400" i="1">
                                            <a:latin typeface="Cambria Math" panose="02040503050406030204" pitchFamily="18" charset="0"/>
                                          </a:rPr>
                                          <m:t>𝜇</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i="1">
                                        <a:latin typeface="Cambria Math" panose="02040503050406030204" pitchFamily="18" charset="0"/>
                                      </a:rPr>
                                      <m:t>𝜇</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e>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r>
                                              <a:rPr lang="en-US" sz="2400" i="1">
                                                <a:latin typeface="Cambria Math" panose="02040503050406030204" pitchFamily="18" charset="0"/>
                                              </a:rPr>
                                              <m:t>𝜇</m:t>
                                            </m:r>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Θ</m:t>
                                        </m:r>
                                      </m:e>
                                      <m:sub>
                                        <m:r>
                                          <a:rPr lang="en-US" sz="2400" i="1">
                                            <a:latin typeface="Cambria Math" panose="02040503050406030204" pitchFamily="18" charset="0"/>
                                          </a:rPr>
                                          <m:t>𝜇</m:t>
                                        </m:r>
                                      </m:sub>
                                    </m:sSub>
                                  </m:den>
                                </m:f>
                              </m:e>
                            </m:nary>
                          </m:e>
                        </m:mr>
                        <m:mr>
                          <m:e>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sub>
                              <m:sup>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+1</m:t>
                                    </m:r>
                                  </m:e>
                                </m:d>
                              </m:sup>
                            </m:sSubSup>
                            <m:r>
                              <m:rPr>
                                <m:aln/>
                              </m:rPr>
                              <a:rPr lang="en-US" sz="2400" i="1">
                                <a:latin typeface="Cambria Math" panose="02040503050406030204" pitchFamily="18" charset="0"/>
                              </a:rPr>
                              <m:t>=</m:t>
                            </m:r>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r>
                              <a:rPr lang="en-US" sz="2400" i="1">
                                <a:latin typeface="Cambria Math" panose="02040503050406030204" pitchFamily="18" charset="0"/>
                              </a:rPr>
                              <m:t>−</m:t>
                            </m:r>
                            <m:r>
                              <a:rPr lang="en-US" sz="2400" i="1">
                                <a:latin typeface="Cambria Math" panose="02040503050406030204" pitchFamily="18" charset="0"/>
                              </a:rPr>
                              <m:t>𝛾</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i="1">
                                        <a:latin typeface="Cambria Math" panose="02040503050406030204" pitchFamily="18" charset="0"/>
                                      </a:rPr>
                                    </m:ctrlPr>
                                  </m:dPr>
                                  <m:e>
                                    <m:r>
                                      <a:rPr lang="en-US" sz="2400" b="1" i="1">
                                        <a:latin typeface="Cambria Math" panose="02040503050406030204" pitchFamily="18" charset="0"/>
                                      </a:rPr>
                                      <m:t>𝟏</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e>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e>
                                        </m:d>
                                      </m:e>
                                      <m:sup>
                                        <m:r>
                                          <a:rPr lang="en-US" sz="2400" i="1">
                                            <a:latin typeface="Cambria Math" panose="02040503050406030204" pitchFamily="18" charset="0"/>
                                          </a:rPr>
                                          <m:t>−1</m:t>
                                        </m:r>
                                      </m:sup>
                                    </m:sSup>
                                  </m:e>
                                </m:d>
                                <m:f>
                                  <m:fPr>
                                    <m:ctrlPr>
                                      <a:rPr lang="en-US" sz="2400" i="1">
                                        <a:latin typeface="Cambria Math" panose="02040503050406030204" pitchFamily="18" charset="0"/>
                                      </a:rPr>
                                    </m:ctrlPr>
                                  </m:fPr>
                                  <m:num>
                                    <m:r>
                                      <a:rPr lang="en-US" sz="2400" i="1">
                                        <a:latin typeface="Cambria Math" panose="02040503050406030204" pitchFamily="18" charset="0"/>
                                      </a:rPr>
                                      <m:t>𝑑</m:t>
                                    </m:r>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e>
                                        <m:sSubSup>
                                          <m:sSubSupPr>
                                            <m:ctrlPr>
                                              <a:rPr lang="en-US" sz="2400" i="1">
                                                <a:latin typeface="Cambria Math" panose="02040503050406030204" pitchFamily="18" charset="0"/>
                                              </a:rPr>
                                            </m:ctrlPr>
                                          </m:sSubSupPr>
                                          <m:e>
                                            <m:r>
                                              <m:rPr>
                                                <m:sty m:val="p"/>
                                              </m:rPr>
                                              <a:rPr lang="en-US" sz="2400">
                                                <a:latin typeface="Cambria Math" panose="02040503050406030204" pitchFamily="18" charset="0"/>
                                              </a:rPr>
                                              <m:t>Θ</m:t>
                                            </m:r>
                                          </m:e>
                                          <m:sub>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sub>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bSup>
                                      </m:e>
                                    </m:d>
                                  </m:num>
                                  <m:den>
                                    <m:r>
                                      <a:rPr lang="en-US" sz="2400" i="1">
                                        <a:latin typeface="Cambria Math" panose="02040503050406030204" pitchFamily="18" charset="0"/>
                                      </a:rPr>
                                      <m:t>𝑑</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Θ</m:t>
                                        </m:r>
                                      </m:e>
                                      <m:sub>
                                        <m:sSup>
                                          <m:sSupPr>
                                            <m:ctrlPr>
                                              <a:rPr lang="en-US" sz="2400" i="1">
                                                <a:latin typeface="Cambria Math" panose="02040503050406030204" pitchFamily="18" charset="0"/>
                                              </a:rPr>
                                            </m:ctrlPr>
                                          </m:sSupPr>
                                          <m:e>
                                            <m:r>
                                              <a:rPr lang="en-US" sz="2400" b="1" i="1">
                                                <a:latin typeface="Cambria Math" panose="02040503050406030204" pitchFamily="18" charset="0"/>
                                              </a:rPr>
                                              <m:t>𝝈</m:t>
                                            </m:r>
                                          </m:e>
                                          <m:sup>
                                            <m:r>
                                              <a:rPr lang="en-US" sz="2400" i="1">
                                                <a:latin typeface="Cambria Math" panose="02040503050406030204" pitchFamily="18" charset="0"/>
                                              </a:rPr>
                                              <m:t>2</m:t>
                                            </m:r>
                                          </m:sup>
                                        </m:sSup>
                                      </m:sub>
                                    </m:sSub>
                                  </m:den>
                                </m:f>
                              </m:e>
                            </m:nary>
                          </m:e>
                        </m:mr>
                        <m:mr>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d>
                                  <m:dPr>
                                    <m:ctrlPr>
                                      <a:rPr lang="en-US" sz="2400" i="1">
                                        <a:latin typeface="Cambria Math" panose="02040503050406030204" pitchFamily="18" charset="0"/>
                                      </a:rPr>
                                    </m:ctrlPr>
                                  </m:dPr>
                                  <m:e>
                                    <m:r>
                                      <a:rPr lang="en-US" sz="2400" i="1">
                                        <a:latin typeface="Cambria Math" panose="02040503050406030204" pitchFamily="18" charset="0"/>
                                      </a:rPr>
                                      <m:t>𝑘</m:t>
                                    </m:r>
                                    <m:r>
                                      <a:rPr lang="en-US" sz="2400" i="1">
                                        <a:latin typeface="Cambria Math" panose="02040503050406030204" pitchFamily="18" charset="0"/>
                                      </a:rPr>
                                      <m:t>+1</m:t>
                                    </m:r>
                                  </m:e>
                                </m:d>
                              </m:sup>
                            </m:sSup>
                            <m:r>
                              <m:rPr>
                                <m:aln/>
                              </m:rPr>
                              <a:rPr lang="en-US" sz="2400" i="1">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r>
                              <a:rPr lang="en-US" sz="2400" i="1">
                                <a:latin typeface="Cambria Math" panose="02040503050406030204" pitchFamily="18" charset="0"/>
                              </a:rPr>
                              <m:t>−</m:t>
                            </m:r>
                            <m:r>
                              <a:rPr lang="en-US" sz="2400" i="1">
                                <a:latin typeface="Cambria Math" panose="02040503050406030204" pitchFamily="18" charset="0"/>
                              </a:rPr>
                              <m:t>𝛾</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𝑁</m:t>
                                </m:r>
                              </m:sup>
                              <m:e>
                                <m:d>
                                  <m:dPr>
                                    <m:ctrlPr>
                                      <a:rPr lang="en-US" sz="2400" i="1">
                                        <a:latin typeface="Cambria Math" panose="02040503050406030204" pitchFamily="18" charset="0"/>
                                      </a:rPr>
                                    </m:ctrlPr>
                                  </m:dPr>
                                  <m:e>
                                    <m:r>
                                      <a:rPr lang="en-US" sz="2400" i="1">
                                        <a:latin typeface="Cambria Math" panose="02040503050406030204" pitchFamily="18" charset="0"/>
                                      </a:rPr>
                                      <m:t>𝑔</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𝒙</m:t>
                                        </m:r>
                                      </m:e>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d>
                                <m:f>
                                  <m:fPr>
                                    <m:ctrlPr>
                                      <a:rPr lang="en-US" sz="2400" i="1">
                                        <a:latin typeface="Cambria Math" panose="02040503050406030204" pitchFamily="18" charset="0"/>
                                      </a:rPr>
                                    </m:ctrlPr>
                                  </m:fPr>
                                  <m:num>
                                    <m:r>
                                      <a:rPr lang="en-US" sz="2400" i="1">
                                        <a:latin typeface="Cambria Math" panose="02040503050406030204" pitchFamily="18" charset="0"/>
                                      </a:rPr>
                                      <m:t>𝑑𝑔</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1" i="1">
                                                <a:latin typeface="Cambria Math" panose="02040503050406030204" pitchFamily="18" charset="0"/>
                                              </a:rPr>
                                              <m:t>𝒛</m:t>
                                            </m:r>
                                          </m:e>
                                          <m: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𝑖</m:t>
                                                </m:r>
                                              </m:e>
                                            </m:d>
                                          </m:sup>
                                        </m:sSup>
                                      </m:e>
                                      <m:e>
                                        <m:sSup>
                                          <m:sSupPr>
                                            <m:ctrlPr>
                                              <a:rPr lang="en-US" sz="2400" i="1">
                                                <a:latin typeface="Cambria Math" panose="02040503050406030204" pitchFamily="18" charset="0"/>
                                              </a:rPr>
                                            </m:ctrlPr>
                                          </m:sSupPr>
                                          <m:e>
                                            <m:r>
                                              <m:rPr>
                                                <m:sty m:val="p"/>
                                              </m:rPr>
                                              <a:rPr lang="en-US" sz="2400">
                                                <a:latin typeface="Cambria Math" panose="02040503050406030204" pitchFamily="18" charset="0"/>
                                              </a:rPr>
                                              <m:t>Φ</m:t>
                                            </m:r>
                                          </m:e>
                                          <m:sup>
                                            <m:d>
                                              <m:dPr>
                                                <m:ctrlPr>
                                                  <a:rPr lang="en-US" sz="2400" i="1">
                                                    <a:latin typeface="Cambria Math" panose="02040503050406030204" pitchFamily="18" charset="0"/>
                                                  </a:rPr>
                                                </m:ctrlPr>
                                              </m:dPr>
                                              <m:e>
                                                <m:r>
                                                  <a:rPr lang="en-US" sz="2400" i="1">
                                                    <a:latin typeface="Cambria Math" panose="02040503050406030204" pitchFamily="18" charset="0"/>
                                                  </a:rPr>
                                                  <m:t>𝑘</m:t>
                                                </m:r>
                                              </m:e>
                                            </m:d>
                                          </m:sup>
                                        </m:sSup>
                                      </m:e>
                                    </m:d>
                                  </m:num>
                                  <m:den>
                                    <m:r>
                                      <a:rPr lang="en-US" sz="2400" i="1">
                                        <a:latin typeface="Cambria Math" panose="02040503050406030204" pitchFamily="18" charset="0"/>
                                      </a:rPr>
                                      <m:t>𝑑</m:t>
                                    </m:r>
                                    <m:r>
                                      <m:rPr>
                                        <m:sty m:val="p"/>
                                      </m:rPr>
                                      <a:rPr lang="en-US" sz="2400">
                                        <a:latin typeface="Cambria Math" panose="02040503050406030204" pitchFamily="18" charset="0"/>
                                      </a:rPr>
                                      <m:t>Φ</m:t>
                                    </m:r>
                                  </m:den>
                                </m:f>
                              </m:e>
                            </m:nary>
                          </m:e>
                        </m:mr>
                      </m:m>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3.13</m:t>
                          </m:r>
                        </m:e>
                      </m:d>
                    </m:oMath>
                  </m:oMathPara>
                </a14:m>
                <a:endParaRPr lang="en-US" sz="2400" dirty="0" smtClean="0"/>
              </a:p>
              <a:p>
                <a:pPr marL="0" indent="0">
                  <a:buNone/>
                </a:pPr>
                <a:r>
                  <a:rPr lang="en-US" sz="2400" dirty="0"/>
                  <a:t>As a result, VAE trained with SGD is specified as follows: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080" y="914399"/>
                <a:ext cx="11917680" cy="5176066"/>
              </a:xfrm>
              <a:blipFill>
                <a:blip r:embed="rId2"/>
                <a:stretch>
                  <a:fillRect l="-818" t="-942" r="-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83</a:t>
            </a:fld>
            <a:endParaRPr lang="en-US"/>
          </a:p>
        </p:txBody>
      </p:sp>
    </p:spTree>
    <p:extLst>
      <p:ext uri="{BB962C8B-B14F-4D97-AF65-F5344CB8AC3E}">
        <p14:creationId xmlns:p14="http://schemas.microsoft.com/office/powerpoint/2010/main" val="3696249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8"/>
                <a:ext cx="11998960" cy="5441951"/>
              </a:xfrm>
            </p:spPr>
            <p:txBody>
              <a:bodyPr>
                <a:noAutofit/>
              </a:bodyPr>
              <a:lstStyle/>
              <a:p>
                <a:pPr marL="0" indent="0">
                  <a:buNone/>
                </a:pPr>
                <a:r>
                  <a:rPr lang="en-US" sz="1750" dirty="0"/>
                  <a:t>Initialize Θ = (</a:t>
                </a:r>
                <a:r>
                  <a:rPr lang="en-US" sz="1750" dirty="0" err="1"/>
                  <a:t>Θ</a:t>
                </a:r>
                <a:r>
                  <a:rPr lang="en-US" sz="1750" i="1" baseline="-25000" dirty="0" err="1"/>
                  <a:t>μ</a:t>
                </a:r>
                <a:r>
                  <a:rPr lang="en-US" sz="1750" dirty="0"/>
                  <a:t>, </a:t>
                </a:r>
                <a14:m>
                  <m:oMath xmlns:m="http://schemas.openxmlformats.org/officeDocument/2006/math">
                    <m:sSub>
                      <m:sSubPr>
                        <m:ctrlPr>
                          <a:rPr lang="en-US" sz="1750" i="1">
                            <a:latin typeface="Cambria Math" panose="02040503050406030204" pitchFamily="18" charset="0"/>
                          </a:rPr>
                        </m:ctrlPr>
                      </m:sSub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Sub>
                  </m:oMath>
                </a14:m>
                <a:r>
                  <a:rPr lang="en-US" sz="1750" dirty="0"/>
                  <a:t>)</a:t>
                </a:r>
                <a:r>
                  <a:rPr lang="en-US" sz="1750" i="1" baseline="30000" dirty="0"/>
                  <a:t>T</a:t>
                </a:r>
                <a:r>
                  <a:rPr lang="en-US" sz="1750" dirty="0"/>
                  <a:t> and Φ and set </a:t>
                </a:r>
                <a:r>
                  <a:rPr lang="en-US" sz="1750" i="1" dirty="0"/>
                  <a:t>k</a:t>
                </a:r>
                <a:r>
                  <a:rPr lang="en-US" sz="1750" dirty="0"/>
                  <a:t> = 0.</a:t>
                </a:r>
              </a:p>
              <a:p>
                <a:pPr marL="0" indent="0">
                  <a:buNone/>
                </a:pPr>
                <a:r>
                  <a:rPr lang="en-US" sz="1750" dirty="0"/>
                  <a:t>Repeat</a:t>
                </a:r>
              </a:p>
              <a:p>
                <a:pPr indent="0">
                  <a:buNone/>
                </a:pPr>
                <a:r>
                  <a:rPr lang="en-US" sz="1750" dirty="0"/>
                  <a:t>Sampling epoch </a:t>
                </a:r>
                <a:r>
                  <a:rPr lang="en-US" sz="1750" b="1" i="1" dirty="0"/>
                  <a:t>X</a:t>
                </a:r>
                <a:r>
                  <a:rPr lang="en-US" sz="1750" i="1" dirty="0"/>
                  <a:t> </a:t>
                </a:r>
                <a:r>
                  <a:rPr lang="en-US" sz="1750" dirty="0"/>
                  <a:t>= (</a:t>
                </a:r>
                <a:r>
                  <a:rPr lang="en-US" sz="1750" b="1" i="1" dirty="0"/>
                  <a:t>x</a:t>
                </a:r>
                <a:r>
                  <a:rPr lang="en-US" sz="1750" baseline="30000" dirty="0"/>
                  <a:t>(1)</a:t>
                </a:r>
                <a:r>
                  <a:rPr lang="en-US" sz="1750" dirty="0"/>
                  <a:t>, </a:t>
                </a:r>
                <a:r>
                  <a:rPr lang="en-US" sz="1750" b="1" i="1" dirty="0"/>
                  <a:t>x</a:t>
                </a:r>
                <a:r>
                  <a:rPr lang="en-US" sz="1750" baseline="30000" dirty="0"/>
                  <a:t>(2)</a:t>
                </a:r>
                <a:r>
                  <a:rPr lang="en-US" sz="1750" dirty="0"/>
                  <a:t>,…, </a:t>
                </a:r>
                <a:r>
                  <a:rPr lang="en-US" sz="1750" b="1" i="1" dirty="0"/>
                  <a:t>x</a:t>
                </a:r>
                <a:r>
                  <a:rPr lang="en-US" sz="1750" baseline="30000" dirty="0"/>
                  <a:t>(</a:t>
                </a:r>
                <a:r>
                  <a:rPr lang="en-US" sz="1750" i="1" baseline="30000" dirty="0"/>
                  <a:t>N</a:t>
                </a:r>
                <a:r>
                  <a:rPr lang="en-US" sz="1750" baseline="30000" dirty="0"/>
                  <a:t>)</a:t>
                </a:r>
                <a:r>
                  <a:rPr lang="en-US" sz="1750" dirty="0"/>
                  <a:t>) or receiving epoch </a:t>
                </a:r>
                <a:r>
                  <a:rPr lang="en-US" sz="1750" b="1" i="1" dirty="0"/>
                  <a:t>X</a:t>
                </a:r>
                <a:r>
                  <a:rPr lang="en-US" sz="1750" dirty="0"/>
                  <a:t> from big data / data stream.</a:t>
                </a:r>
              </a:p>
              <a:p>
                <a:pPr marL="0" indent="0">
                  <a:buNone/>
                </a:pPr>
                <a14:m>
                  <m:oMathPara xmlns:m="http://schemas.openxmlformats.org/officeDocument/2006/math">
                    <m:oMathParaPr>
                      <m:jc m:val="centerGroup"/>
                    </m:oMathParaPr>
                    <m:oMath xmlns:m="http://schemas.openxmlformats.org/officeDocument/2006/math">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r>
                            <a:rPr lang="en-US" sz="1750" i="1">
                              <a:latin typeface="Cambria Math" panose="02040503050406030204" pitchFamily="18" charset="0"/>
                            </a:rPr>
                            <m:t>𝜇</m:t>
                          </m:r>
                        </m:sub>
                        <m:sup>
                          <m:d>
                            <m:dPr>
                              <m:ctrlPr>
                                <a:rPr lang="en-US" sz="1750" i="1">
                                  <a:latin typeface="Cambria Math" panose="02040503050406030204" pitchFamily="18" charset="0"/>
                                </a:rPr>
                              </m:ctrlPr>
                            </m:dPr>
                            <m:e>
                              <m:r>
                                <a:rPr lang="en-US" sz="1750" i="1">
                                  <a:latin typeface="Cambria Math" panose="02040503050406030204" pitchFamily="18" charset="0"/>
                                </a:rPr>
                                <m:t>𝑘</m:t>
                              </m:r>
                              <m:r>
                                <a:rPr lang="en-US" sz="1750" i="1">
                                  <a:latin typeface="Cambria Math" panose="02040503050406030204" pitchFamily="18" charset="0"/>
                                </a:rPr>
                                <m:t>+1</m:t>
                              </m:r>
                            </m:e>
                          </m:d>
                        </m:sup>
                      </m:sSubSup>
                      <m:r>
                        <a:rPr lang="en-US" sz="1750" i="1">
                          <a:latin typeface="Cambria Math" panose="02040503050406030204" pitchFamily="18" charset="0"/>
                        </a:rPr>
                        <m:t>=</m:t>
                      </m:r>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r>
                            <a:rPr lang="en-US" sz="1750" i="1">
                              <a:latin typeface="Cambria Math" panose="02040503050406030204" pitchFamily="18" charset="0"/>
                            </a:rPr>
                            <m:t>𝜇</m:t>
                          </m:r>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r>
                        <a:rPr lang="en-US" sz="1750" i="1">
                          <a:latin typeface="Cambria Math" panose="02040503050406030204" pitchFamily="18" charset="0"/>
                        </a:rPr>
                        <m:t>−</m:t>
                      </m:r>
                      <m:r>
                        <a:rPr lang="en-US" sz="1750" i="1">
                          <a:latin typeface="Cambria Math" panose="02040503050406030204" pitchFamily="18" charset="0"/>
                        </a:rPr>
                        <m:t>𝛾</m:t>
                      </m:r>
                      <m:f>
                        <m:fPr>
                          <m:ctrlPr>
                            <a:rPr lang="en-US" sz="1750" i="1">
                              <a:latin typeface="Cambria Math" panose="02040503050406030204" pitchFamily="18" charset="0"/>
                            </a:rPr>
                          </m:ctrlPr>
                        </m:fPr>
                        <m:num>
                          <m:r>
                            <a:rPr lang="en-US" sz="1750" i="1">
                              <a:latin typeface="Cambria Math" panose="02040503050406030204" pitchFamily="18" charset="0"/>
                            </a:rPr>
                            <m:t>1</m:t>
                          </m:r>
                        </m:num>
                        <m:den>
                          <m:r>
                            <a:rPr lang="en-US" sz="1750" i="1">
                              <a:latin typeface="Cambria Math" panose="02040503050406030204" pitchFamily="18" charset="0"/>
                            </a:rPr>
                            <m:t>𝑁</m:t>
                          </m:r>
                        </m:den>
                      </m:f>
                      <m:nary>
                        <m:naryPr>
                          <m:chr m:val="∑"/>
                          <m:limLoc m:val="undOvr"/>
                          <m:ctrlPr>
                            <a:rPr lang="en-US" sz="1750" i="1">
                              <a:latin typeface="Cambria Math" panose="02040503050406030204" pitchFamily="18" charset="0"/>
                            </a:rPr>
                          </m:ctrlPr>
                        </m:naryPr>
                        <m:sub>
                          <m:r>
                            <a:rPr lang="en-US" sz="1750" i="1">
                              <a:latin typeface="Cambria Math" panose="02040503050406030204" pitchFamily="18" charset="0"/>
                            </a:rPr>
                            <m:t>𝑖</m:t>
                          </m:r>
                          <m:r>
                            <a:rPr lang="en-US" sz="1750" i="1">
                              <a:latin typeface="Cambria Math" panose="02040503050406030204" pitchFamily="18" charset="0"/>
                            </a:rPr>
                            <m:t>=1</m:t>
                          </m:r>
                        </m:sub>
                        <m:sup>
                          <m:r>
                            <a:rPr lang="en-US" sz="1750" i="1">
                              <a:latin typeface="Cambria Math" panose="02040503050406030204" pitchFamily="18" charset="0"/>
                            </a:rPr>
                            <m:t>𝑁</m:t>
                          </m:r>
                        </m:sup>
                        <m:e>
                          <m:r>
                            <a:rPr lang="en-US" sz="1750" i="1">
                              <a:latin typeface="Cambria Math" panose="02040503050406030204" pitchFamily="18" charset="0"/>
                            </a:rPr>
                            <m:t>𝜇</m:t>
                          </m:r>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r>
                                    <a:rPr lang="en-US" sz="1750" i="1">
                                      <a:latin typeface="Cambria Math" panose="02040503050406030204" pitchFamily="18" charset="0"/>
                                    </a:rPr>
                                    <m:t>𝜇</m:t>
                                  </m:r>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e>
                          </m:d>
                          <m:f>
                            <m:fPr>
                              <m:ctrlPr>
                                <a:rPr lang="en-US" sz="1750" i="1">
                                  <a:latin typeface="Cambria Math" panose="02040503050406030204" pitchFamily="18" charset="0"/>
                                </a:rPr>
                              </m:ctrlPr>
                            </m:fPr>
                            <m:num>
                              <m:r>
                                <a:rPr lang="en-US" sz="1750" i="1">
                                  <a:latin typeface="Cambria Math" panose="02040503050406030204" pitchFamily="18" charset="0"/>
                                </a:rPr>
                                <m:t>𝑑</m:t>
                              </m:r>
                              <m:r>
                                <a:rPr lang="en-US" sz="1750" i="1">
                                  <a:latin typeface="Cambria Math" panose="02040503050406030204" pitchFamily="18" charset="0"/>
                                </a:rPr>
                                <m:t>𝜇</m:t>
                              </m:r>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r>
                                        <a:rPr lang="en-US" sz="1750" i="1">
                                          <a:latin typeface="Cambria Math" panose="02040503050406030204" pitchFamily="18" charset="0"/>
                                        </a:rPr>
                                        <m:t>𝜇</m:t>
                                      </m:r>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e>
                              </m:d>
                            </m:num>
                            <m:den>
                              <m:r>
                                <a:rPr lang="en-US" sz="1750" i="1">
                                  <a:latin typeface="Cambria Math" panose="02040503050406030204" pitchFamily="18" charset="0"/>
                                </a:rPr>
                                <m:t>𝑑</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Θ</m:t>
                                  </m:r>
                                </m:e>
                                <m:sub>
                                  <m:r>
                                    <a:rPr lang="en-US" sz="1750" i="1">
                                      <a:latin typeface="Cambria Math" panose="02040503050406030204" pitchFamily="18" charset="0"/>
                                    </a:rPr>
                                    <m:t>𝜇</m:t>
                                  </m:r>
                                </m:sub>
                              </m:sSub>
                            </m:den>
                          </m:f>
                        </m:e>
                      </m:nary>
                    </m:oMath>
                    <m:oMath xmlns:m="http://schemas.openxmlformats.org/officeDocument/2006/math">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up>
                          <m:d>
                            <m:dPr>
                              <m:ctrlPr>
                                <a:rPr lang="en-US" sz="1750" i="1">
                                  <a:latin typeface="Cambria Math" panose="02040503050406030204" pitchFamily="18" charset="0"/>
                                </a:rPr>
                              </m:ctrlPr>
                            </m:dPr>
                            <m:e>
                              <m:r>
                                <a:rPr lang="en-US" sz="1750" i="1">
                                  <a:latin typeface="Cambria Math" panose="02040503050406030204" pitchFamily="18" charset="0"/>
                                </a:rPr>
                                <m:t>𝑘</m:t>
                              </m:r>
                              <m:r>
                                <a:rPr lang="en-US" sz="1750" i="1">
                                  <a:latin typeface="Cambria Math" panose="02040503050406030204" pitchFamily="18" charset="0"/>
                                </a:rPr>
                                <m:t>+1</m:t>
                              </m:r>
                            </m:e>
                          </m:d>
                        </m:sup>
                      </m:sSubSup>
                      <m:r>
                        <a:rPr lang="en-US" sz="1750" i="1">
                          <a:latin typeface="Cambria Math" panose="02040503050406030204" pitchFamily="18" charset="0"/>
                        </a:rPr>
                        <m:t>=</m:t>
                      </m:r>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r>
                        <a:rPr lang="en-US" sz="1750" i="1">
                          <a:latin typeface="Cambria Math" panose="02040503050406030204" pitchFamily="18" charset="0"/>
                        </a:rPr>
                        <m:t>−</m:t>
                      </m:r>
                      <m:r>
                        <a:rPr lang="en-US" sz="1750" i="1">
                          <a:latin typeface="Cambria Math" panose="02040503050406030204" pitchFamily="18" charset="0"/>
                        </a:rPr>
                        <m:t>𝛾</m:t>
                      </m:r>
                      <m:f>
                        <m:fPr>
                          <m:ctrlPr>
                            <a:rPr lang="en-US" sz="1750" i="1">
                              <a:latin typeface="Cambria Math" panose="02040503050406030204" pitchFamily="18" charset="0"/>
                            </a:rPr>
                          </m:ctrlPr>
                        </m:fPr>
                        <m:num>
                          <m:r>
                            <a:rPr lang="en-US" sz="1750" i="1">
                              <a:latin typeface="Cambria Math" panose="02040503050406030204" pitchFamily="18" charset="0"/>
                            </a:rPr>
                            <m:t>1</m:t>
                          </m:r>
                        </m:num>
                        <m:den>
                          <m:r>
                            <a:rPr lang="en-US" sz="1750" i="1">
                              <a:latin typeface="Cambria Math" panose="02040503050406030204" pitchFamily="18" charset="0"/>
                            </a:rPr>
                            <m:t>2</m:t>
                          </m:r>
                          <m:r>
                            <a:rPr lang="en-US" sz="1750" i="1">
                              <a:latin typeface="Cambria Math" panose="02040503050406030204" pitchFamily="18" charset="0"/>
                            </a:rPr>
                            <m:t>𝑁</m:t>
                          </m:r>
                        </m:den>
                      </m:f>
                      <m:nary>
                        <m:naryPr>
                          <m:chr m:val="∑"/>
                          <m:limLoc m:val="undOvr"/>
                          <m:ctrlPr>
                            <a:rPr lang="en-US" sz="1750" i="1">
                              <a:latin typeface="Cambria Math" panose="02040503050406030204" pitchFamily="18" charset="0"/>
                            </a:rPr>
                          </m:ctrlPr>
                        </m:naryPr>
                        <m:sub>
                          <m:r>
                            <a:rPr lang="en-US" sz="1750" i="1">
                              <a:latin typeface="Cambria Math" panose="02040503050406030204" pitchFamily="18" charset="0"/>
                            </a:rPr>
                            <m:t>𝑖</m:t>
                          </m:r>
                          <m:r>
                            <a:rPr lang="en-US" sz="1750" i="1">
                              <a:latin typeface="Cambria Math" panose="02040503050406030204" pitchFamily="18" charset="0"/>
                            </a:rPr>
                            <m:t>=1</m:t>
                          </m:r>
                        </m:sub>
                        <m:sup>
                          <m:r>
                            <a:rPr lang="en-US" sz="1750" i="1">
                              <a:latin typeface="Cambria Math" panose="02040503050406030204" pitchFamily="18" charset="0"/>
                            </a:rPr>
                            <m:t>𝑁</m:t>
                          </m:r>
                        </m:sup>
                        <m:e>
                          <m:d>
                            <m:dPr>
                              <m:ctrlPr>
                                <a:rPr lang="en-US" sz="1750" i="1">
                                  <a:latin typeface="Cambria Math" panose="02040503050406030204" pitchFamily="18" charset="0"/>
                                </a:rPr>
                              </m:ctrlPr>
                            </m:dPr>
                            <m:e>
                              <m:r>
                                <a:rPr lang="en-US" sz="1750" b="1" i="1">
                                  <a:latin typeface="Cambria Math" panose="02040503050406030204" pitchFamily="18" charset="0"/>
                                </a:rPr>
                                <m:t>𝟏</m:t>
                              </m:r>
                              <m:r>
                                <a:rPr lang="en-US" sz="1750" i="1">
                                  <a:latin typeface="Cambria Math" panose="02040503050406030204" pitchFamily="18" charset="0"/>
                                </a:rPr>
                                <m:t>−</m:t>
                              </m:r>
                              <m:sSup>
                                <m:sSupPr>
                                  <m:ctrlPr>
                                    <a:rPr lang="en-US" sz="1750" i="1">
                                      <a:latin typeface="Cambria Math" panose="02040503050406030204" pitchFamily="18" charset="0"/>
                                    </a:rPr>
                                  </m:ctrlPr>
                                </m:sSupPr>
                                <m:e>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e>
                                      </m:d>
                                    </m:e>
                                  </m:d>
                                </m:e>
                                <m:sup>
                                  <m:r>
                                    <a:rPr lang="en-US" sz="1750" i="1">
                                      <a:latin typeface="Cambria Math" panose="02040503050406030204" pitchFamily="18" charset="0"/>
                                    </a:rPr>
                                    <m:t>−1</m:t>
                                  </m:r>
                                </m:sup>
                              </m:sSup>
                            </m:e>
                          </m:d>
                          <m:f>
                            <m:fPr>
                              <m:ctrlPr>
                                <a:rPr lang="en-US" sz="1750" i="1">
                                  <a:latin typeface="Cambria Math" panose="02040503050406030204" pitchFamily="18" charset="0"/>
                                </a:rPr>
                              </m:ctrlPr>
                            </m:fPr>
                            <m:num>
                              <m:r>
                                <a:rPr lang="en-US" sz="1750" i="1">
                                  <a:latin typeface="Cambria Math" panose="02040503050406030204" pitchFamily="18" charset="0"/>
                                </a:rPr>
                                <m:t>𝑑</m:t>
                              </m:r>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e>
                              </m:d>
                            </m:num>
                            <m:den>
                              <m:r>
                                <a:rPr lang="en-US" sz="1750" i="1">
                                  <a:latin typeface="Cambria Math" panose="02040503050406030204" pitchFamily="18" charset="0"/>
                                </a:rPr>
                                <m:t>𝑑</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Sub>
                            </m:den>
                          </m:f>
                        </m:e>
                      </m:nary>
                    </m:oMath>
                  </m:oMathPara>
                </a14:m>
                <a:endParaRPr lang="en-US" sz="1750" dirty="0"/>
              </a:p>
              <a:p>
                <a:pPr indent="0">
                  <a:buNone/>
                </a:pPr>
                <a:r>
                  <a:rPr lang="en-US" sz="1750" dirty="0"/>
                  <a:t>Randomize random epoch </a:t>
                </a:r>
                <a:r>
                  <a:rPr lang="en-US" sz="1750" b="1" i="1" dirty="0"/>
                  <a:t>Z</a:t>
                </a:r>
                <a:r>
                  <a:rPr lang="en-US" sz="1750" i="1" dirty="0"/>
                  <a:t> </a:t>
                </a:r>
                <a:r>
                  <a:rPr lang="en-US" sz="1750" dirty="0"/>
                  <a:t>= (</a:t>
                </a:r>
                <a:r>
                  <a:rPr lang="en-US" sz="1750" b="1" dirty="0"/>
                  <a:t>z</a:t>
                </a:r>
                <a:r>
                  <a:rPr lang="en-US" sz="1750" baseline="30000" dirty="0"/>
                  <a:t>(1)</a:t>
                </a:r>
                <a:r>
                  <a:rPr lang="en-US" sz="1750" dirty="0"/>
                  <a:t>, </a:t>
                </a:r>
                <a:r>
                  <a:rPr lang="en-US" sz="1750" b="1" dirty="0"/>
                  <a:t>z</a:t>
                </a:r>
                <a:r>
                  <a:rPr lang="en-US" sz="1750" baseline="30000" dirty="0"/>
                  <a:t>(2)</a:t>
                </a:r>
                <a:r>
                  <a:rPr lang="en-US" sz="1750" dirty="0"/>
                  <a:t>,…, </a:t>
                </a:r>
                <a:r>
                  <a:rPr lang="en-US" sz="1750" b="1" dirty="0"/>
                  <a:t>z</a:t>
                </a:r>
                <a:r>
                  <a:rPr lang="en-US" sz="1750" baseline="30000" dirty="0"/>
                  <a:t>(</a:t>
                </a:r>
                <a:r>
                  <a:rPr lang="en-US" sz="1750" i="1" baseline="30000" dirty="0"/>
                  <a:t>N</a:t>
                </a:r>
                <a:r>
                  <a:rPr lang="en-US" sz="1750" baseline="30000" dirty="0"/>
                  <a:t>)</a:t>
                </a:r>
                <a:r>
                  <a:rPr lang="en-US" sz="1750" dirty="0"/>
                  <a:t>) from standard normal distribution </a:t>
                </a:r>
                <a:r>
                  <a:rPr lang="en-US" sz="1750" i="1" dirty="0"/>
                  <a:t>P</a:t>
                </a:r>
                <a:r>
                  <a:rPr lang="en-US" sz="1750" dirty="0"/>
                  <a:t>(</a:t>
                </a:r>
                <a:r>
                  <a:rPr lang="en-US" sz="1750" b="1" dirty="0"/>
                  <a:t>z</a:t>
                </a:r>
                <a:r>
                  <a:rPr lang="en-US" sz="1750" dirty="0"/>
                  <a:t>) = </a:t>
                </a:r>
                <a14:m>
                  <m:oMath xmlns:m="http://schemas.openxmlformats.org/officeDocument/2006/math">
                    <m:r>
                      <a:rPr lang="en-US" sz="1750" i="1">
                        <a:latin typeface="Cambria Math" panose="02040503050406030204" pitchFamily="18" charset="0"/>
                      </a:rPr>
                      <m:t>𝒩</m:t>
                    </m:r>
                  </m:oMath>
                </a14:m>
                <a:r>
                  <a:rPr lang="en-US" sz="1750" dirty="0"/>
                  <a:t>(</a:t>
                </a:r>
                <a:r>
                  <a:rPr lang="en-US" sz="1750" b="1" dirty="0"/>
                  <a:t>0</a:t>
                </a:r>
                <a:r>
                  <a:rPr lang="en-US" sz="1750" dirty="0"/>
                  <a:t>, </a:t>
                </a:r>
                <a:r>
                  <a:rPr lang="en-US" sz="1750" i="1" dirty="0"/>
                  <a:t>I</a:t>
                </a:r>
                <a:r>
                  <a:rPr lang="en-US" sz="1750" dirty="0"/>
                  <a:t>) with mean </a:t>
                </a:r>
                <a:r>
                  <a:rPr lang="en-US" sz="1750" b="1" dirty="0"/>
                  <a:t>0</a:t>
                </a:r>
                <a:r>
                  <a:rPr lang="en-US" sz="1750" dirty="0"/>
                  <a:t> and identity covariance matrix </a:t>
                </a:r>
                <a:r>
                  <a:rPr lang="en-US" sz="1750" i="1" dirty="0"/>
                  <a:t>I</a:t>
                </a:r>
                <a:r>
                  <a:rPr lang="en-US" sz="1750" dirty="0"/>
                  <a:t>. For each randomized data </a:t>
                </a:r>
                <a:r>
                  <a:rPr lang="en-US" sz="1750" b="1" dirty="0"/>
                  <a:t>z</a:t>
                </a:r>
                <a:r>
                  <a:rPr lang="en-US" sz="1750" baseline="30000" dirty="0"/>
                  <a:t>(</a:t>
                </a:r>
                <a:r>
                  <a:rPr lang="en-US" sz="1750" i="1" baseline="30000" dirty="0" err="1"/>
                  <a:t>i</a:t>
                </a:r>
                <a:r>
                  <a:rPr lang="en-US" sz="1750" baseline="30000" dirty="0"/>
                  <a:t>)</a:t>
                </a:r>
                <a:r>
                  <a:rPr lang="en-US" sz="1750" dirty="0"/>
                  <a:t>, let </a:t>
                </a:r>
                <a:r>
                  <a:rPr lang="en-US" sz="1750" b="1" dirty="0"/>
                  <a:t>z</a:t>
                </a:r>
                <a:r>
                  <a:rPr lang="en-US" sz="1750" dirty="0"/>
                  <a:t>’</a:t>
                </a:r>
                <a:r>
                  <a:rPr lang="en-US" sz="1750" baseline="30000" dirty="0"/>
                  <a:t>(</a:t>
                </a:r>
                <a:r>
                  <a:rPr lang="en-US" sz="1750" i="1" baseline="30000" dirty="0" err="1"/>
                  <a:t>i</a:t>
                </a:r>
                <a:r>
                  <a:rPr lang="en-US" sz="1750" baseline="30000" dirty="0"/>
                  <a:t>)</a:t>
                </a:r>
                <a:r>
                  <a:rPr lang="en-US" sz="1750" dirty="0"/>
                  <a:t> be calculated based on </a:t>
                </a:r>
                <a:r>
                  <a:rPr lang="en-US" sz="1750" b="1" dirty="0"/>
                  <a:t>z</a:t>
                </a:r>
                <a:r>
                  <a:rPr lang="en-US" sz="1750" baseline="30000" dirty="0"/>
                  <a:t>(</a:t>
                </a:r>
                <a:r>
                  <a:rPr lang="en-US" sz="1750" i="1" baseline="30000" dirty="0" err="1"/>
                  <a:t>i</a:t>
                </a:r>
                <a:r>
                  <a:rPr lang="en-US" sz="1750" baseline="30000" dirty="0"/>
                  <a:t>)</a:t>
                </a:r>
                <a:r>
                  <a:rPr lang="en-US" sz="1750" dirty="0"/>
                  <a:t> so that </a:t>
                </a:r>
                <a:r>
                  <a:rPr lang="en-US" sz="1750" b="1" dirty="0"/>
                  <a:t>z</a:t>
                </a:r>
                <a:r>
                  <a:rPr lang="en-US" sz="1750" dirty="0"/>
                  <a:t>’</a:t>
                </a:r>
                <a:r>
                  <a:rPr lang="en-US" sz="1750" baseline="30000" dirty="0"/>
                  <a:t>(</a:t>
                </a:r>
                <a:r>
                  <a:rPr lang="en-US" sz="1750" i="1" baseline="30000" dirty="0" err="1"/>
                  <a:t>i</a:t>
                </a:r>
                <a:r>
                  <a:rPr lang="en-US" sz="1750" baseline="30000" dirty="0"/>
                  <a:t>)</a:t>
                </a:r>
                <a:r>
                  <a:rPr lang="en-US" sz="1750" dirty="0"/>
                  <a:t> follows multivariate normal distribution </a:t>
                </a:r>
                <a:r>
                  <a:rPr lang="en-US" sz="1750" i="1" dirty="0"/>
                  <a:t>Q</a:t>
                </a:r>
                <a:r>
                  <a:rPr lang="en-US" sz="1750" dirty="0"/>
                  <a:t>(</a:t>
                </a:r>
                <a:r>
                  <a:rPr lang="en-US" sz="1750" b="1" dirty="0"/>
                  <a:t>z</a:t>
                </a:r>
                <a:r>
                  <a:rPr lang="en-US" sz="1750" dirty="0"/>
                  <a:t>’ | </a:t>
                </a:r>
                <a:r>
                  <a:rPr lang="en-US" sz="1750" i="1" dirty="0"/>
                  <a:t>μ</a:t>
                </a:r>
                <a:r>
                  <a:rPr lang="en-US" sz="1750" dirty="0"/>
                  <a:t>(</a:t>
                </a:r>
                <a:r>
                  <a:rPr lang="en-US" sz="1750" b="1" i="1" dirty="0"/>
                  <a:t>x</a:t>
                </a:r>
                <a:r>
                  <a:rPr lang="en-US" sz="1750" dirty="0"/>
                  <a:t> | </a:t>
                </a:r>
                <a:r>
                  <a:rPr lang="en-US" sz="1750" dirty="0" err="1"/>
                  <a:t>Θ</a:t>
                </a:r>
                <a:r>
                  <a:rPr lang="en-US" sz="1750" i="1" baseline="-25000" dirty="0" err="1"/>
                  <a:t>μ</a:t>
                </a:r>
                <a:r>
                  <a:rPr lang="en-US" sz="1750" dirty="0"/>
                  <a:t>), Σ(</a:t>
                </a:r>
                <a:r>
                  <a:rPr lang="en-US" sz="1750" b="1" i="1" dirty="0"/>
                  <a:t>x</a:t>
                </a:r>
                <a:r>
                  <a:rPr lang="en-US" sz="1750" dirty="0"/>
                  <a:t> | Θ</a:t>
                </a:r>
                <a:r>
                  <a:rPr lang="en-US" sz="1750" baseline="-25000" dirty="0"/>
                  <a:t>Σ</a:t>
                </a:r>
                <a:r>
                  <a:rPr lang="en-US" sz="1750" dirty="0"/>
                  <a:t>)) = </a:t>
                </a:r>
                <a14:m>
                  <m:oMath xmlns:m="http://schemas.openxmlformats.org/officeDocument/2006/math">
                    <m:r>
                      <a:rPr lang="en-US" sz="1750" i="1">
                        <a:latin typeface="Cambria Math" panose="02040503050406030204" pitchFamily="18" charset="0"/>
                      </a:rPr>
                      <m:t>𝒩</m:t>
                    </m:r>
                  </m:oMath>
                </a14:m>
                <a:r>
                  <a:rPr lang="en-US" sz="1750" dirty="0"/>
                  <a:t>(</a:t>
                </a:r>
                <a:r>
                  <a:rPr lang="en-US" sz="1750" b="1" dirty="0"/>
                  <a:t>z</a:t>
                </a:r>
                <a:r>
                  <a:rPr lang="en-US" sz="1750" dirty="0"/>
                  <a:t>’ | </a:t>
                </a:r>
                <a:r>
                  <a:rPr lang="en-US" sz="1750" i="1" dirty="0"/>
                  <a:t>μ</a:t>
                </a:r>
                <a:r>
                  <a:rPr lang="en-US" sz="1750" dirty="0"/>
                  <a:t>(</a:t>
                </a:r>
                <a:r>
                  <a:rPr lang="en-US" sz="1750" b="1" i="1" dirty="0"/>
                  <a:t>x</a:t>
                </a:r>
                <a:r>
                  <a:rPr lang="en-US" sz="1750" dirty="0"/>
                  <a:t> | </a:t>
                </a:r>
                <a:r>
                  <a:rPr lang="en-US" sz="1750" dirty="0" err="1"/>
                  <a:t>Θ</a:t>
                </a:r>
                <a:r>
                  <a:rPr lang="en-US" sz="1750" i="1" baseline="-25000" dirty="0" err="1"/>
                  <a:t>μ</a:t>
                </a:r>
                <a:r>
                  <a:rPr lang="en-US" sz="1750" dirty="0"/>
                  <a:t>), Σ(</a:t>
                </a:r>
                <a:r>
                  <a:rPr lang="en-US" sz="1750" b="1" i="1" dirty="0"/>
                  <a:t>x</a:t>
                </a:r>
                <a:r>
                  <a:rPr lang="en-US" sz="1750" dirty="0"/>
                  <a:t> | Θ</a:t>
                </a:r>
                <a:r>
                  <a:rPr lang="en-US" sz="1750" baseline="-25000" dirty="0"/>
                  <a:t>Σ</a:t>
                </a:r>
                <a:r>
                  <a:rPr lang="en-US" sz="1750" dirty="0"/>
                  <a:t>)) with mean </a:t>
                </a:r>
                <a:r>
                  <a:rPr lang="en-US" sz="1750" i="1" dirty="0"/>
                  <a:t>μ</a:t>
                </a:r>
                <a:r>
                  <a:rPr lang="en-US" sz="1750" dirty="0"/>
                  <a:t>(</a:t>
                </a:r>
                <a:r>
                  <a:rPr lang="en-US" sz="1750" b="1" i="1" dirty="0"/>
                  <a:t>x</a:t>
                </a:r>
                <a:r>
                  <a:rPr lang="en-US" sz="1750" dirty="0"/>
                  <a:t> | </a:t>
                </a:r>
                <a:r>
                  <a:rPr lang="en-US" sz="1750" dirty="0" err="1"/>
                  <a:t>Θ</a:t>
                </a:r>
                <a:r>
                  <a:rPr lang="en-US" sz="1750" i="1" baseline="-25000" dirty="0" err="1"/>
                  <a:t>μ</a:t>
                </a:r>
                <a:r>
                  <a:rPr lang="en-US" sz="1750" dirty="0"/>
                  <a:t>) and covariance matrix Σ(</a:t>
                </a:r>
                <a:r>
                  <a:rPr lang="en-US" sz="1750" b="1" i="1" dirty="0"/>
                  <a:t>x</a:t>
                </a:r>
                <a:r>
                  <a:rPr lang="en-US" sz="1750" dirty="0"/>
                  <a:t> | Θ</a:t>
                </a:r>
                <a:r>
                  <a:rPr lang="en-US" sz="1750" baseline="-25000" dirty="0"/>
                  <a:t>Σ</a:t>
                </a:r>
                <a:r>
                  <a:rPr lang="en-US" sz="1750" dirty="0"/>
                  <a:t>) with note that Θ</a:t>
                </a:r>
                <a:r>
                  <a:rPr lang="en-US" sz="1750" baseline="-25000" dirty="0"/>
                  <a:t>Σ</a:t>
                </a:r>
                <a:r>
                  <a:rPr lang="en-US" sz="1750" dirty="0"/>
                  <a:t> = (</a:t>
                </a:r>
                <a14:m>
                  <m:oMath xmlns:m="http://schemas.openxmlformats.org/officeDocument/2006/math">
                    <m:sSub>
                      <m:sSubPr>
                        <m:ctrlPr>
                          <a:rPr lang="en-US" sz="1750" i="1">
                            <a:latin typeface="Cambria Math" panose="02040503050406030204" pitchFamily="18" charset="0"/>
                          </a:rPr>
                        </m:ctrlPr>
                      </m:sSubPr>
                      <m:e>
                        <m:r>
                          <m:rPr>
                            <m:sty m:val="p"/>
                          </m:rPr>
                          <a:rPr lang="en-US" sz="1750">
                            <a:latin typeface="Cambria Math" panose="02040503050406030204" pitchFamily="18" charset="0"/>
                          </a:rPr>
                          <m:t>Θ</m:t>
                        </m:r>
                      </m:e>
                      <m:sub>
                        <m:sSup>
                          <m:sSupPr>
                            <m:ctrlPr>
                              <a:rPr lang="en-US" sz="1750" i="1">
                                <a:latin typeface="Cambria Math" panose="02040503050406030204" pitchFamily="18" charset="0"/>
                              </a:rPr>
                            </m:ctrlPr>
                          </m:sSupPr>
                          <m:e>
                            <m:r>
                              <a:rPr lang="en-US" sz="1750" b="1" i="1">
                                <a:latin typeface="Cambria Math" panose="02040503050406030204" pitchFamily="18" charset="0"/>
                              </a:rPr>
                              <m:t>𝝈</m:t>
                            </m:r>
                          </m:e>
                          <m:sup>
                            <m:r>
                              <a:rPr lang="en-US" sz="1750" i="1">
                                <a:latin typeface="Cambria Math" panose="02040503050406030204" pitchFamily="18" charset="0"/>
                              </a:rPr>
                              <m:t>2</m:t>
                            </m:r>
                          </m:sup>
                        </m:sSup>
                      </m:sub>
                    </m:sSub>
                  </m:oMath>
                </a14:m>
                <a:r>
                  <a:rPr lang="en-US" sz="1750" dirty="0"/>
                  <a:t>)</a:t>
                </a:r>
                <a:r>
                  <a:rPr lang="en-US" sz="1750" i="1" baseline="-25000" dirty="0" err="1"/>
                  <a:t>n</a:t>
                </a:r>
                <a:r>
                  <a:rPr lang="en-US" sz="1750" baseline="-25000" dirty="0" err="1"/>
                  <a:t>x</a:t>
                </a:r>
                <a:r>
                  <a:rPr lang="en-US" sz="1750" i="1" baseline="-25000" dirty="0" err="1"/>
                  <a:t>n</a:t>
                </a:r>
                <a:r>
                  <a:rPr lang="en-US" sz="1750" dirty="0"/>
                  <a:t> is diagonal matrix.</a:t>
                </a:r>
              </a:p>
              <a:p>
                <a:pPr marL="0" indent="0">
                  <a:buNone/>
                </a:pPr>
                <a14:m>
                  <m:oMathPara xmlns:m="http://schemas.openxmlformats.org/officeDocument/2006/math">
                    <m:oMathParaPr>
                      <m:jc m:val="centerGroup"/>
                    </m:oMathParaPr>
                    <m:oMath xmlns:m="http://schemas.openxmlformats.org/officeDocument/2006/math">
                      <m:sSup>
                        <m:sSupPr>
                          <m:ctrlPr>
                            <a:rPr lang="en-US" sz="1750" i="1">
                              <a:latin typeface="Cambria Math" panose="02040503050406030204" pitchFamily="18" charset="0"/>
                            </a:rPr>
                          </m:ctrlPr>
                        </m:sSupPr>
                        <m:e>
                          <m:r>
                            <a:rPr lang="en-US" sz="1750" b="1" i="1">
                              <a:latin typeface="Cambria Math" panose="02040503050406030204" pitchFamily="18" charset="0"/>
                            </a:rPr>
                            <m:t>𝒛</m:t>
                          </m:r>
                        </m:e>
                        <m:sup>
                          <m:r>
                            <a:rPr lang="en-US" sz="1750" i="1">
                              <a:latin typeface="Cambria Math" panose="02040503050406030204" pitchFamily="18" charset="0"/>
                            </a:rPr>
                            <m:t>′</m:t>
                          </m:r>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r>
                        <a:rPr lang="en-US" sz="1750" i="1">
                          <a:latin typeface="Cambria Math" panose="02040503050406030204" pitchFamily="18" charset="0"/>
                        </a:rPr>
                        <m:t>=</m:t>
                      </m:r>
                      <m:r>
                        <a:rPr lang="en-US" sz="1750" i="1">
                          <a:latin typeface="Cambria Math" panose="02040503050406030204" pitchFamily="18" charset="0"/>
                        </a:rPr>
                        <m:t>𝜇</m:t>
                      </m:r>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r>
                                <a:rPr lang="en-US" sz="1750" i="1">
                                  <a:latin typeface="Cambria Math" panose="02040503050406030204" pitchFamily="18" charset="0"/>
                                </a:rPr>
                                <m:t>𝜇</m:t>
                              </m:r>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e>
                      </m:d>
                      <m:r>
                        <a:rPr lang="en-US" sz="1750" i="1">
                          <a:latin typeface="Cambria Math" panose="02040503050406030204" pitchFamily="18" charset="0"/>
                        </a:rPr>
                        <m:t>+</m:t>
                      </m:r>
                      <m:sSup>
                        <m:sSupPr>
                          <m:ctrlPr>
                            <a:rPr lang="en-US" sz="1750" i="1">
                              <a:latin typeface="Cambria Math" panose="02040503050406030204" pitchFamily="18" charset="0"/>
                            </a:rPr>
                          </m:ctrlPr>
                        </m:sSupPr>
                        <m:e>
                          <m:d>
                            <m:dPr>
                              <m:ctrlPr>
                                <a:rPr lang="en-US" sz="1750" i="1">
                                  <a:latin typeface="Cambria Math" panose="02040503050406030204" pitchFamily="18" charset="0"/>
                                </a:rPr>
                              </m:ctrlPr>
                            </m:dPr>
                            <m:e>
                              <m:r>
                                <m:rPr>
                                  <m:sty m:val="p"/>
                                </m:rPr>
                                <a:rPr lang="en-US" sz="1750">
                                  <a:latin typeface="Cambria Math" panose="02040503050406030204" pitchFamily="18" charset="0"/>
                                </a:rPr>
                                <m:t>Σ</m:t>
                              </m:r>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bSup>
                                    <m:sSubSupPr>
                                      <m:ctrlPr>
                                        <a:rPr lang="en-US" sz="1750" i="1">
                                          <a:latin typeface="Cambria Math" panose="02040503050406030204" pitchFamily="18" charset="0"/>
                                        </a:rPr>
                                      </m:ctrlPr>
                                    </m:sSubSupPr>
                                    <m:e>
                                      <m:r>
                                        <m:rPr>
                                          <m:sty m:val="p"/>
                                        </m:rPr>
                                        <a:rPr lang="en-US" sz="1750">
                                          <a:latin typeface="Cambria Math" panose="02040503050406030204" pitchFamily="18" charset="0"/>
                                        </a:rPr>
                                        <m:t>Θ</m:t>
                                      </m:r>
                                    </m:e>
                                    <m:sub>
                                      <m:r>
                                        <m:rPr>
                                          <m:sty m:val="p"/>
                                        </m:rPr>
                                        <a:rPr lang="en-US" sz="1750">
                                          <a:latin typeface="Cambria Math" panose="02040503050406030204" pitchFamily="18" charset="0"/>
                                        </a:rPr>
                                        <m:t>Σ</m:t>
                                      </m:r>
                                    </m:sub>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bSup>
                                </m:e>
                              </m:d>
                            </m:e>
                          </m:d>
                        </m:e>
                        <m:sup>
                          <m:f>
                            <m:fPr>
                              <m:ctrlPr>
                                <a:rPr lang="en-US" sz="1750" i="1">
                                  <a:latin typeface="Cambria Math" panose="02040503050406030204" pitchFamily="18" charset="0"/>
                                </a:rPr>
                              </m:ctrlPr>
                            </m:fPr>
                            <m:num>
                              <m:r>
                                <a:rPr lang="en-US" sz="1750" i="1">
                                  <a:latin typeface="Cambria Math" panose="02040503050406030204" pitchFamily="18" charset="0"/>
                                </a:rPr>
                                <m:t>1</m:t>
                              </m:r>
                            </m:num>
                            <m:den>
                              <m:r>
                                <a:rPr lang="en-US" sz="1750" i="1">
                                  <a:latin typeface="Cambria Math" panose="02040503050406030204" pitchFamily="18" charset="0"/>
                                </a:rPr>
                                <m:t>2</m:t>
                              </m:r>
                            </m:den>
                          </m:f>
                        </m:sup>
                      </m:sSup>
                      <m:sSup>
                        <m:sSupPr>
                          <m:ctrlPr>
                            <a:rPr lang="en-US" sz="1750" i="1">
                              <a:latin typeface="Cambria Math" panose="02040503050406030204" pitchFamily="18" charset="0"/>
                            </a:rPr>
                          </m:ctrlPr>
                        </m:sSupPr>
                        <m:e>
                          <m:r>
                            <a:rPr lang="en-US" sz="1750" b="1" i="1">
                              <a:latin typeface="Cambria Math" panose="02040503050406030204" pitchFamily="18" charset="0"/>
                            </a:rPr>
                            <m:t>𝒛</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oMath>
                  </m:oMathPara>
                </a14:m>
                <a:endParaRPr lang="en-US" sz="1750" dirty="0"/>
              </a:p>
              <a:p>
                <a:pPr marL="0" indent="0">
                  <a:buNone/>
                </a:pPr>
                <a14:m>
                  <m:oMathPara xmlns:m="http://schemas.openxmlformats.org/officeDocument/2006/math">
                    <m:oMathParaPr>
                      <m:jc m:val="centerGroup"/>
                    </m:oMathParaPr>
                    <m:oMath xmlns:m="http://schemas.openxmlformats.org/officeDocument/2006/math">
                      <m:sSup>
                        <m:sSupPr>
                          <m:ctrlPr>
                            <a:rPr lang="en-US" sz="1750" i="1">
                              <a:latin typeface="Cambria Math" panose="02040503050406030204" pitchFamily="18" charset="0"/>
                            </a:rPr>
                          </m:ctrlPr>
                        </m:sSupPr>
                        <m:e>
                          <m:r>
                            <m:rPr>
                              <m:sty m:val="p"/>
                            </m:rPr>
                            <a:rPr lang="en-US" sz="1750">
                              <a:latin typeface="Cambria Math" panose="02040503050406030204" pitchFamily="18" charset="0"/>
                            </a:rPr>
                            <m:t>Φ</m:t>
                          </m:r>
                        </m:e>
                        <m:sup>
                          <m:d>
                            <m:dPr>
                              <m:ctrlPr>
                                <a:rPr lang="en-US" sz="1750" i="1">
                                  <a:latin typeface="Cambria Math" panose="02040503050406030204" pitchFamily="18" charset="0"/>
                                </a:rPr>
                              </m:ctrlPr>
                            </m:dPr>
                            <m:e>
                              <m:r>
                                <a:rPr lang="en-US" sz="1750" i="1">
                                  <a:latin typeface="Cambria Math" panose="02040503050406030204" pitchFamily="18" charset="0"/>
                                </a:rPr>
                                <m:t>𝑘</m:t>
                              </m:r>
                              <m:r>
                                <a:rPr lang="en-US" sz="1750" i="1">
                                  <a:latin typeface="Cambria Math" panose="02040503050406030204" pitchFamily="18" charset="0"/>
                                </a:rPr>
                                <m:t>+1</m:t>
                              </m:r>
                            </m:e>
                          </m:d>
                        </m:sup>
                      </m:sSup>
                      <m:r>
                        <a:rPr lang="en-US" sz="1750" i="1">
                          <a:latin typeface="Cambria Math" panose="02040503050406030204" pitchFamily="18" charset="0"/>
                        </a:rPr>
                        <m:t>=</m:t>
                      </m:r>
                      <m:sSup>
                        <m:sSupPr>
                          <m:ctrlPr>
                            <a:rPr lang="en-US" sz="1750" i="1">
                              <a:latin typeface="Cambria Math" panose="02040503050406030204" pitchFamily="18" charset="0"/>
                            </a:rPr>
                          </m:ctrlPr>
                        </m:sSupPr>
                        <m:e>
                          <m:r>
                            <m:rPr>
                              <m:sty m:val="p"/>
                            </m:rPr>
                            <a:rPr lang="en-US" sz="1750">
                              <a:latin typeface="Cambria Math" panose="02040503050406030204" pitchFamily="18" charset="0"/>
                            </a:rPr>
                            <m:t>Φ</m:t>
                          </m:r>
                        </m:e>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p>
                      <m:r>
                        <a:rPr lang="en-US" sz="1750" i="1">
                          <a:latin typeface="Cambria Math" panose="02040503050406030204" pitchFamily="18" charset="0"/>
                        </a:rPr>
                        <m:t>−</m:t>
                      </m:r>
                      <m:r>
                        <a:rPr lang="en-US" sz="1750" i="1">
                          <a:latin typeface="Cambria Math" panose="02040503050406030204" pitchFamily="18" charset="0"/>
                        </a:rPr>
                        <m:t>𝛾</m:t>
                      </m:r>
                      <m:f>
                        <m:fPr>
                          <m:ctrlPr>
                            <a:rPr lang="en-US" sz="1750" i="1">
                              <a:latin typeface="Cambria Math" panose="02040503050406030204" pitchFamily="18" charset="0"/>
                            </a:rPr>
                          </m:ctrlPr>
                        </m:fPr>
                        <m:num>
                          <m:r>
                            <a:rPr lang="en-US" sz="1750" i="1">
                              <a:latin typeface="Cambria Math" panose="02040503050406030204" pitchFamily="18" charset="0"/>
                            </a:rPr>
                            <m:t>1</m:t>
                          </m:r>
                        </m:num>
                        <m:den>
                          <m:r>
                            <a:rPr lang="en-US" sz="1750" i="1">
                              <a:latin typeface="Cambria Math" panose="02040503050406030204" pitchFamily="18" charset="0"/>
                            </a:rPr>
                            <m:t>𝑁</m:t>
                          </m:r>
                        </m:den>
                      </m:f>
                      <m:nary>
                        <m:naryPr>
                          <m:chr m:val="∑"/>
                          <m:limLoc m:val="undOvr"/>
                          <m:ctrlPr>
                            <a:rPr lang="en-US" sz="1750" i="1">
                              <a:latin typeface="Cambria Math" panose="02040503050406030204" pitchFamily="18" charset="0"/>
                            </a:rPr>
                          </m:ctrlPr>
                        </m:naryPr>
                        <m:sub>
                          <m:r>
                            <a:rPr lang="en-US" sz="1750" i="1">
                              <a:latin typeface="Cambria Math" panose="02040503050406030204" pitchFamily="18" charset="0"/>
                            </a:rPr>
                            <m:t>𝑖</m:t>
                          </m:r>
                          <m:r>
                            <a:rPr lang="en-US" sz="1750" i="1">
                              <a:latin typeface="Cambria Math" panose="02040503050406030204" pitchFamily="18" charset="0"/>
                            </a:rPr>
                            <m:t>=1</m:t>
                          </m:r>
                        </m:sub>
                        <m:sup>
                          <m:r>
                            <a:rPr lang="en-US" sz="1750" i="1">
                              <a:latin typeface="Cambria Math" panose="02040503050406030204" pitchFamily="18" charset="0"/>
                            </a:rPr>
                            <m:t>𝑁</m:t>
                          </m:r>
                        </m:sup>
                        <m:e>
                          <m:d>
                            <m:dPr>
                              <m:ctrlPr>
                                <a:rPr lang="en-US" sz="1750" i="1">
                                  <a:latin typeface="Cambria Math" panose="02040503050406030204" pitchFamily="18" charset="0"/>
                                </a:rPr>
                              </m:ctrlPr>
                            </m:dPr>
                            <m:e>
                              <m:r>
                                <a:rPr lang="en-US" sz="1750" i="1">
                                  <a:latin typeface="Cambria Math" panose="02040503050406030204" pitchFamily="18" charset="0"/>
                                </a:rPr>
                                <m:t>𝑔</m:t>
                              </m:r>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𝒛</m:t>
                                      </m:r>
                                    </m:e>
                                    <m:sup>
                                      <m:r>
                                        <a:rPr lang="en-US" sz="1750" i="1">
                                          <a:latin typeface="Cambria Math" panose="02040503050406030204" pitchFamily="18" charset="0"/>
                                        </a:rPr>
                                        <m:t>′</m:t>
                                      </m:r>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p>
                                    <m:sSupPr>
                                      <m:ctrlPr>
                                        <a:rPr lang="en-US" sz="1750" i="1">
                                          <a:latin typeface="Cambria Math" panose="02040503050406030204" pitchFamily="18" charset="0"/>
                                        </a:rPr>
                                      </m:ctrlPr>
                                    </m:sSupPr>
                                    <m:e>
                                      <m:r>
                                        <m:rPr>
                                          <m:sty m:val="p"/>
                                        </m:rPr>
                                        <a:rPr lang="en-US" sz="1750">
                                          <a:latin typeface="Cambria Math" panose="02040503050406030204" pitchFamily="18" charset="0"/>
                                        </a:rPr>
                                        <m:t>Φ</m:t>
                                      </m:r>
                                    </m:e>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p>
                                </m:e>
                              </m:d>
                              <m:r>
                                <a:rPr lang="en-US" sz="1750" i="1">
                                  <a:latin typeface="Cambria Math" panose="02040503050406030204" pitchFamily="18" charset="0"/>
                                </a:rPr>
                                <m:t>−</m:t>
                              </m:r>
                              <m:sSup>
                                <m:sSupPr>
                                  <m:ctrlPr>
                                    <a:rPr lang="en-US" sz="1750" i="1">
                                      <a:latin typeface="Cambria Math" panose="02040503050406030204" pitchFamily="18" charset="0"/>
                                    </a:rPr>
                                  </m:ctrlPr>
                                </m:sSupPr>
                                <m:e>
                                  <m:r>
                                    <a:rPr lang="en-US" sz="1750" b="1" i="1">
                                      <a:latin typeface="Cambria Math" panose="02040503050406030204" pitchFamily="18" charset="0"/>
                                    </a:rPr>
                                    <m:t>𝒙</m:t>
                                  </m:r>
                                </m:e>
                                <m:sup>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d>
                          <m:f>
                            <m:fPr>
                              <m:ctrlPr>
                                <a:rPr lang="en-US" sz="1750" i="1">
                                  <a:latin typeface="Cambria Math" panose="02040503050406030204" pitchFamily="18" charset="0"/>
                                </a:rPr>
                              </m:ctrlPr>
                            </m:fPr>
                            <m:num>
                              <m:r>
                                <a:rPr lang="en-US" sz="1750" i="1">
                                  <a:latin typeface="Cambria Math" panose="02040503050406030204" pitchFamily="18" charset="0"/>
                                </a:rPr>
                                <m:t>𝑑𝑔</m:t>
                              </m:r>
                              <m:d>
                                <m:dPr>
                                  <m:ctrlPr>
                                    <a:rPr lang="en-US" sz="1750" i="1">
                                      <a:latin typeface="Cambria Math" panose="02040503050406030204" pitchFamily="18" charset="0"/>
                                    </a:rPr>
                                  </m:ctrlPr>
                                </m:dPr>
                                <m:e>
                                  <m:sSup>
                                    <m:sSupPr>
                                      <m:ctrlPr>
                                        <a:rPr lang="en-US" sz="1750" i="1">
                                          <a:latin typeface="Cambria Math" panose="02040503050406030204" pitchFamily="18" charset="0"/>
                                        </a:rPr>
                                      </m:ctrlPr>
                                    </m:sSupPr>
                                    <m:e>
                                      <m:r>
                                        <a:rPr lang="en-US" sz="1750" b="1" i="1">
                                          <a:latin typeface="Cambria Math" panose="02040503050406030204" pitchFamily="18" charset="0"/>
                                        </a:rPr>
                                        <m:t>𝒛</m:t>
                                      </m:r>
                                    </m:e>
                                    <m:sup>
                                      <m:r>
                                        <a:rPr lang="en-US" sz="1750" i="1">
                                          <a:latin typeface="Cambria Math" panose="02040503050406030204" pitchFamily="18" charset="0"/>
                                        </a:rPr>
                                        <m:t>′</m:t>
                                      </m:r>
                                      <m:d>
                                        <m:dPr>
                                          <m:ctrlPr>
                                            <a:rPr lang="en-US" sz="1750" i="1">
                                              <a:latin typeface="Cambria Math" panose="02040503050406030204" pitchFamily="18" charset="0"/>
                                            </a:rPr>
                                          </m:ctrlPr>
                                        </m:dPr>
                                        <m:e>
                                          <m:r>
                                            <a:rPr lang="en-US" sz="1750" i="1">
                                              <a:latin typeface="Cambria Math" panose="02040503050406030204" pitchFamily="18" charset="0"/>
                                            </a:rPr>
                                            <m:t>𝑖</m:t>
                                          </m:r>
                                        </m:e>
                                      </m:d>
                                    </m:sup>
                                  </m:sSup>
                                </m:e>
                                <m:e>
                                  <m:sSup>
                                    <m:sSupPr>
                                      <m:ctrlPr>
                                        <a:rPr lang="en-US" sz="1750" i="1">
                                          <a:latin typeface="Cambria Math" panose="02040503050406030204" pitchFamily="18" charset="0"/>
                                        </a:rPr>
                                      </m:ctrlPr>
                                    </m:sSupPr>
                                    <m:e>
                                      <m:r>
                                        <m:rPr>
                                          <m:sty m:val="p"/>
                                        </m:rPr>
                                        <a:rPr lang="en-US" sz="1750">
                                          <a:latin typeface="Cambria Math" panose="02040503050406030204" pitchFamily="18" charset="0"/>
                                        </a:rPr>
                                        <m:t>Φ</m:t>
                                      </m:r>
                                    </m:e>
                                    <m:sup>
                                      <m:d>
                                        <m:dPr>
                                          <m:ctrlPr>
                                            <a:rPr lang="en-US" sz="1750" i="1">
                                              <a:latin typeface="Cambria Math" panose="02040503050406030204" pitchFamily="18" charset="0"/>
                                            </a:rPr>
                                          </m:ctrlPr>
                                        </m:dPr>
                                        <m:e>
                                          <m:r>
                                            <a:rPr lang="en-US" sz="1750" i="1">
                                              <a:latin typeface="Cambria Math" panose="02040503050406030204" pitchFamily="18" charset="0"/>
                                            </a:rPr>
                                            <m:t>𝑘</m:t>
                                          </m:r>
                                        </m:e>
                                      </m:d>
                                    </m:sup>
                                  </m:sSup>
                                </m:e>
                              </m:d>
                            </m:num>
                            <m:den>
                              <m:r>
                                <a:rPr lang="en-US" sz="1750" i="1">
                                  <a:latin typeface="Cambria Math" panose="02040503050406030204" pitchFamily="18" charset="0"/>
                                </a:rPr>
                                <m:t>𝑑</m:t>
                              </m:r>
                              <m:r>
                                <m:rPr>
                                  <m:sty m:val="p"/>
                                </m:rPr>
                                <a:rPr lang="en-US" sz="1750">
                                  <a:latin typeface="Cambria Math" panose="02040503050406030204" pitchFamily="18" charset="0"/>
                                </a:rPr>
                                <m:t>Φ</m:t>
                              </m:r>
                            </m:den>
                          </m:f>
                        </m:e>
                      </m:nary>
                    </m:oMath>
                  </m:oMathPara>
                </a14:m>
                <a:endParaRPr lang="en-US" sz="1750" dirty="0"/>
              </a:p>
              <a:p>
                <a:pPr indent="0">
                  <a:buNone/>
                </a:pPr>
                <a:r>
                  <a:rPr lang="en-US" sz="1750" dirty="0"/>
                  <a:t>Increase </a:t>
                </a:r>
                <a:r>
                  <a:rPr lang="en-US" sz="1750" i="1" dirty="0"/>
                  <a:t>k</a:t>
                </a:r>
                <a:r>
                  <a:rPr lang="en-US" sz="1750" dirty="0"/>
                  <a:t> = </a:t>
                </a:r>
                <a:r>
                  <a:rPr lang="en-US" sz="1750" i="1" dirty="0"/>
                  <a:t>k +</a:t>
                </a:r>
                <a:r>
                  <a:rPr lang="en-US" sz="1750" dirty="0"/>
                  <a:t> 1.</a:t>
                </a:r>
              </a:p>
              <a:p>
                <a:pPr marL="0" indent="0">
                  <a:buNone/>
                </a:pPr>
                <a:r>
                  <a:rPr lang="en-US" sz="1750" dirty="0"/>
                  <a:t>Until some terminating conditions are met.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8"/>
                <a:ext cx="11998960" cy="5441951"/>
              </a:xfrm>
              <a:blipFill>
                <a:blip r:embed="rId2"/>
                <a:stretch>
                  <a:fillRect l="-356" t="-336" r="-356" b="-201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84</a:t>
            </a:fld>
            <a:endParaRPr lang="en-US"/>
          </a:p>
        </p:txBody>
      </p:sp>
    </p:spTree>
    <p:extLst>
      <p:ext uri="{BB962C8B-B14F-4D97-AF65-F5344CB8AC3E}">
        <p14:creationId xmlns:p14="http://schemas.microsoft.com/office/powerpoint/2010/main" val="3224722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smtClean="0"/>
                  <a:t>Note, a terminating condition is customized, for example, parameters Θ and Φ are not changed significantly or there is no more coming epoch </a:t>
                </a:r>
                <a:r>
                  <a:rPr lang="en-US" sz="2200" b="1" i="1" dirty="0"/>
                  <a:t>X</a:t>
                </a:r>
                <a:r>
                  <a:rPr lang="en-US" sz="2200" dirty="0"/>
                  <a:t>. Moreover, the index </a:t>
                </a:r>
                <a:r>
                  <a:rPr lang="en-US" sz="2200" i="1" dirty="0"/>
                  <a:t>k</a:t>
                </a:r>
                <a:r>
                  <a:rPr lang="en-US" sz="2200" dirty="0"/>
                  <a:t> indicates time point as well as iteration of SGD. Because it is not easy to randomize </a:t>
                </a:r>
                <a:r>
                  <a:rPr lang="en-US" sz="2200" b="1" dirty="0"/>
                  <a:t>z</a:t>
                </a:r>
                <a:r>
                  <a:rPr lang="en-US" sz="2200" dirty="0"/>
                  <a:t> according to normal distribution </a:t>
                </a:r>
                <a:r>
                  <a:rPr lang="en-US" sz="2200" i="1" dirty="0"/>
                  <a:t>Q</a:t>
                </a:r>
                <a:r>
                  <a:rPr lang="en-US" sz="2200" dirty="0"/>
                  <a:t>(</a:t>
                </a:r>
                <a:r>
                  <a:rPr lang="en-US" sz="2200" b="1" dirty="0"/>
                  <a:t>z</a:t>
                </a:r>
                <a:r>
                  <a:rPr lang="en-US" sz="2200" dirty="0"/>
                  <a:t> | </a:t>
                </a:r>
                <a:r>
                  <a:rPr lang="en-US" sz="2200" i="1" dirty="0"/>
                  <a:t>μ</a:t>
                </a:r>
                <a:r>
                  <a:rPr lang="en-US" sz="2200" dirty="0"/>
                  <a:t>(</a:t>
                </a:r>
                <a:r>
                  <a:rPr lang="en-US" sz="2200" b="1" i="1" dirty="0"/>
                  <a:t>x</a:t>
                </a:r>
                <a:r>
                  <a:rPr lang="en-US" sz="2200" dirty="0"/>
                  <a:t> | </a:t>
                </a:r>
                <a:r>
                  <a:rPr lang="en-US" sz="2200" dirty="0" err="1"/>
                  <a:t>Θ</a:t>
                </a:r>
                <a:r>
                  <a:rPr lang="en-US" sz="2200" i="1" baseline="-25000" dirty="0" err="1"/>
                  <a:t>μ</a:t>
                </a:r>
                <a:r>
                  <a:rPr lang="en-US" sz="2200" dirty="0"/>
                  <a:t>), Σ(</a:t>
                </a:r>
                <a:r>
                  <a:rPr lang="en-US" sz="2200" b="1" i="1" dirty="0"/>
                  <a:t>x</a:t>
                </a:r>
                <a:r>
                  <a:rPr lang="en-US" sz="2200" dirty="0"/>
                  <a:t> | Θ</a:t>
                </a:r>
                <a:r>
                  <a:rPr lang="en-US" sz="2200" baseline="-25000" dirty="0"/>
                  <a:t>Σ</a:t>
                </a:r>
                <a:r>
                  <a:rPr lang="en-US" sz="2200" dirty="0"/>
                  <a:t>)) = </a:t>
                </a:r>
                <a14:m>
                  <m:oMath xmlns:m="http://schemas.openxmlformats.org/officeDocument/2006/math">
                    <m:r>
                      <a:rPr lang="en-US" sz="2200" i="1">
                        <a:latin typeface="Cambria Math" panose="02040503050406030204" pitchFamily="18" charset="0"/>
                      </a:rPr>
                      <m:t>𝒩</m:t>
                    </m:r>
                  </m:oMath>
                </a14:m>
                <a:r>
                  <a:rPr lang="en-US" sz="2200" dirty="0"/>
                  <a:t>(</a:t>
                </a:r>
                <a:r>
                  <a:rPr lang="en-US" sz="2200" b="1" dirty="0"/>
                  <a:t>z</a:t>
                </a:r>
                <a:r>
                  <a:rPr lang="en-US" sz="2200" dirty="0"/>
                  <a:t> | </a:t>
                </a:r>
                <a:r>
                  <a:rPr lang="en-US" sz="2200" i="1" dirty="0"/>
                  <a:t>μ</a:t>
                </a:r>
                <a:r>
                  <a:rPr lang="en-US" sz="2200" dirty="0"/>
                  <a:t>(</a:t>
                </a:r>
                <a:r>
                  <a:rPr lang="en-US" sz="2200" b="1" i="1" dirty="0"/>
                  <a:t>x</a:t>
                </a:r>
                <a:r>
                  <a:rPr lang="en-US" sz="2200" dirty="0"/>
                  <a:t> | </a:t>
                </a:r>
                <a:r>
                  <a:rPr lang="en-US" sz="2200" dirty="0" err="1"/>
                  <a:t>Θ</a:t>
                </a:r>
                <a:r>
                  <a:rPr lang="en-US" sz="2200" i="1" baseline="-25000" dirty="0" err="1"/>
                  <a:t>μ</a:t>
                </a:r>
                <a:r>
                  <a:rPr lang="en-US" sz="2200" dirty="0"/>
                  <a:t>), Σ(</a:t>
                </a:r>
                <a:r>
                  <a:rPr lang="en-US" sz="2200" b="1" i="1" dirty="0"/>
                  <a:t>x</a:t>
                </a:r>
                <a:r>
                  <a:rPr lang="en-US" sz="2200" dirty="0"/>
                  <a:t> | Θ</a:t>
                </a:r>
                <a:r>
                  <a:rPr lang="en-US" sz="2200" baseline="-25000" dirty="0"/>
                  <a:t>Σ</a:t>
                </a:r>
                <a:r>
                  <a:rPr lang="en-US" sz="2200" dirty="0"/>
                  <a:t>)) with mean </a:t>
                </a:r>
                <a:r>
                  <a:rPr lang="en-US" sz="2200" i="1" dirty="0"/>
                  <a:t>μ</a:t>
                </a:r>
                <a:r>
                  <a:rPr lang="en-US" sz="2200" dirty="0"/>
                  <a:t>(</a:t>
                </a:r>
                <a:r>
                  <a:rPr lang="en-US" sz="2200" b="1" i="1" dirty="0"/>
                  <a:t>x</a:t>
                </a:r>
                <a:r>
                  <a:rPr lang="en-US" sz="2200" dirty="0"/>
                  <a:t> | </a:t>
                </a:r>
                <a:r>
                  <a:rPr lang="en-US" sz="2200" dirty="0" err="1"/>
                  <a:t>Θ</a:t>
                </a:r>
                <a:r>
                  <a:rPr lang="en-US" sz="2200" i="1" baseline="-25000" dirty="0" err="1"/>
                  <a:t>μ</a:t>
                </a:r>
                <a:r>
                  <a:rPr lang="en-US" sz="2200" dirty="0"/>
                  <a:t>) and covariance matrix Σ(</a:t>
                </a:r>
                <a:r>
                  <a:rPr lang="en-US" sz="2200" b="1" i="1" dirty="0"/>
                  <a:t>x</a:t>
                </a:r>
                <a:r>
                  <a:rPr lang="en-US" sz="2200" dirty="0"/>
                  <a:t> | Θ</a:t>
                </a:r>
                <a:r>
                  <a:rPr lang="en-US" sz="2200" baseline="-25000" dirty="0"/>
                  <a:t>Σ</a:t>
                </a:r>
                <a:r>
                  <a:rPr lang="en-US" sz="2200" dirty="0"/>
                  <a:t>), there is a trick that simple data </a:t>
                </a:r>
                <a:r>
                  <a:rPr lang="en-US" sz="2200" b="1" dirty="0"/>
                  <a:t>z</a:t>
                </a:r>
                <a:r>
                  <a:rPr lang="en-US" sz="2200" dirty="0"/>
                  <a:t> is randomized firstly by simple normal distribution </a:t>
                </a:r>
                <a:r>
                  <a:rPr lang="en-US" sz="2200" i="1" dirty="0"/>
                  <a:t>P</a:t>
                </a:r>
                <a:r>
                  <a:rPr lang="en-US" sz="2200" dirty="0"/>
                  <a:t>(</a:t>
                </a:r>
                <a:r>
                  <a:rPr lang="en-US" sz="2200" b="1" dirty="0"/>
                  <a:t>z</a:t>
                </a:r>
                <a:r>
                  <a:rPr lang="en-US" sz="2200" dirty="0"/>
                  <a:t>) = </a:t>
                </a:r>
                <a14:m>
                  <m:oMath xmlns:m="http://schemas.openxmlformats.org/officeDocument/2006/math">
                    <m:r>
                      <a:rPr lang="en-US" sz="2200" i="1">
                        <a:latin typeface="Cambria Math" panose="02040503050406030204" pitchFamily="18" charset="0"/>
                      </a:rPr>
                      <m:t>𝒩</m:t>
                    </m:r>
                  </m:oMath>
                </a14:m>
                <a:r>
                  <a:rPr lang="en-US" sz="2200" dirty="0"/>
                  <a:t>(</a:t>
                </a:r>
                <a:r>
                  <a:rPr lang="en-US" sz="2200" b="1" dirty="0"/>
                  <a:t>0</a:t>
                </a:r>
                <a:r>
                  <a:rPr lang="en-US" sz="2200" dirty="0"/>
                  <a:t>, </a:t>
                </a:r>
                <a:r>
                  <a:rPr lang="en-US" sz="2200" i="1" dirty="0"/>
                  <a:t>I</a:t>
                </a:r>
                <a:r>
                  <a:rPr lang="en-US" sz="2200" dirty="0"/>
                  <a:t>) with mean </a:t>
                </a:r>
                <a:r>
                  <a:rPr lang="en-US" sz="2200" b="1" dirty="0"/>
                  <a:t>0</a:t>
                </a:r>
                <a:r>
                  <a:rPr lang="en-US" sz="2200" dirty="0"/>
                  <a:t> and identity covariance matrix </a:t>
                </a:r>
                <a:r>
                  <a:rPr lang="en-US" sz="2200" i="1" dirty="0"/>
                  <a:t>I</a:t>
                </a:r>
                <a:r>
                  <a:rPr lang="en-US" sz="2200" dirty="0"/>
                  <a:t> and, then random data </a:t>
                </a:r>
                <a:r>
                  <a:rPr lang="en-US" sz="2200" b="1" dirty="0"/>
                  <a:t>z</a:t>
                </a:r>
                <a:r>
                  <a:rPr lang="en-US" sz="2200" dirty="0"/>
                  <a:t>’ is calculated based on </a:t>
                </a:r>
                <a:r>
                  <a:rPr lang="en-US" sz="2200" b="1" dirty="0"/>
                  <a:t>z</a:t>
                </a:r>
                <a:r>
                  <a:rPr lang="en-US" sz="2200" dirty="0"/>
                  <a:t> and </a:t>
                </a:r>
                <a:r>
                  <a:rPr lang="en-US" sz="2200" i="1" dirty="0"/>
                  <a:t>μ</a:t>
                </a:r>
                <a:r>
                  <a:rPr lang="en-US" sz="2200" dirty="0"/>
                  <a:t>(</a:t>
                </a:r>
                <a:r>
                  <a:rPr lang="en-US" sz="2200" b="1" i="1" dirty="0"/>
                  <a:t>x</a:t>
                </a:r>
                <a:r>
                  <a:rPr lang="en-US" sz="2200" dirty="0"/>
                  <a:t> | </a:t>
                </a:r>
                <a:r>
                  <a:rPr lang="en-US" sz="2200" dirty="0" err="1"/>
                  <a:t>Θ</a:t>
                </a:r>
                <a:r>
                  <a:rPr lang="en-US" sz="2200" i="1" baseline="-25000" dirty="0" err="1"/>
                  <a:t>μ</a:t>
                </a:r>
                <a:r>
                  <a:rPr lang="en-US" sz="2200" dirty="0"/>
                  <a:t>), Σ(</a:t>
                </a:r>
                <a:r>
                  <a:rPr lang="en-US" sz="2200" b="1" i="1" dirty="0"/>
                  <a:t>x</a:t>
                </a:r>
                <a:r>
                  <a:rPr lang="en-US" sz="2200" dirty="0"/>
                  <a:t> | Θ</a:t>
                </a:r>
                <a:r>
                  <a:rPr lang="en-US" sz="2200" baseline="-25000" dirty="0"/>
                  <a:t>Σ</a:t>
                </a:r>
                <a:r>
                  <a:rPr lang="en-US" sz="2200" dirty="0"/>
                  <a:t>) as follows</a:t>
                </a:r>
                <a:r>
                  <a:rPr lang="en-US" sz="2200" dirty="0" smtClean="0"/>
                  <a:t>:</a:t>
                </a:r>
              </a:p>
              <a:p>
                <a:pPr marL="0" indent="0">
                  <a:buNone/>
                </a:pPr>
                <a14:m>
                  <m:oMathPara xmlns:m="http://schemas.openxmlformats.org/officeDocument/2006/math">
                    <m:oMathParaPr>
                      <m:jc m:val="right"/>
                    </m:oMathParaPr>
                    <m:oMath xmlns:m="http://schemas.openxmlformats.org/officeDocument/2006/math">
                      <m:sSup>
                        <m:sSupPr>
                          <m:ctrlPr>
                            <a:rPr lang="en-US" sz="2200" i="1">
                              <a:latin typeface="Cambria Math" panose="02040503050406030204" pitchFamily="18" charset="0"/>
                            </a:rPr>
                          </m:ctrlPr>
                        </m:sSupPr>
                        <m:e>
                          <m:r>
                            <a:rPr lang="en-US" sz="2200" b="1" i="1">
                              <a:latin typeface="Cambria Math" panose="02040503050406030204" pitchFamily="18" charset="0"/>
                            </a:rPr>
                            <m:t>𝒛</m:t>
                          </m:r>
                        </m:e>
                        <m:sup>
                          <m:r>
                            <a:rPr lang="en-US" sz="2200" i="1">
                              <a:latin typeface="Cambria Math" panose="02040503050406030204" pitchFamily="18" charset="0"/>
                            </a:rPr>
                            <m:t>′</m:t>
                          </m:r>
                        </m:sup>
                      </m:sSup>
                      <m:r>
                        <a:rPr lang="en-US" sz="2200" i="1">
                          <a:latin typeface="Cambria Math" panose="02040503050406030204" pitchFamily="18" charset="0"/>
                        </a:rPr>
                        <m:t>=</m:t>
                      </m:r>
                      <m:r>
                        <a:rPr lang="en-US" sz="2200" i="1">
                          <a:latin typeface="Cambria Math" panose="02040503050406030204" pitchFamily="18" charset="0"/>
                        </a:rPr>
                        <m:t>𝜇</m:t>
                      </m:r>
                      <m:d>
                        <m:dPr>
                          <m:ctrlPr>
                            <a:rPr lang="en-US" sz="2200" i="1">
                              <a:latin typeface="Cambria Math" panose="02040503050406030204" pitchFamily="18" charset="0"/>
                            </a:rPr>
                          </m:ctrlPr>
                        </m:dPr>
                        <m:e>
                          <m:r>
                            <a:rPr lang="en-US" sz="2200" b="1" i="1">
                              <a:latin typeface="Cambria Math" panose="02040503050406030204" pitchFamily="18" charset="0"/>
                            </a:rPr>
                            <m:t>𝒙</m:t>
                          </m:r>
                        </m:e>
                        <m:e>
                          <m:sSub>
                            <m:sSubPr>
                              <m:ctrlPr>
                                <a:rPr lang="en-US" sz="2200" i="1">
                                  <a:latin typeface="Cambria Math" panose="02040503050406030204" pitchFamily="18" charset="0"/>
                                </a:rPr>
                              </m:ctrlPr>
                            </m:sSubPr>
                            <m:e>
                              <m:r>
                                <m:rPr>
                                  <m:sty m:val="p"/>
                                </m:rPr>
                                <a:rPr lang="en-US" sz="2200">
                                  <a:latin typeface="Cambria Math" panose="02040503050406030204" pitchFamily="18" charset="0"/>
                                </a:rPr>
                                <m:t>Θ</m:t>
                              </m:r>
                            </m:e>
                            <m:sub>
                              <m:r>
                                <a:rPr lang="en-US" sz="2200" i="1">
                                  <a:latin typeface="Cambria Math" panose="02040503050406030204" pitchFamily="18" charset="0"/>
                                </a:rPr>
                                <m:t>𝜇</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r>
                                <m:rPr>
                                  <m:sty m:val="p"/>
                                </m:rPr>
                                <a:rPr lang="en-US" sz="2200">
                                  <a:latin typeface="Cambria Math" panose="02040503050406030204" pitchFamily="18" charset="0"/>
                                </a:rPr>
                                <m:t>Σ</m:t>
                              </m:r>
                              <m:d>
                                <m:dPr>
                                  <m:ctrlPr>
                                    <a:rPr lang="en-US" sz="2200" i="1">
                                      <a:latin typeface="Cambria Math" panose="02040503050406030204" pitchFamily="18" charset="0"/>
                                    </a:rPr>
                                  </m:ctrlPr>
                                </m:dPr>
                                <m:e>
                                  <m:r>
                                    <a:rPr lang="en-US" sz="2200" b="1" i="1">
                                      <a:latin typeface="Cambria Math" panose="02040503050406030204" pitchFamily="18" charset="0"/>
                                    </a:rPr>
                                    <m:t>𝒙</m:t>
                                  </m:r>
                                </m:e>
                                <m:e>
                                  <m:sSub>
                                    <m:sSubPr>
                                      <m:ctrlPr>
                                        <a:rPr lang="en-US" sz="2200" i="1">
                                          <a:latin typeface="Cambria Math" panose="02040503050406030204" pitchFamily="18" charset="0"/>
                                        </a:rPr>
                                      </m:ctrlPr>
                                    </m:sSubPr>
                                    <m:e>
                                      <m:r>
                                        <m:rPr>
                                          <m:sty m:val="p"/>
                                        </m:rPr>
                                        <a:rPr lang="en-US" sz="2200">
                                          <a:latin typeface="Cambria Math" panose="02040503050406030204" pitchFamily="18" charset="0"/>
                                        </a:rPr>
                                        <m:t>Θ</m:t>
                                      </m:r>
                                    </m:e>
                                    <m:sub>
                                      <m:r>
                                        <m:rPr>
                                          <m:sty m:val="p"/>
                                        </m:rPr>
                                        <a:rPr lang="en-US" sz="2200">
                                          <a:latin typeface="Cambria Math" panose="02040503050406030204" pitchFamily="18" charset="0"/>
                                        </a:rPr>
                                        <m:t>Σ</m:t>
                                      </m:r>
                                    </m:sub>
                                  </m:sSub>
                                </m:e>
                              </m:d>
                            </m:e>
                          </m:d>
                        </m:e>
                        <m:sup>
                          <m:f>
                            <m:fPr>
                              <m:ctrlPr>
                                <a:rPr lang="en-US" sz="2200" i="1">
                                  <a:latin typeface="Cambria Math" panose="02040503050406030204" pitchFamily="18" charset="0"/>
                                </a:rPr>
                              </m:ctrlPr>
                            </m:fPr>
                            <m:num>
                              <m:r>
                                <a:rPr lang="en-US" sz="2200" i="1">
                                  <a:latin typeface="Cambria Math" panose="02040503050406030204" pitchFamily="18" charset="0"/>
                                </a:rPr>
                                <m:t>1</m:t>
                              </m:r>
                            </m:num>
                            <m:den>
                              <m:r>
                                <a:rPr lang="en-US" sz="2200" i="1">
                                  <a:latin typeface="Cambria Math" panose="02040503050406030204" pitchFamily="18" charset="0"/>
                                </a:rPr>
                                <m:t>2</m:t>
                              </m:r>
                            </m:den>
                          </m:f>
                        </m:sup>
                      </m:sSup>
                      <m:r>
                        <a:rPr lang="en-US" sz="2200" b="1" i="1">
                          <a:latin typeface="Cambria Math" panose="02040503050406030204" pitchFamily="18" charset="0"/>
                        </a:rPr>
                        <m:t>𝒛</m:t>
                      </m:r>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3.14</m:t>
                          </m:r>
                        </m:e>
                      </m:d>
                    </m:oMath>
                  </m:oMathPara>
                </a14:m>
                <a:endParaRPr lang="en-US" sz="2200" dirty="0" smtClean="0"/>
              </a:p>
              <a:p>
                <a:pPr marL="0" indent="0">
                  <a:buNone/>
                </a:pPr>
                <a:r>
                  <a:rPr lang="en-US" sz="2200" dirty="0"/>
                  <a:t>Such that </a:t>
                </a:r>
                <a:r>
                  <a:rPr lang="en-US" sz="2200" b="1" dirty="0"/>
                  <a:t>z</a:t>
                </a:r>
                <a:r>
                  <a:rPr lang="en-US" sz="2200" dirty="0"/>
                  <a:t>’ follows normal distribution </a:t>
                </a:r>
                <a14:m>
                  <m:oMath xmlns:m="http://schemas.openxmlformats.org/officeDocument/2006/math">
                    <m:r>
                      <a:rPr lang="en-US" sz="2200" i="1">
                        <a:latin typeface="Cambria Math" panose="02040503050406030204" pitchFamily="18" charset="0"/>
                      </a:rPr>
                      <m:t>𝒩</m:t>
                    </m:r>
                  </m:oMath>
                </a14:m>
                <a:r>
                  <a:rPr lang="en-US" sz="2200" dirty="0"/>
                  <a:t>(</a:t>
                </a:r>
                <a:r>
                  <a:rPr lang="en-US" sz="2200" b="1" dirty="0"/>
                  <a:t>z</a:t>
                </a:r>
                <a:r>
                  <a:rPr lang="en-US" sz="2200" dirty="0"/>
                  <a:t>’ | </a:t>
                </a:r>
                <a:r>
                  <a:rPr lang="en-US" sz="2200" i="1" dirty="0"/>
                  <a:t>μ</a:t>
                </a:r>
                <a:r>
                  <a:rPr lang="en-US" sz="2200" dirty="0"/>
                  <a:t>(</a:t>
                </a:r>
                <a:r>
                  <a:rPr lang="en-US" sz="2200" b="1" i="1" dirty="0"/>
                  <a:t>x</a:t>
                </a:r>
                <a:r>
                  <a:rPr lang="en-US" sz="2200" dirty="0"/>
                  <a:t> | </a:t>
                </a:r>
                <a:r>
                  <a:rPr lang="en-US" sz="2200" dirty="0" err="1"/>
                  <a:t>Θ</a:t>
                </a:r>
                <a:r>
                  <a:rPr lang="en-US" sz="2200" i="1" baseline="-25000" dirty="0" err="1"/>
                  <a:t>μ</a:t>
                </a:r>
                <a:r>
                  <a:rPr lang="en-US" sz="2200" dirty="0"/>
                  <a:t>), Σ(</a:t>
                </a:r>
                <a:r>
                  <a:rPr lang="en-US" sz="2200" b="1" i="1" dirty="0"/>
                  <a:t>x</a:t>
                </a:r>
                <a:r>
                  <a:rPr lang="en-US" sz="2200" dirty="0"/>
                  <a:t> | Θ</a:t>
                </a:r>
                <a:r>
                  <a:rPr lang="en-US" sz="2200" baseline="-25000" dirty="0"/>
                  <a:t>Σ</a:t>
                </a:r>
                <a:r>
                  <a:rPr lang="en-US" sz="2200" dirty="0"/>
                  <a:t>)) with mean </a:t>
                </a:r>
                <a:r>
                  <a:rPr lang="en-US" sz="2200" i="1" dirty="0"/>
                  <a:t>μ</a:t>
                </a:r>
                <a:r>
                  <a:rPr lang="en-US" sz="2200" dirty="0"/>
                  <a:t>(</a:t>
                </a:r>
                <a:r>
                  <a:rPr lang="en-US" sz="2200" b="1" i="1" dirty="0"/>
                  <a:t>x</a:t>
                </a:r>
                <a:r>
                  <a:rPr lang="en-US" sz="2200" dirty="0"/>
                  <a:t> | </a:t>
                </a:r>
                <a:r>
                  <a:rPr lang="en-US" sz="2200" dirty="0" err="1"/>
                  <a:t>Θ</a:t>
                </a:r>
                <a:r>
                  <a:rPr lang="en-US" sz="2200" i="1" baseline="-25000" dirty="0" err="1"/>
                  <a:t>μ</a:t>
                </a:r>
                <a:r>
                  <a:rPr lang="en-US" sz="2200" dirty="0"/>
                  <a:t>) and covariance matrix Σ(</a:t>
                </a:r>
                <a:r>
                  <a:rPr lang="en-US" sz="2200" b="1" i="1" dirty="0"/>
                  <a:t>x</a:t>
                </a:r>
                <a:r>
                  <a:rPr lang="en-US" sz="2200" dirty="0"/>
                  <a:t> | Θ</a:t>
                </a:r>
                <a:r>
                  <a:rPr lang="en-US" sz="2200" baseline="-25000" dirty="0"/>
                  <a:t>Σ</a:t>
                </a:r>
                <a:r>
                  <a:rPr lang="en-US" sz="2200" dirty="0"/>
                  <a:t>) according to some rule of normal distribution in applied statistics (</a:t>
                </a:r>
                <a:r>
                  <a:rPr lang="en-US" sz="2200" dirty="0" err="1"/>
                  <a:t>Hardle</a:t>
                </a:r>
                <a:r>
                  <a:rPr lang="en-US" sz="2200" dirty="0"/>
                  <a:t> &amp; </a:t>
                </a:r>
                <a:r>
                  <a:rPr lang="en-US" sz="2200" dirty="0" err="1"/>
                  <a:t>Simar</a:t>
                </a:r>
                <a:r>
                  <a:rPr lang="en-US" sz="2200" dirty="0"/>
                  <a:t>, 2013, p. 157). The notation </a:t>
                </a:r>
                <a:r>
                  <a:rPr lang="en-US" sz="2200" i="1" dirty="0"/>
                  <a:t>A</a:t>
                </a:r>
                <a:r>
                  <a:rPr lang="en-US" sz="2200" dirty="0"/>
                  <a:t> = Σ(</a:t>
                </a:r>
                <a:r>
                  <a:rPr lang="en-US" sz="2200" b="1" i="1" dirty="0"/>
                  <a:t>x</a:t>
                </a:r>
                <a:r>
                  <a:rPr lang="en-US" sz="2200" dirty="0"/>
                  <a:t> | Θ</a:t>
                </a:r>
                <a:r>
                  <a:rPr lang="en-US" sz="2200" baseline="-25000" dirty="0"/>
                  <a:t>Σ</a:t>
                </a:r>
                <a:r>
                  <a:rPr lang="en-US" sz="2200" dirty="0"/>
                  <a:t>)</a:t>
                </a:r>
                <a:r>
                  <a:rPr lang="en-US" sz="2200" baseline="30000" dirty="0"/>
                  <a:t>1/2</a:t>
                </a:r>
                <a:r>
                  <a:rPr lang="en-US" sz="2200" dirty="0"/>
                  <a:t> implies </a:t>
                </a:r>
                <a:r>
                  <a:rPr lang="en-US" sz="2200" i="1" dirty="0"/>
                  <a:t>AA</a:t>
                </a:r>
                <a:r>
                  <a:rPr lang="en-US" sz="2200" dirty="0"/>
                  <a:t> = Σ(</a:t>
                </a:r>
                <a:r>
                  <a:rPr lang="en-US" sz="2200" b="1" i="1" dirty="0"/>
                  <a:t>x</a:t>
                </a:r>
                <a:r>
                  <a:rPr lang="en-US" sz="2200" dirty="0"/>
                  <a:t> | Θ</a:t>
                </a:r>
                <a:r>
                  <a:rPr lang="en-US" sz="2200" baseline="-25000" dirty="0"/>
                  <a:t>Σ</a:t>
                </a:r>
                <a:r>
                  <a:rPr lang="en-US" sz="2200" dirty="0"/>
                  <a:t>) and so, we can consider it as square root of Σ(</a:t>
                </a:r>
                <a:r>
                  <a:rPr lang="en-US" sz="2200" b="1" i="1" dirty="0"/>
                  <a:t>x</a:t>
                </a:r>
                <a:r>
                  <a:rPr lang="en-US" sz="2200" dirty="0"/>
                  <a:t> | Θ</a:t>
                </a:r>
                <a:r>
                  <a:rPr lang="en-US" sz="2200" baseline="-25000" dirty="0"/>
                  <a:t>Σ</a:t>
                </a:r>
                <a:r>
                  <a:rPr lang="en-US" sz="2200" dirty="0"/>
                  <a:t>). Calculating this square root is not so easy because of complexity of singular decomposition for calculating it. Fortunately, it is easier to calculate the square root when Θ</a:t>
                </a:r>
                <a:r>
                  <a:rPr lang="en-US" sz="2200" baseline="-25000" dirty="0"/>
                  <a:t>Σ</a:t>
                </a:r>
                <a:r>
                  <a:rPr lang="en-US" sz="2200" dirty="0"/>
                  <a:t> was simplified by diagonal elements (</a:t>
                </a:r>
                <a:r>
                  <a:rPr lang="en-US" sz="2200" b="1" i="1" dirty="0"/>
                  <a:t>σ</a:t>
                </a:r>
                <a:r>
                  <a:rPr lang="en-US" sz="2200" baseline="30000" dirty="0"/>
                  <a:t>2</a:t>
                </a:r>
                <a:r>
                  <a:rPr lang="en-US" sz="2200" dirty="0"/>
                  <a:t>(</a:t>
                </a:r>
                <a:r>
                  <a:rPr lang="en-US" sz="2200" b="1" i="1" dirty="0"/>
                  <a:t>x</a:t>
                </a:r>
                <a:r>
                  <a:rPr lang="en-US" sz="2200" dirty="0"/>
                  <a:t> | Θ</a:t>
                </a:r>
                <a:r>
                  <a:rPr lang="en-US" sz="2200" baseline="-25000" dirty="0"/>
                  <a:t>Σ</a:t>
                </a:r>
                <a:r>
                  <a:rPr lang="en-US" sz="2200" dirty="0"/>
                  <a:t>))</a:t>
                </a:r>
                <a:r>
                  <a:rPr lang="en-US" sz="2200" i="1" baseline="-25000" dirty="0" err="1"/>
                  <a:t>n</a:t>
                </a:r>
                <a:r>
                  <a:rPr lang="en-US" sz="2200" baseline="-25000" dirty="0" err="1"/>
                  <a:t>x</a:t>
                </a:r>
                <a:r>
                  <a:rPr lang="en-US" sz="2200" i="1" baseline="-25000" dirty="0" err="1"/>
                  <a:t>n</a:t>
                </a:r>
                <a:r>
                  <a:rPr lang="en-US" sz="22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662" t="-824" r="-6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85</a:t>
            </a:fld>
            <a:endParaRPr lang="en-US"/>
          </a:p>
        </p:txBody>
      </p:sp>
    </p:spTree>
    <p:extLst>
      <p:ext uri="{BB962C8B-B14F-4D97-AF65-F5344CB8AC3E}">
        <p14:creationId xmlns:p14="http://schemas.microsoft.com/office/powerpoint/2010/main" val="1563855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7828280" cy="5176066"/>
              </a:xfrm>
            </p:spPr>
            <p:txBody>
              <a:bodyPr>
                <a:noAutofit/>
              </a:bodyPr>
              <a:lstStyle/>
              <a:p>
                <a:pPr marL="0" indent="0">
                  <a:buNone/>
                </a:pPr>
                <a:r>
                  <a:rPr lang="en-US" sz="2100" dirty="0"/>
                  <a:t>Indeed, we have:</a:t>
                </a:r>
              </a:p>
              <a:p>
                <a:pPr marL="0" indent="0">
                  <a:buNone/>
                </a:pPr>
                <a14:m>
                  <m:oMathPara xmlns:m="http://schemas.openxmlformats.org/officeDocument/2006/math">
                    <m:oMathParaPr>
                      <m:jc m:val="left"/>
                    </m:oMathParaPr>
                    <m:oMath xmlns:m="http://schemas.openxmlformats.org/officeDocument/2006/math">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r>
                                <m:rPr>
                                  <m:sty m:val="p"/>
                                </m:rPr>
                                <a:rPr lang="en-US" sz="2100">
                                  <a:latin typeface="Cambria Math" panose="02040503050406030204" pitchFamily="18" charset="0"/>
                                </a:rPr>
                                <m:t>Σ</m:t>
                              </m:r>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e>
                              </m:d>
                            </m:e>
                          </m:d>
                        </m:e>
                        <m:sup>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sup>
                      </m:sSup>
                      <m:r>
                        <a:rPr lang="en-US" sz="2100" i="1">
                          <a:latin typeface="Cambria Math" panose="02040503050406030204" pitchFamily="18" charset="0"/>
                        </a:rPr>
                        <m:t>=</m:t>
                      </m:r>
                      <m:sSup>
                        <m:sSupPr>
                          <m:ctrlPr>
                            <a:rPr lang="en-US" sz="2100" i="1">
                              <a:latin typeface="Cambria Math" panose="02040503050406030204" pitchFamily="18" charset="0"/>
                            </a:rPr>
                          </m:ctrlPr>
                        </m:sSup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d>
                                    <m:dPr>
                                      <m:ctrlPr>
                                        <a:rPr lang="en-US" sz="2100" i="1">
                                          <a:latin typeface="Cambria Math" panose="02040503050406030204" pitchFamily="18" charset="0"/>
                                        </a:rPr>
                                      </m:ctrlPr>
                                    </m:dPr>
                                    <m:e>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e>
                                      </m:d>
                                    </m:e>
                                  </m:d>
                                </m:e>
                                <m:sub>
                                  <m:r>
                                    <a:rPr lang="en-US" sz="2100" i="1">
                                      <a:latin typeface="Cambria Math" panose="02040503050406030204" pitchFamily="18" charset="0"/>
                                    </a:rPr>
                                    <m:t>𝑛</m:t>
                                  </m:r>
                                  <m:r>
                                    <m:rPr>
                                      <m:sty m:val="p"/>
                                    </m:rPr>
                                    <a:rPr lang="en-US" sz="2100">
                                      <a:latin typeface="Cambria Math" panose="02040503050406030204" pitchFamily="18" charset="0"/>
                                    </a:rPr>
                                    <m:t>x</m:t>
                                  </m:r>
                                  <m:r>
                                    <a:rPr lang="en-US" sz="2100" i="1">
                                      <a:latin typeface="Cambria Math" panose="02040503050406030204" pitchFamily="18" charset="0"/>
                                    </a:rPr>
                                    <m:t>𝑛</m:t>
                                  </m:r>
                                </m:sub>
                              </m:sSub>
                            </m:e>
                          </m:d>
                        </m:e>
                        <m:sup>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2</m:t>
                              </m:r>
                            </m:den>
                          </m:f>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rad>
                                  <m:radPr>
                                    <m:degHide m:val="on"/>
                                    <m:ctrlPr>
                                      <a:rPr lang="en-US" sz="2100" i="1">
                                        <a:latin typeface="Cambria Math" panose="02040503050406030204" pitchFamily="18" charset="0"/>
                                      </a:rPr>
                                    </m:ctrlPr>
                                  </m:radPr>
                                  <m:deg/>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1</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e>
                                    </m:d>
                                  </m:e>
                                </m:rad>
                              </m:e>
                              <m:e>
                                <m:r>
                                  <a:rPr lang="en-US" sz="2100" i="1">
                                    <a:latin typeface="Cambria Math" panose="02040503050406030204" pitchFamily="18" charset="0"/>
                                  </a:rPr>
                                  <m:t>0</m:t>
                                </m:r>
                              </m:e>
                              <m:e>
                                <m:r>
                                  <a:rPr lang="en-US" sz="2100" i="1">
                                    <a:latin typeface="Cambria Math" panose="02040503050406030204" pitchFamily="18" charset="0"/>
                                  </a:rPr>
                                  <m:t>⋯</m:t>
                                </m:r>
                              </m:e>
                              <m:e>
                                <m:r>
                                  <a:rPr lang="en-US" sz="2100" i="1">
                                    <a:latin typeface="Cambria Math" panose="02040503050406030204" pitchFamily="18" charset="0"/>
                                  </a:rPr>
                                  <m:t>0</m:t>
                                </m:r>
                              </m:e>
                            </m:mr>
                            <m:mr>
                              <m:e>
                                <m:r>
                                  <a:rPr lang="en-US" sz="2100" i="1">
                                    <a:latin typeface="Cambria Math" panose="02040503050406030204" pitchFamily="18" charset="0"/>
                                  </a:rPr>
                                  <m:t>0</m:t>
                                </m:r>
                              </m:e>
                              <m:e>
                                <m:rad>
                                  <m:radPr>
                                    <m:degHide m:val="on"/>
                                    <m:ctrlPr>
                                      <a:rPr lang="en-US" sz="2100" i="1">
                                        <a:latin typeface="Cambria Math" panose="02040503050406030204" pitchFamily="18" charset="0"/>
                                      </a:rPr>
                                    </m:ctrlPr>
                                  </m:radPr>
                                  <m:deg/>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2</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e>
                                    </m:d>
                                  </m:e>
                                </m:rad>
                              </m:e>
                              <m:e>
                                <m:r>
                                  <a:rPr lang="en-US" sz="2100" i="1">
                                    <a:latin typeface="Cambria Math" panose="02040503050406030204" pitchFamily="18" charset="0"/>
                                  </a:rPr>
                                  <m:t>⋯</m:t>
                                </m:r>
                              </m:e>
                              <m:e>
                                <m:r>
                                  <a:rPr lang="en-US" sz="2100" i="1">
                                    <a:latin typeface="Cambria Math" panose="02040503050406030204" pitchFamily="18" charset="0"/>
                                  </a:rPr>
                                  <m:t>0</m:t>
                                </m:r>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r>
                                  <a:rPr lang="en-US" sz="2100" i="1">
                                    <a:latin typeface="Cambria Math" panose="02040503050406030204" pitchFamily="18" charset="0"/>
                                  </a:rPr>
                                  <m:t>0</m:t>
                                </m:r>
                              </m:e>
                              <m:e>
                                <m:r>
                                  <a:rPr lang="en-US" sz="2100" i="1">
                                    <a:latin typeface="Cambria Math" panose="02040503050406030204" pitchFamily="18" charset="0"/>
                                  </a:rPr>
                                  <m:t>0</m:t>
                                </m:r>
                              </m:e>
                              <m:e>
                                <m:r>
                                  <a:rPr lang="en-US" sz="2100" i="1">
                                    <a:latin typeface="Cambria Math" panose="02040503050406030204" pitchFamily="18" charset="0"/>
                                  </a:rPr>
                                  <m:t>⋯</m:t>
                                </m:r>
                              </m:e>
                              <m:e>
                                <m:rad>
                                  <m:radPr>
                                    <m:degHide m:val="on"/>
                                    <m:ctrlPr>
                                      <a:rPr lang="en-US" sz="2100" i="1">
                                        <a:latin typeface="Cambria Math" panose="02040503050406030204" pitchFamily="18" charset="0"/>
                                      </a:rPr>
                                    </m:ctrlPr>
                                  </m:radPr>
                                  <m:deg/>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𝑛</m:t>
                                        </m:r>
                                      </m:sub>
                                      <m:sup>
                                        <m:r>
                                          <a:rPr lang="en-US" sz="2100" i="1">
                                            <a:latin typeface="Cambria Math" panose="02040503050406030204" pitchFamily="18" charset="0"/>
                                          </a:rPr>
                                          <m:t>2</m:t>
                                        </m:r>
                                      </m:sup>
                                    </m:sSubSup>
                                    <m:d>
                                      <m:dPr>
                                        <m:ctrlPr>
                                          <a:rPr lang="en-US" sz="2100" i="1">
                                            <a:latin typeface="Cambria Math" panose="02040503050406030204" pitchFamily="18" charset="0"/>
                                          </a:rPr>
                                        </m:ctrlPr>
                                      </m:dPr>
                                      <m:e>
                                        <m:r>
                                          <a:rPr lang="en-US" sz="2100" b="1" i="1">
                                            <a:latin typeface="Cambria Math" panose="02040503050406030204" pitchFamily="18" charset="0"/>
                                          </a:rPr>
                                          <m:t>𝒙</m:t>
                                        </m:r>
                                      </m:e>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e>
                                    </m:d>
                                  </m:e>
                                </m:rad>
                              </m:e>
                            </m:mr>
                          </m:m>
                        </m:e>
                      </m:d>
                    </m:oMath>
                  </m:oMathPara>
                </a14:m>
                <a:endParaRPr lang="en-US" sz="2100" dirty="0"/>
              </a:p>
              <a:p>
                <a:pPr marL="0" indent="0">
                  <a:buNone/>
                </a:pPr>
                <a:r>
                  <a:rPr lang="en-US" sz="2100" dirty="0"/>
                  <a:t>Where,</a:t>
                </a:r>
              </a:p>
              <a:p>
                <a:pPr marL="0" indent="0">
                  <a:buNone/>
                </a:pPr>
                <a14:m>
                  <m:oMathPara xmlns:m="http://schemas.openxmlformats.org/officeDocument/2006/math">
                    <m:oMathParaPr>
                      <m:jc m:val="left"/>
                    </m:oMathParaPr>
                    <m:oMath xmlns:m="http://schemas.openxmlformats.org/officeDocument/2006/math">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r>
                            <m:rPr>
                              <m:sty m:val="p"/>
                            </m:rPr>
                            <a:rPr lang="en-US" sz="2100">
                              <a:latin typeface="Cambria Math" panose="02040503050406030204" pitchFamily="18" charset="0"/>
                            </a:rPr>
                            <m:t>Σ</m:t>
                          </m:r>
                        </m:sub>
                      </m:sSub>
                      <m:r>
                        <m:rPr>
                          <m:aln/>
                        </m:rPr>
                        <a:rPr lang="en-US" sz="2100" i="1">
                          <a:latin typeface="Cambria Math" panose="02040503050406030204" pitchFamily="18" charset="0"/>
                        </a:rPr>
                        <m:t>=</m:t>
                      </m:r>
                      <m:sSub>
                        <m:sSubPr>
                          <m:ctrlPr>
                            <a:rPr lang="en-US" sz="2100" i="1">
                              <a:latin typeface="Cambria Math" panose="02040503050406030204" pitchFamily="18" charset="0"/>
                            </a:rPr>
                          </m:ctrlPr>
                        </m:sSubPr>
                        <m:e>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m:rPr>
                                      <m:sty m:val="p"/>
                                    </m:rPr>
                                    <a:rPr lang="en-US" sz="2100">
                                      <a:latin typeface="Cambria Math" panose="02040503050406030204" pitchFamily="18" charset="0"/>
                                    </a:rPr>
                                    <m:t>Θ</m:t>
                                  </m:r>
                                </m:e>
                                <m:sub>
                                  <m:sSup>
                                    <m:sSupPr>
                                      <m:ctrlPr>
                                        <a:rPr lang="en-US" sz="2100" i="1">
                                          <a:latin typeface="Cambria Math" panose="02040503050406030204" pitchFamily="18" charset="0"/>
                                        </a:rPr>
                                      </m:ctrlPr>
                                    </m:sSupPr>
                                    <m:e>
                                      <m:r>
                                        <a:rPr lang="en-US" sz="2100" b="1" i="1">
                                          <a:latin typeface="Cambria Math" panose="02040503050406030204" pitchFamily="18" charset="0"/>
                                        </a:rPr>
                                        <m:t>𝝈</m:t>
                                      </m:r>
                                    </m:e>
                                    <m:sup>
                                      <m:r>
                                        <a:rPr lang="en-US" sz="2100" i="1">
                                          <a:latin typeface="Cambria Math" panose="02040503050406030204" pitchFamily="18" charset="0"/>
                                        </a:rPr>
                                        <m:t>2</m:t>
                                      </m:r>
                                    </m:sup>
                                  </m:sSup>
                                </m:sub>
                              </m:sSub>
                            </m:e>
                          </m:d>
                        </m:e>
                        <m:sub>
                          <m:r>
                            <a:rPr lang="en-US" sz="2100" i="1">
                              <a:latin typeface="Cambria Math" panose="02040503050406030204" pitchFamily="18" charset="0"/>
                            </a:rPr>
                            <m:t>𝑛</m:t>
                          </m:r>
                          <m:r>
                            <m:rPr>
                              <m:sty m:val="p"/>
                            </m:rPr>
                            <a:rPr lang="en-US" sz="2100">
                              <a:latin typeface="Cambria Math" panose="02040503050406030204" pitchFamily="18" charset="0"/>
                            </a:rPr>
                            <m:t>x</m:t>
                          </m:r>
                          <m:r>
                            <a:rPr lang="en-US" sz="2100" i="1">
                              <a:latin typeface="Cambria Math" panose="02040503050406030204" pitchFamily="18" charset="0"/>
                            </a:rPr>
                            <m:t>𝑛</m:t>
                          </m:r>
                        </m:sub>
                      </m:sSub>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1</m:t>
                                    </m:r>
                                  </m:sub>
                                  <m:sup>
                                    <m:r>
                                      <a:rPr lang="en-US" sz="2100" i="1">
                                        <a:latin typeface="Cambria Math" panose="02040503050406030204" pitchFamily="18" charset="0"/>
                                      </a:rPr>
                                      <m:t>2</m:t>
                                    </m:r>
                                  </m:sup>
                                </m:sSubSup>
                              </m:e>
                              <m:e>
                                <m:r>
                                  <a:rPr lang="en-US" sz="2100" i="1">
                                    <a:latin typeface="Cambria Math" panose="02040503050406030204" pitchFamily="18" charset="0"/>
                                  </a:rPr>
                                  <m:t>0</m:t>
                                </m:r>
                              </m:e>
                              <m:e>
                                <m:r>
                                  <a:rPr lang="en-US" sz="2100" i="1">
                                    <a:latin typeface="Cambria Math" panose="02040503050406030204" pitchFamily="18" charset="0"/>
                                  </a:rPr>
                                  <m:t>⋯</m:t>
                                </m:r>
                              </m:e>
                              <m:e>
                                <m:r>
                                  <a:rPr lang="en-US" sz="2100" i="1">
                                    <a:latin typeface="Cambria Math" panose="02040503050406030204" pitchFamily="18" charset="0"/>
                                  </a:rPr>
                                  <m:t>0</m:t>
                                </m:r>
                              </m:e>
                            </m:mr>
                            <m:mr>
                              <m:e>
                                <m:r>
                                  <a:rPr lang="en-US" sz="2100" i="1">
                                    <a:latin typeface="Cambria Math" panose="02040503050406030204" pitchFamily="18" charset="0"/>
                                  </a:rPr>
                                  <m:t>0</m:t>
                                </m:r>
                              </m:e>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2</m:t>
                                    </m:r>
                                  </m:sub>
                                  <m:sup>
                                    <m:r>
                                      <a:rPr lang="en-US" sz="2100" i="1">
                                        <a:latin typeface="Cambria Math" panose="02040503050406030204" pitchFamily="18" charset="0"/>
                                      </a:rPr>
                                      <m:t>2</m:t>
                                    </m:r>
                                  </m:sup>
                                </m:sSubSup>
                              </m:e>
                              <m:e>
                                <m:r>
                                  <a:rPr lang="en-US" sz="2100" i="1">
                                    <a:latin typeface="Cambria Math" panose="02040503050406030204" pitchFamily="18" charset="0"/>
                                  </a:rPr>
                                  <m:t>⋯</m:t>
                                </m:r>
                              </m:e>
                              <m:e>
                                <m:r>
                                  <a:rPr lang="en-US" sz="2100" i="1">
                                    <a:latin typeface="Cambria Math" panose="02040503050406030204" pitchFamily="18" charset="0"/>
                                  </a:rPr>
                                  <m:t>0</m:t>
                                </m:r>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r>
                                  <a:rPr lang="en-US" sz="2100" i="1">
                                    <a:latin typeface="Cambria Math" panose="02040503050406030204" pitchFamily="18" charset="0"/>
                                  </a:rPr>
                                  <m:t>0</m:t>
                                </m:r>
                              </m:e>
                              <m:e>
                                <m:r>
                                  <a:rPr lang="en-US" sz="2100" i="1">
                                    <a:latin typeface="Cambria Math" panose="02040503050406030204" pitchFamily="18" charset="0"/>
                                  </a:rPr>
                                  <m:t>0</m:t>
                                </m:r>
                              </m:e>
                              <m:e>
                                <m:r>
                                  <a:rPr lang="en-US" sz="2100" i="1">
                                    <a:latin typeface="Cambria Math" panose="02040503050406030204" pitchFamily="18" charset="0"/>
                                  </a:rPr>
                                  <m:t>⋯</m:t>
                                </m:r>
                              </m:e>
                              <m:e>
                                <m:sSubSup>
                                  <m:sSubSupPr>
                                    <m:ctrlPr>
                                      <a:rPr lang="en-US" sz="2100" i="1">
                                        <a:latin typeface="Cambria Math" panose="02040503050406030204" pitchFamily="18" charset="0"/>
                                      </a:rPr>
                                    </m:ctrlPr>
                                  </m:sSubSupPr>
                                  <m:e>
                                    <m:r>
                                      <a:rPr lang="en-US" sz="2100" i="1">
                                        <a:latin typeface="Cambria Math" panose="02040503050406030204" pitchFamily="18" charset="0"/>
                                      </a:rPr>
                                      <m:t>𝜎</m:t>
                                    </m:r>
                                  </m:e>
                                  <m:sub>
                                    <m:r>
                                      <a:rPr lang="en-US" sz="2100" i="1">
                                        <a:latin typeface="Cambria Math" panose="02040503050406030204" pitchFamily="18" charset="0"/>
                                      </a:rPr>
                                      <m:t>𝑛</m:t>
                                    </m:r>
                                  </m:sub>
                                  <m:sup>
                                    <m:r>
                                      <a:rPr lang="en-US" sz="2100" i="1">
                                        <a:latin typeface="Cambria Math" panose="02040503050406030204" pitchFamily="18" charset="0"/>
                                      </a:rPr>
                                      <m:t>2</m:t>
                                    </m:r>
                                  </m:sup>
                                </m:sSubSup>
                              </m:e>
                            </m:mr>
                          </m:m>
                        </m:e>
                      </m:d>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7828280" cy="5176066"/>
              </a:xfrm>
              <a:blipFill>
                <a:blip r:embed="rId2"/>
                <a:stretch>
                  <a:fillRect l="-935" t="-7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86</a:t>
            </a:fld>
            <a:endParaRPr lang="en-US"/>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8610600" y="1290618"/>
            <a:ext cx="3277058" cy="4553586"/>
          </a:xfrm>
          <a:prstGeom prst="rect">
            <a:avLst/>
          </a:prstGeom>
        </p:spPr>
      </p:pic>
      <p:sp>
        <p:nvSpPr>
          <p:cNvPr id="9" name="Rectangle 8"/>
          <p:cNvSpPr/>
          <p:nvPr/>
        </p:nvSpPr>
        <p:spPr>
          <a:xfrm rot="5400000">
            <a:off x="5781129" y="3374177"/>
            <a:ext cx="4978222" cy="415498"/>
          </a:xfrm>
          <a:prstGeom prst="rect">
            <a:avLst/>
          </a:prstGeom>
        </p:spPr>
        <p:txBody>
          <a:bodyPr wrap="none">
            <a:spAutoFit/>
          </a:bodyPr>
          <a:lstStyle/>
          <a:p>
            <a:r>
              <a:rPr lang="en-US" sz="2100" b="1" dirty="0">
                <a:latin typeface="Times New Roman" panose="02020603050405020304" pitchFamily="18" charset="0"/>
                <a:ea typeface="SimSun" panose="02010600030101010101" pitchFamily="2" charset="-122"/>
              </a:rPr>
              <a:t>Figure 3.1.</a:t>
            </a:r>
            <a:r>
              <a:rPr lang="en-US" sz="2100" dirty="0">
                <a:latin typeface="Times New Roman" panose="02020603050405020304" pitchFamily="18" charset="0"/>
                <a:ea typeface="SimSun" panose="02010600030101010101" pitchFamily="2" charset="-122"/>
              </a:rPr>
              <a:t> </a:t>
            </a:r>
            <a:r>
              <a:rPr lang="en-US" sz="2100" dirty="0" err="1">
                <a:latin typeface="Times New Roman" panose="02020603050405020304" pitchFamily="18" charset="0"/>
                <a:ea typeface="SimSun" panose="02010600030101010101" pitchFamily="2" charset="-122"/>
              </a:rPr>
              <a:t>Variational</a:t>
            </a:r>
            <a:r>
              <a:rPr lang="en-US" sz="2100" dirty="0">
                <a:latin typeface="Times New Roman" panose="02020603050405020304" pitchFamily="18" charset="0"/>
                <a:ea typeface="SimSun" panose="02010600030101010101" pitchFamily="2" charset="-122"/>
              </a:rPr>
              <a:t> </a:t>
            </a:r>
            <a:r>
              <a:rPr lang="en-US" sz="2100" dirty="0" err="1">
                <a:latin typeface="Times New Roman" panose="02020603050405020304" pitchFamily="18" charset="0"/>
                <a:ea typeface="SimSun" panose="02010600030101010101" pitchFamily="2" charset="-122"/>
              </a:rPr>
              <a:t>Autoencoders</a:t>
            </a:r>
            <a:r>
              <a:rPr lang="en-US" sz="2100" dirty="0">
                <a:latin typeface="Times New Roman" panose="02020603050405020304" pitchFamily="18" charset="0"/>
                <a:ea typeface="SimSun" panose="02010600030101010101" pitchFamily="2" charset="-122"/>
              </a:rPr>
              <a:t> (VAE)</a:t>
            </a:r>
            <a:endParaRPr lang="en-US" sz="2100" dirty="0"/>
          </a:p>
        </p:txBody>
      </p:sp>
    </p:spTree>
    <p:extLst>
      <p:ext uri="{BB962C8B-B14F-4D97-AF65-F5344CB8AC3E}">
        <p14:creationId xmlns:p14="http://schemas.microsoft.com/office/powerpoint/2010/main" val="2785242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000" dirty="0"/>
                  <a:t>There is a question that how to calculate the differentials </a:t>
                </a:r>
                <a:r>
                  <a:rPr lang="en-US" sz="2000" i="1" dirty="0" err="1"/>
                  <a:t>dμ</a:t>
                </a:r>
                <a:r>
                  <a:rPr lang="en-US" sz="2000" dirty="0"/>
                  <a:t>(</a:t>
                </a:r>
                <a:r>
                  <a:rPr lang="en-US" sz="2000" b="1" i="1" dirty="0"/>
                  <a:t>x</a:t>
                </a:r>
                <a:r>
                  <a:rPr lang="en-US" sz="2000" dirty="0"/>
                  <a:t> | </a:t>
                </a:r>
                <a:r>
                  <a:rPr lang="en-US" sz="2000" dirty="0" err="1"/>
                  <a:t>Θ</a:t>
                </a:r>
                <a:r>
                  <a:rPr lang="en-US" sz="2000" i="1" baseline="-25000" dirty="0" err="1"/>
                  <a:t>μ</a:t>
                </a:r>
                <a:r>
                  <a:rPr lang="en-US" sz="2000" dirty="0"/>
                  <a:t>) / </a:t>
                </a:r>
                <a:r>
                  <a:rPr lang="en-US" sz="2000" i="1" dirty="0" err="1"/>
                  <a:t>d</a:t>
                </a:r>
                <a:r>
                  <a:rPr lang="en-US" sz="2000" dirty="0" err="1"/>
                  <a:t>Θ</a:t>
                </a:r>
                <a:r>
                  <a:rPr lang="en-US" sz="2000" i="1" baseline="-25000" dirty="0" err="1"/>
                  <a:t>μ</a:t>
                </a:r>
                <a:r>
                  <a:rPr lang="en-US" sz="2000" dirty="0"/>
                  <a:t>, </a:t>
                </a:r>
                <a:r>
                  <a:rPr lang="en-US" sz="2000" i="1" dirty="0"/>
                  <a:t>d</a:t>
                </a:r>
                <a:r>
                  <a:rPr lang="en-US" sz="2000" b="1" i="1" dirty="0"/>
                  <a:t>σ</a:t>
                </a:r>
                <a:r>
                  <a:rPr lang="en-US" sz="2000" baseline="30000" dirty="0"/>
                  <a:t>2</a:t>
                </a:r>
                <a:r>
                  <a:rPr lang="en-US" sz="2000" dirty="0"/>
                  <a:t>(</a:t>
                </a:r>
                <a:r>
                  <a:rPr lang="en-US" sz="2000" b="1" i="1" dirty="0"/>
                  <a:t>x</a:t>
                </a:r>
                <a:r>
                  <a:rPr lang="en-US" sz="2000" dirty="0"/>
                  <a:t> |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oMath>
                </a14:m>
                <a:r>
                  <a:rPr lang="en-US" sz="2000" dirty="0"/>
                  <a:t>) / </a:t>
                </a:r>
                <a:r>
                  <a:rPr lang="en-US" sz="2000" i="1" dirty="0"/>
                  <a:t>d</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oMath>
                </a14:m>
                <a:r>
                  <a:rPr lang="en-US" sz="2000" dirty="0"/>
                  <a:t>, and </a:t>
                </a:r>
                <a:r>
                  <a:rPr lang="en-US" sz="2000" i="1" dirty="0"/>
                  <a:t>dg</a:t>
                </a:r>
                <a:r>
                  <a:rPr lang="en-US" sz="2000" dirty="0"/>
                  <a:t>(</a:t>
                </a:r>
                <a:r>
                  <a:rPr lang="en-US" sz="2000" b="1" dirty="0"/>
                  <a:t>z</a:t>
                </a:r>
                <a:r>
                  <a:rPr lang="en-US" sz="2000" dirty="0"/>
                  <a:t>’ | Φ) / </a:t>
                </a:r>
                <a:r>
                  <a:rPr lang="en-US" sz="2000" i="1" dirty="0" err="1"/>
                  <a:t>d</a:t>
                </a:r>
                <a:r>
                  <a:rPr lang="en-US" sz="2000" dirty="0" err="1"/>
                  <a:t>Φ</a:t>
                </a:r>
                <a:r>
                  <a:rPr lang="en-US" sz="2000" dirty="0"/>
                  <a:t>. Indeed, it is not difficult to calculate them in context of neural network associated with backpropagation algorithm so that the last output layer as well as last neuron </a:t>
                </a:r>
                <a:r>
                  <a:rPr lang="en-US" sz="2000" i="1" dirty="0"/>
                  <a:t>o</a:t>
                </a:r>
                <a:r>
                  <a:rPr lang="en-US" sz="2000" dirty="0"/>
                  <a:t> of any DNN </a:t>
                </a:r>
                <a:r>
                  <a:rPr lang="en-US" sz="2000" i="1" dirty="0"/>
                  <a:t>f</a:t>
                </a:r>
                <a:r>
                  <a:rPr lang="en-US" sz="2000" dirty="0"/>
                  <a:t>(</a:t>
                </a:r>
                <a:r>
                  <a:rPr lang="en-US" sz="2000" b="1" i="1" dirty="0"/>
                  <a:t>x</a:t>
                </a:r>
                <a:r>
                  <a:rPr lang="en-US" sz="2000" dirty="0"/>
                  <a:t> | Θ) or </a:t>
                </a:r>
                <a:r>
                  <a:rPr lang="en-US" sz="2000" i="1" dirty="0"/>
                  <a:t>g</a:t>
                </a:r>
                <a:r>
                  <a:rPr lang="en-US" sz="2000" dirty="0"/>
                  <a:t>(</a:t>
                </a:r>
                <a:r>
                  <a:rPr lang="en-US" sz="2000" b="1" dirty="0"/>
                  <a:t>z</a:t>
                </a:r>
                <a:r>
                  <a:rPr lang="en-US" sz="2000" dirty="0"/>
                  <a:t> | Φ) is acted by activation function </a:t>
                </a:r>
                <a:r>
                  <a:rPr lang="en-US" sz="2000" i="1" dirty="0"/>
                  <a:t>a</a:t>
                </a:r>
                <a:r>
                  <a:rPr lang="en-US" sz="2000" dirty="0"/>
                  <a:t>(.) as follows:</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𝑎</m:t>
                      </m:r>
                      <m:d>
                        <m:dPr>
                          <m:ctrlPr>
                            <a:rPr lang="en-US" sz="2000" i="1">
                              <a:latin typeface="Cambria Math" panose="02040503050406030204" pitchFamily="18" charset="0"/>
                            </a:rPr>
                          </m:ctrlPr>
                        </m:dPr>
                        <m:e>
                          <m:r>
                            <a:rPr lang="en-US" sz="2000" i="1">
                              <a:latin typeface="Cambria Math" panose="02040503050406030204" pitchFamily="18" charset="0"/>
                            </a:rPr>
                            <m:t>𝑜</m:t>
                          </m:r>
                        </m:e>
                      </m:d>
                      <m:r>
                        <m:rPr>
                          <m:aln/>
                        </m:rPr>
                        <a:rPr lang="en-US" sz="2000" i="1">
                          <a:latin typeface="Cambria Math" panose="02040503050406030204" pitchFamily="18" charset="0"/>
                        </a:rPr>
                        <m:t>=</m:t>
                      </m:r>
                      <m:r>
                        <a:rPr lang="en-US" sz="2000" i="1">
                          <a:latin typeface="Cambria Math" panose="02040503050406030204" pitchFamily="18" charset="0"/>
                        </a:rPr>
                        <m:t>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r>
                            <a:rPr lang="en-US" sz="2000" b="1" i="1">
                              <a:latin typeface="Cambria Math" panose="02040503050406030204" pitchFamily="18" charset="0"/>
                            </a:rPr>
                            <m:t>𝒊</m:t>
                          </m:r>
                        </m:e>
                      </m:d>
                    </m:oMath>
                    <m:oMath xmlns:m="http://schemas.openxmlformats.org/officeDocument/2006/math">
                      <m:r>
                        <a:rPr lang="en-US" sz="2000" i="1">
                          <a:latin typeface="Cambria Math" panose="02040503050406030204" pitchFamily="18" charset="0"/>
                        </a:rPr>
                        <m:t>𝑜</m:t>
                      </m:r>
                      <m:r>
                        <m:rPr>
                          <m:aln/>
                        </m:rP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r>
                        <a:rPr lang="en-US" sz="2000" b="1" i="1">
                          <a:latin typeface="Cambria Math" panose="02040503050406030204" pitchFamily="18" charset="0"/>
                        </a:rPr>
                        <m:t>𝒊</m:t>
                      </m:r>
                    </m:oMath>
                  </m:oMathPara>
                </a14:m>
                <a:endParaRPr lang="en-US" sz="2000" dirty="0"/>
              </a:p>
              <a:p>
                <a:pPr marL="0" indent="0">
                  <a:buNone/>
                </a:pPr>
                <a:r>
                  <a:rPr lang="en-US" sz="2000" dirty="0"/>
                  <a:t>Where </a:t>
                </a:r>
                <a:r>
                  <a:rPr lang="en-US" sz="2000" b="1" i="1" dirty="0" err="1"/>
                  <a:t>i</a:t>
                </a:r>
                <a:r>
                  <a:rPr lang="en-US" sz="2000" dirty="0"/>
                  <a:t> is input of the last layer </a:t>
                </a:r>
                <a:r>
                  <a:rPr lang="en-US" sz="2000" i="1" dirty="0"/>
                  <a:t>o</a:t>
                </a:r>
                <a:r>
                  <a:rPr lang="en-US" sz="2000" dirty="0"/>
                  <a:t> and weight parameter </a:t>
                </a:r>
                <a:r>
                  <a:rPr lang="en-US" sz="2000" b="1" i="1" dirty="0"/>
                  <a:t>w</a:t>
                </a:r>
                <a:r>
                  <a:rPr lang="en-US" sz="2000" dirty="0"/>
                  <a:t> is a part of entire parameter Θ or Φ and hence, we need to focus on calculating differential </a:t>
                </a:r>
                <a:r>
                  <a:rPr lang="en-US" sz="2000" i="1" dirty="0"/>
                  <a:t>da</a:t>
                </a:r>
                <a:r>
                  <a:rPr lang="en-US" sz="2000" dirty="0"/>
                  <a:t>(</a:t>
                </a:r>
                <a:r>
                  <a:rPr lang="en-US" sz="2000" i="1" dirty="0"/>
                  <a:t>o</a:t>
                </a:r>
                <a:r>
                  <a:rPr lang="en-US" sz="2000" dirty="0"/>
                  <a:t>) / </a:t>
                </a:r>
                <a:r>
                  <a:rPr lang="en-US" sz="2000" i="1" dirty="0" err="1"/>
                  <a:t>d</a:t>
                </a:r>
                <a:r>
                  <a:rPr lang="en-US" sz="2000" b="1" i="1" dirty="0" err="1"/>
                  <a:t>w</a:t>
                </a:r>
                <a:r>
                  <a:rPr lang="en-US" sz="2000" dirty="0"/>
                  <a:t> which is equivalent to any differential </a:t>
                </a:r>
                <a:r>
                  <a:rPr lang="en-US" sz="2000" i="1" dirty="0" err="1"/>
                  <a:t>dμ</a:t>
                </a:r>
                <a:r>
                  <a:rPr lang="en-US" sz="2000" dirty="0"/>
                  <a:t>(</a:t>
                </a:r>
                <a:r>
                  <a:rPr lang="en-US" sz="2000" b="1" i="1" dirty="0"/>
                  <a:t>x</a:t>
                </a:r>
                <a:r>
                  <a:rPr lang="en-US" sz="2000" dirty="0"/>
                  <a:t> | </a:t>
                </a:r>
                <a:r>
                  <a:rPr lang="en-US" sz="2000" dirty="0" err="1"/>
                  <a:t>Θ</a:t>
                </a:r>
                <a:r>
                  <a:rPr lang="en-US" sz="2000" i="1" baseline="-25000" dirty="0" err="1"/>
                  <a:t>μ</a:t>
                </a:r>
                <a:r>
                  <a:rPr lang="en-US" sz="2000" dirty="0"/>
                  <a:t>) / </a:t>
                </a:r>
                <a:r>
                  <a:rPr lang="en-US" sz="2000" i="1" dirty="0" err="1"/>
                  <a:t>d</a:t>
                </a:r>
                <a:r>
                  <a:rPr lang="en-US" sz="2000" dirty="0" err="1"/>
                  <a:t>Θ</a:t>
                </a:r>
                <a:r>
                  <a:rPr lang="en-US" sz="2000" i="1" baseline="-25000" dirty="0" err="1"/>
                  <a:t>μ</a:t>
                </a:r>
                <a:r>
                  <a:rPr lang="en-US" sz="2000" dirty="0"/>
                  <a:t>, </a:t>
                </a:r>
                <a:r>
                  <a:rPr lang="en-US" sz="2000" i="1" dirty="0"/>
                  <a:t>d</a:t>
                </a:r>
                <a:r>
                  <a:rPr lang="en-US" sz="2000" b="1" i="1" dirty="0"/>
                  <a:t>σ</a:t>
                </a:r>
                <a:r>
                  <a:rPr lang="en-US" sz="2000" baseline="30000" dirty="0"/>
                  <a:t>2</a:t>
                </a:r>
                <a:r>
                  <a:rPr lang="en-US" sz="2000" dirty="0"/>
                  <a:t>(</a:t>
                </a:r>
                <a:r>
                  <a:rPr lang="en-US" sz="2000" b="1" i="1" dirty="0"/>
                  <a:t>x</a:t>
                </a:r>
                <a:r>
                  <a:rPr lang="en-US" sz="2000" dirty="0"/>
                  <a:t> |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oMath>
                </a14:m>
                <a:r>
                  <a:rPr lang="en-US" sz="2000" dirty="0"/>
                  <a:t>) / </a:t>
                </a:r>
                <a:r>
                  <a:rPr lang="en-US" sz="2000" i="1" dirty="0"/>
                  <a:t>d</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panose="02040503050406030204" pitchFamily="18" charset="0"/>
                          </a:rPr>
                          <m:t>Θ</m:t>
                        </m:r>
                      </m:e>
                      <m:sub>
                        <m:sSup>
                          <m:sSupPr>
                            <m:ctrlPr>
                              <a:rPr lang="en-US" sz="2000" i="1">
                                <a:latin typeface="Cambria Math" panose="02040503050406030204" pitchFamily="18" charset="0"/>
                              </a:rPr>
                            </m:ctrlPr>
                          </m:sSupPr>
                          <m:e>
                            <m:r>
                              <a:rPr lang="en-US" sz="2000" b="1" i="1">
                                <a:latin typeface="Cambria Math" panose="02040503050406030204" pitchFamily="18" charset="0"/>
                              </a:rPr>
                              <m:t>𝝈</m:t>
                            </m:r>
                          </m:e>
                          <m:sup>
                            <m:r>
                              <a:rPr lang="en-US" sz="2000" i="1">
                                <a:latin typeface="Cambria Math" panose="02040503050406030204" pitchFamily="18" charset="0"/>
                              </a:rPr>
                              <m:t>2</m:t>
                            </m:r>
                          </m:sup>
                        </m:sSup>
                      </m:sub>
                    </m:sSub>
                  </m:oMath>
                </a14:m>
                <a:r>
                  <a:rPr lang="en-US" sz="2000" dirty="0"/>
                  <a:t>, or </a:t>
                </a:r>
                <a:r>
                  <a:rPr lang="en-US" sz="2000" i="1" dirty="0"/>
                  <a:t>dg</a:t>
                </a:r>
                <a:r>
                  <a:rPr lang="en-US" sz="2000" dirty="0"/>
                  <a:t>(</a:t>
                </a:r>
                <a:r>
                  <a:rPr lang="en-US" sz="2000" b="1" dirty="0"/>
                  <a:t>z</a:t>
                </a:r>
                <a:r>
                  <a:rPr lang="en-US" sz="2000" dirty="0"/>
                  <a:t>’ | Φ) / </a:t>
                </a:r>
                <a:r>
                  <a:rPr lang="en-US" sz="2000" i="1" dirty="0" err="1"/>
                  <a:t>d</a:t>
                </a:r>
                <a:r>
                  <a:rPr lang="en-US" sz="2000" dirty="0" err="1"/>
                  <a:t>Φ</a:t>
                </a:r>
                <a:r>
                  <a:rPr lang="en-US" sz="2000" dirty="0"/>
                  <a:t> so that backpropagation algorithm will solve remaining parts of entire parameter Θ or Φ.</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𝑑𝑎</m:t>
                          </m:r>
                          <m:d>
                            <m:dPr>
                              <m:ctrlPr>
                                <a:rPr lang="en-US" sz="2000" i="1">
                                  <a:latin typeface="Cambria Math" panose="02040503050406030204" pitchFamily="18" charset="0"/>
                                </a:rPr>
                              </m:ctrlPr>
                            </m:dPr>
                            <m:e>
                              <m:r>
                                <a:rPr lang="en-US" sz="2000" i="1">
                                  <a:latin typeface="Cambria Math" panose="02040503050406030204" pitchFamily="18" charset="0"/>
                                </a:rPr>
                                <m:t>𝑜</m:t>
                              </m:r>
                            </m:e>
                          </m:d>
                        </m:num>
                        <m:den>
                          <m:r>
                            <a:rPr lang="en-US" sz="2000" i="1">
                              <a:latin typeface="Cambria Math" panose="02040503050406030204" pitchFamily="18" charset="0"/>
                            </a:rPr>
                            <m:t>𝑑</m:t>
                          </m:r>
                          <m:r>
                            <a:rPr lang="en-US" sz="2000" b="1" i="1">
                              <a:latin typeface="Cambria Math" panose="02040503050406030204" pitchFamily="18" charset="0"/>
                            </a:rPr>
                            <m:t>𝒘</m:t>
                          </m:r>
                        </m:den>
                      </m:f>
                      <m:r>
                        <a:rPr lang="en-US" sz="2000" i="1">
                          <a:latin typeface="Cambria Math" panose="02040503050406030204" pitchFamily="18" charset="0"/>
                        </a:rPr>
                        <m:t>≅</m:t>
                      </m:r>
                      <m:r>
                        <m:rPr>
                          <m:sty m:val="p"/>
                        </m:rPr>
                        <a:rPr lang="en-US" sz="2000">
                          <a:latin typeface="Cambria Math" panose="02040503050406030204" pitchFamily="18" charset="0"/>
                        </a:rPr>
                        <m:t>any</m:t>
                      </m:r>
                      <m:r>
                        <a:rPr lang="en-US" sz="2000">
                          <a:latin typeface="Cambria Math" panose="02040503050406030204" pitchFamily="18" charset="0"/>
                        </a:rPr>
                        <m:t> </m:t>
                      </m:r>
                      <m:r>
                        <m:rPr>
                          <m:sty m:val="p"/>
                        </m:rPr>
                        <a:rPr lang="en-US" sz="2000">
                          <a:latin typeface="Cambria Math" panose="02040503050406030204" pitchFamily="18" charset="0"/>
                        </a:rPr>
                        <m:t>differential</m:t>
                      </m:r>
                    </m:oMath>
                  </m:oMathPara>
                </a14:m>
                <a:endParaRPr lang="en-US" sz="2000" dirty="0" smtClean="0"/>
              </a:p>
              <a:p>
                <a:pPr marL="0" indent="0">
                  <a:buNone/>
                </a:pPr>
                <a:r>
                  <a:rPr lang="en-US" sz="2000" dirty="0"/>
                  <a:t>Indeed, we have:</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𝑑𝑎</m:t>
                          </m:r>
                          <m:d>
                            <m:dPr>
                              <m:ctrlPr>
                                <a:rPr lang="en-US" sz="2000" i="1">
                                  <a:latin typeface="Cambria Math" panose="02040503050406030204" pitchFamily="18" charset="0"/>
                                </a:rPr>
                              </m:ctrlPr>
                            </m:dPr>
                            <m:e>
                              <m:r>
                                <a:rPr lang="en-US" sz="2000" i="1">
                                  <a:latin typeface="Cambria Math" panose="02040503050406030204" pitchFamily="18" charset="0"/>
                                </a:rPr>
                                <m:t>𝑜</m:t>
                              </m:r>
                            </m:e>
                          </m:d>
                        </m:num>
                        <m:den>
                          <m:r>
                            <a:rPr lang="en-US" sz="2000" i="1">
                              <a:latin typeface="Cambria Math" panose="02040503050406030204" pitchFamily="18" charset="0"/>
                            </a:rPr>
                            <m:t>𝑑</m:t>
                          </m:r>
                          <m:r>
                            <a:rPr lang="en-US" sz="2000" b="1" i="1">
                              <a:latin typeface="Cambria Math" panose="02040503050406030204" pitchFamily="18" charset="0"/>
                            </a:rPr>
                            <m:t>𝒘</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𝑑𝑎</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b="1" i="1">
                                      <a:latin typeface="Cambria Math" panose="02040503050406030204" pitchFamily="18" charset="0"/>
                                    </a:rPr>
                                    <m:t>𝒘</m:t>
                                  </m:r>
                                </m:e>
                                <m:sup>
                                  <m:r>
                                    <a:rPr lang="en-US" sz="2000" i="1">
                                      <a:latin typeface="Cambria Math" panose="02040503050406030204" pitchFamily="18" charset="0"/>
                                    </a:rPr>
                                    <m:t>𝑇</m:t>
                                  </m:r>
                                </m:sup>
                              </m:sSup>
                              <m:r>
                                <a:rPr lang="en-US" sz="2000" b="1" i="1">
                                  <a:latin typeface="Cambria Math" panose="02040503050406030204" pitchFamily="18" charset="0"/>
                                </a:rPr>
                                <m:t>𝒊</m:t>
                              </m:r>
                            </m:e>
                          </m:d>
                        </m:num>
                        <m:den>
                          <m:r>
                            <a:rPr lang="en-US" sz="2000" i="1">
                              <a:latin typeface="Cambria Math" panose="02040503050406030204" pitchFamily="18" charset="0"/>
                            </a:rPr>
                            <m:t>𝑑</m:t>
                          </m:r>
                          <m:r>
                            <a:rPr lang="en-US" sz="2000" b="1" i="1">
                              <a:latin typeface="Cambria Math" panose="02040503050406030204" pitchFamily="18" charset="0"/>
                            </a:rPr>
                            <m:t>𝒘</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𝑑𝑎</m:t>
                          </m:r>
                          <m:d>
                            <m:dPr>
                              <m:ctrlPr>
                                <a:rPr lang="en-US" sz="2000" i="1">
                                  <a:latin typeface="Cambria Math" panose="02040503050406030204" pitchFamily="18" charset="0"/>
                                </a:rPr>
                              </m:ctrlPr>
                            </m:dPr>
                            <m:e>
                              <m:r>
                                <a:rPr lang="en-US" sz="2000" i="1">
                                  <a:latin typeface="Cambria Math" panose="02040503050406030204" pitchFamily="18" charset="0"/>
                                </a:rPr>
                                <m:t>𝑜</m:t>
                              </m:r>
                            </m:e>
                          </m:d>
                        </m:num>
                        <m:den>
                          <m:r>
                            <a:rPr lang="en-US" sz="2000" i="1">
                              <a:latin typeface="Cambria Math" panose="02040503050406030204" pitchFamily="18" charset="0"/>
                            </a:rPr>
                            <m:t>𝑑𝑜</m:t>
                          </m:r>
                        </m:den>
                      </m:f>
                      <m:sSup>
                        <m:sSupPr>
                          <m:ctrlPr>
                            <a:rPr lang="en-US" sz="2000" i="1">
                              <a:latin typeface="Cambria Math" panose="02040503050406030204" pitchFamily="18" charset="0"/>
                            </a:rPr>
                          </m:ctrlPr>
                        </m:sSupPr>
                        <m:e>
                          <m:r>
                            <a:rPr lang="en-US" sz="2000" b="1" i="1">
                              <a:latin typeface="Cambria Math" panose="02040503050406030204" pitchFamily="18" charset="0"/>
                            </a:rPr>
                            <m:t>𝒊</m:t>
                          </m:r>
                        </m:e>
                        <m:sup>
                          <m:r>
                            <a:rPr lang="en-US" sz="2000" i="1">
                              <a:latin typeface="Cambria Math" panose="02040503050406030204" pitchFamily="18" charset="0"/>
                            </a:rPr>
                            <m:t>𝑇</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𝑜</m:t>
                          </m:r>
                        </m:e>
                      </m:d>
                      <m:sSup>
                        <m:sSupPr>
                          <m:ctrlPr>
                            <a:rPr lang="en-US" sz="2000" i="1">
                              <a:latin typeface="Cambria Math" panose="02040503050406030204" pitchFamily="18" charset="0"/>
                            </a:rPr>
                          </m:ctrlPr>
                        </m:sSupPr>
                        <m:e>
                          <m:r>
                            <a:rPr lang="en-US" sz="2000" b="1" i="1">
                              <a:latin typeface="Cambria Math" panose="02040503050406030204" pitchFamily="18" charset="0"/>
                            </a:rPr>
                            <m:t>𝒊</m:t>
                          </m:r>
                        </m:e>
                        <m:sup>
                          <m:r>
                            <a:rPr lang="en-US" sz="2000" i="1">
                              <a:latin typeface="Cambria Math" panose="02040503050406030204" pitchFamily="18" charset="0"/>
                            </a:rPr>
                            <m:t>𝑇</m:t>
                          </m:r>
                        </m:sup>
                      </m:sSup>
                    </m:oMath>
                  </m:oMathPara>
                </a14:m>
                <a:endParaRPr lang="en-US" sz="2000" dirty="0"/>
              </a:p>
              <a:p>
                <a:pPr marL="0" indent="0">
                  <a:buNone/>
                </a:pPr>
                <a:r>
                  <a:rPr lang="en-US" sz="2000" dirty="0"/>
                  <a:t>Note, the subscript “</a:t>
                </a:r>
                <a:r>
                  <a:rPr lang="en-US" sz="2000" i="1" dirty="0"/>
                  <a:t>T</a:t>
                </a:r>
                <a:r>
                  <a:rPr lang="en-US" sz="2000" dirty="0"/>
                  <a:t>” denotes transposition operator of vector and matrix in which row vector becomes column vector and vice versa.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509" t="-589" r="-5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87</a:t>
            </a:fld>
            <a:endParaRPr lang="en-US"/>
          </a:p>
        </p:txBody>
      </p:sp>
    </p:spTree>
    <p:extLst>
      <p:ext uri="{BB962C8B-B14F-4D97-AF65-F5344CB8AC3E}">
        <p14:creationId xmlns:p14="http://schemas.microsoft.com/office/powerpoint/2010/main" val="19262845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400" dirty="0"/>
                  <a:t>It is easy to calculate the derivative </a:t>
                </a:r>
                <a:r>
                  <a:rPr lang="en-US" sz="2400" i="1" dirty="0"/>
                  <a:t>a</a:t>
                </a:r>
                <a:r>
                  <a:rPr lang="en-US" sz="2400" dirty="0"/>
                  <a:t>’(</a:t>
                </a:r>
                <a:r>
                  <a:rPr lang="en-US" sz="2400" i="1" dirty="0"/>
                  <a:t>o</a:t>
                </a:r>
                <a:r>
                  <a:rPr lang="en-US" sz="2400" dirty="0"/>
                  <a:t>) when activation function was specified, for instance, if </a:t>
                </a:r>
                <a:r>
                  <a:rPr lang="en-US" sz="2400" i="1" dirty="0"/>
                  <a:t>a</a:t>
                </a:r>
                <a:r>
                  <a:rPr lang="en-US" sz="2400" dirty="0"/>
                  <a:t>(</a:t>
                </a:r>
                <a:r>
                  <a:rPr lang="en-US" sz="2400" i="1" dirty="0"/>
                  <a:t>o</a:t>
                </a:r>
                <a:r>
                  <a:rPr lang="en-US" sz="2400" dirty="0"/>
                  <a:t>) is sigmoid function, we have:</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r>
                        <m:rPr>
                          <m:aln/>
                        </m:rP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𝑜</m:t>
                              </m:r>
                            </m:sup>
                          </m:sSup>
                        </m:den>
                      </m:f>
                    </m:oMath>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𝑜</m:t>
                          </m:r>
                        </m:e>
                      </m:d>
                      <m:r>
                        <m:rPr>
                          <m:aln/>
                        </m:rP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𝑜</m:t>
                              </m:r>
                            </m:sup>
                          </m:sSup>
                        </m:den>
                      </m:f>
                      <m:d>
                        <m:dPr>
                          <m:ctrlPr>
                            <a:rPr lang="en-US" sz="2400" i="1">
                              <a:latin typeface="Cambria Math" panose="02040503050406030204" pitchFamily="18" charset="0"/>
                            </a:rPr>
                          </m:ctrlPr>
                        </m:dPr>
                        <m:e>
                          <m:r>
                            <a:rPr lang="en-US" sz="2400" i="1">
                              <a:latin typeface="Cambria Math" panose="02040503050406030204" pitchFamily="18" charset="0"/>
                            </a:rPr>
                            <m:t>1−</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𝑜</m:t>
                                  </m:r>
                                </m:sup>
                              </m:sSup>
                            </m:den>
                          </m:f>
                        </m:e>
                      </m:d>
                      <m:r>
                        <a:rPr lang="en-US" sz="2400" i="1">
                          <a:latin typeface="Cambria Math" panose="02040503050406030204" pitchFamily="18" charset="0"/>
                        </a:rPr>
                        <m:t>=</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e>
                      </m:d>
                      <m:r>
                        <a:rPr lang="en-US" sz="2400" i="1">
                          <a:latin typeface="Cambria Math" panose="02040503050406030204" pitchFamily="18" charset="0"/>
                        </a:rPr>
                        <m:t>=</m:t>
                      </m:r>
                      <m:r>
                        <a:rPr lang="en-US" sz="2400" i="1">
                          <a:latin typeface="Cambria Math" panose="02040503050406030204" pitchFamily="18" charset="0"/>
                        </a:rPr>
                        <m:t>𝑦</m:t>
                      </m:r>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𝑦</m:t>
                          </m:r>
                        </m:e>
                      </m:d>
                    </m:oMath>
                  </m:oMathPara>
                </a14:m>
                <a:endParaRPr lang="en-US" sz="2400" dirty="0"/>
              </a:p>
              <a:p>
                <a:pPr marL="0" indent="0">
                  <a:buNone/>
                </a:pPr>
                <a:r>
                  <a:rPr lang="en-US" sz="2400" dirty="0"/>
                  <a:t>In practice, </a:t>
                </a:r>
                <a:r>
                  <a:rPr lang="en-US" sz="2400" i="1" dirty="0"/>
                  <a:t>y</a:t>
                </a:r>
                <a:r>
                  <a:rPr lang="en-US" sz="2400" dirty="0"/>
                  <a:t> is replaced by </a:t>
                </a:r>
                <a:r>
                  <a:rPr lang="en-US" sz="2400" i="1" dirty="0"/>
                  <a:t>a</a:t>
                </a:r>
                <a:r>
                  <a:rPr lang="en-US" sz="2400" dirty="0"/>
                  <a:t>(</a:t>
                </a:r>
                <a:r>
                  <a:rPr lang="en-US" sz="2400" i="1" dirty="0"/>
                  <a:t>y</a:t>
                </a:r>
                <a:r>
                  <a:rPr lang="en-US" sz="2400" dirty="0"/>
                  <a:t>) in order to prevent </a:t>
                </a:r>
                <a:r>
                  <a:rPr lang="en-US" sz="2400" i="1" dirty="0"/>
                  <a:t>o</a:t>
                </a:r>
                <a:r>
                  <a:rPr lang="en-US" sz="2400" dirty="0"/>
                  <a:t> from being out of space:</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𝑎</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r>
                            <a:rPr lang="en-US" sz="2400" i="1">
                              <a:latin typeface="Cambria Math" panose="02040503050406030204" pitchFamily="18" charset="0"/>
                            </a:rPr>
                            <m:t>𝑜</m:t>
                          </m:r>
                        </m:e>
                      </m:d>
                      <m:r>
                        <a:rPr lang="en-US" sz="2400" i="1">
                          <a:latin typeface="Cambria Math" panose="02040503050406030204" pitchFamily="18" charset="0"/>
                        </a:rPr>
                        <m:t>≅</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𝑦</m:t>
                          </m:r>
                        </m:e>
                      </m:d>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𝑦</m:t>
                              </m:r>
                            </m:e>
                          </m:d>
                        </m:e>
                      </m:d>
                      <m:r>
                        <a:rPr lang="en-US" sz="2400" i="1">
                          <a:latin typeface="Cambria Math" panose="02040503050406030204" pitchFamily="18" charset="0"/>
                        </a:rPr>
                        <m:t>=</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e>
                      </m:d>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e>
                          </m:d>
                        </m:e>
                      </m:d>
                    </m:oMath>
                  </m:oMathPara>
                </a14:m>
                <a:endParaRPr lang="en-US" sz="2400" dirty="0"/>
              </a:p>
              <a:p>
                <a:pPr marL="0" indent="0">
                  <a:buNone/>
                </a:pPr>
                <a:r>
                  <a:rPr lang="en-US" sz="2400" dirty="0"/>
                  <a:t>As a result, we have:</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any</m:t>
                      </m:r>
                      <m:r>
                        <a:rPr lang="en-US" sz="2400">
                          <a:latin typeface="Cambria Math" panose="02040503050406030204" pitchFamily="18" charset="0"/>
                        </a:rPr>
                        <m:t> </m:t>
                      </m:r>
                      <m:r>
                        <m:rPr>
                          <m:sty m:val="p"/>
                        </m:rPr>
                        <a:rPr lang="en-US" sz="2400">
                          <a:latin typeface="Cambria Math" panose="02040503050406030204" pitchFamily="18" charset="0"/>
                        </a:rPr>
                        <m:t>differential</m:t>
                      </m:r>
                      <m:r>
                        <a:rPr lang="en-US" sz="2400" i="1">
                          <a:latin typeface="Cambria Math" panose="02040503050406030204" pitchFamily="18" charset="0"/>
                        </a:rPr>
                        <m:t>≅</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e>
                      </m:d>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𝑎</m:t>
                              </m:r>
                              <m:d>
                                <m:dPr>
                                  <m:ctrlPr>
                                    <a:rPr lang="en-US" sz="2400" i="1">
                                      <a:latin typeface="Cambria Math" panose="02040503050406030204" pitchFamily="18" charset="0"/>
                                    </a:rPr>
                                  </m:ctrlPr>
                                </m:dPr>
                                <m:e>
                                  <m:r>
                                    <a:rPr lang="en-US" sz="2400" i="1">
                                      <a:latin typeface="Cambria Math" panose="02040503050406030204" pitchFamily="18" charset="0"/>
                                    </a:rPr>
                                    <m:t>𝑜</m:t>
                                  </m:r>
                                </m:e>
                              </m:d>
                            </m:e>
                          </m:d>
                        </m:e>
                      </m:d>
                      <m:sSup>
                        <m:sSupPr>
                          <m:ctrlPr>
                            <a:rPr lang="en-US" sz="2400" i="1">
                              <a:latin typeface="Cambria Math" panose="02040503050406030204" pitchFamily="18" charset="0"/>
                            </a:rPr>
                          </m:ctrlPr>
                        </m:sSupPr>
                        <m:e>
                          <m:r>
                            <a:rPr lang="en-US" sz="2400" b="1" i="1">
                              <a:latin typeface="Cambria Math" panose="02040503050406030204" pitchFamily="18" charset="0"/>
                            </a:rPr>
                            <m:t>𝒊</m:t>
                          </m:r>
                        </m:e>
                        <m:sup>
                          <m:r>
                            <a:rPr lang="en-US" sz="2400" i="1">
                              <a:latin typeface="Cambria Math" panose="02040503050406030204" pitchFamily="18" charset="0"/>
                            </a:rPr>
                            <m:t>𝑇</m:t>
                          </m:r>
                        </m:sup>
                      </m:sSup>
                    </m:oMath>
                  </m:oMathPara>
                </a14:m>
                <a:endParaRPr lang="en-US" sz="2400" dirty="0"/>
              </a:p>
              <a:p>
                <a:pPr marL="0" indent="0">
                  <a:buNone/>
                </a:pPr>
                <a:r>
                  <a:rPr lang="en-US" sz="2400" dirty="0"/>
                  <a:t>For fast computation, it is possible to set the derivative </a:t>
                </a:r>
                <a:r>
                  <a:rPr lang="en-US" sz="2400" i="1" dirty="0"/>
                  <a:t>a</a:t>
                </a:r>
                <a:r>
                  <a:rPr lang="en-US" sz="2400" dirty="0"/>
                  <a:t>’(</a:t>
                </a:r>
                <a:r>
                  <a:rPr lang="en-US" sz="2400" i="1" dirty="0"/>
                  <a:t>o</a:t>
                </a:r>
                <a:r>
                  <a:rPr lang="en-US" sz="2400" dirty="0"/>
                  <a:t>) to be small enough constants like 1 such that any differential is </a:t>
                </a:r>
                <a:r>
                  <a:rPr lang="en-US" sz="2400" b="1" i="1" dirty="0" err="1"/>
                  <a:t>i</a:t>
                </a:r>
                <a:r>
                  <a:rPr lang="en-US" sz="2400" i="1" baseline="30000" dirty="0" err="1"/>
                  <a:t>T</a:t>
                </a:r>
                <a:r>
                  <a:rPr lang="en-US" sz="2400" dirty="0" err="1"/>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761" t="-942" r="-76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88</a:t>
            </a:fld>
            <a:endParaRPr lang="en-US"/>
          </a:p>
        </p:txBody>
      </p:sp>
    </p:spTree>
    <p:extLst>
      <p:ext uri="{BB962C8B-B14F-4D97-AF65-F5344CB8AC3E}">
        <p14:creationId xmlns:p14="http://schemas.microsoft.com/office/powerpoint/2010/main" val="1302560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1920" y="914399"/>
                <a:ext cx="11938000" cy="5176066"/>
              </a:xfrm>
            </p:spPr>
            <p:txBody>
              <a:bodyPr>
                <a:normAutofit/>
              </a:bodyPr>
              <a:lstStyle/>
              <a:p>
                <a:pPr marL="0" indent="0">
                  <a:buNone/>
                </a:pPr>
                <a:r>
                  <a:rPr lang="en-US" sz="2250" dirty="0"/>
                  <a:t>Given epoch </a:t>
                </a:r>
                <a:r>
                  <a:rPr lang="en-US" sz="2250" b="1" i="1" dirty="0"/>
                  <a:t>D</a:t>
                </a:r>
                <a:r>
                  <a:rPr lang="en-US" sz="2250" dirty="0"/>
                  <a:t> = (</a:t>
                </a:r>
                <a:r>
                  <a:rPr lang="en-US" sz="2250" b="1" i="1" dirty="0"/>
                  <a:t>d</a:t>
                </a:r>
                <a:r>
                  <a:rPr lang="en-US" sz="2250" baseline="30000" dirty="0"/>
                  <a:t>(1)</a:t>
                </a:r>
                <a:r>
                  <a:rPr lang="en-US" sz="2250" dirty="0"/>
                  <a:t> = (</a:t>
                </a:r>
                <a:r>
                  <a:rPr lang="en-US" sz="2250" b="1" i="1" dirty="0"/>
                  <a:t>x</a:t>
                </a:r>
                <a:r>
                  <a:rPr lang="en-US" sz="2250" baseline="30000" dirty="0"/>
                  <a:t>(1)</a:t>
                </a:r>
                <a:r>
                  <a:rPr lang="en-US" sz="2250" dirty="0"/>
                  <a:t>, </a:t>
                </a:r>
                <a:r>
                  <a:rPr lang="en-US" sz="2250" b="1" dirty="0"/>
                  <a:t>z</a:t>
                </a:r>
                <a:r>
                  <a:rPr lang="en-US" sz="2250" baseline="30000" dirty="0"/>
                  <a:t>(1)</a:t>
                </a:r>
                <a:r>
                  <a:rPr lang="en-US" sz="2250" dirty="0"/>
                  <a:t>), </a:t>
                </a:r>
                <a:r>
                  <a:rPr lang="en-US" sz="2250" b="1" i="1" dirty="0"/>
                  <a:t>d</a:t>
                </a:r>
                <a:r>
                  <a:rPr lang="en-US" sz="2250" baseline="30000" dirty="0"/>
                  <a:t>(2)</a:t>
                </a:r>
                <a:r>
                  <a:rPr lang="en-US" sz="2250" dirty="0"/>
                  <a:t> = (</a:t>
                </a:r>
                <a:r>
                  <a:rPr lang="en-US" sz="2250" b="1" i="1" dirty="0"/>
                  <a:t>x</a:t>
                </a:r>
                <a:r>
                  <a:rPr lang="en-US" sz="2250" baseline="30000" dirty="0"/>
                  <a:t>(2)</a:t>
                </a:r>
                <a:r>
                  <a:rPr lang="en-US" sz="2250" dirty="0"/>
                  <a:t>, </a:t>
                </a:r>
                <a:r>
                  <a:rPr lang="en-US" sz="2250" b="1" dirty="0"/>
                  <a:t>z</a:t>
                </a:r>
                <a:r>
                  <a:rPr lang="en-US" sz="2250" baseline="30000" dirty="0"/>
                  <a:t>(2)</a:t>
                </a:r>
                <a:r>
                  <a:rPr lang="en-US" sz="2250" dirty="0"/>
                  <a:t>),…, </a:t>
                </a:r>
                <a:r>
                  <a:rPr lang="en-US" sz="2250" b="1" i="1" dirty="0"/>
                  <a:t>d</a:t>
                </a:r>
                <a:r>
                  <a:rPr lang="en-US" sz="2250" baseline="30000" dirty="0"/>
                  <a:t>(</a:t>
                </a:r>
                <a:r>
                  <a:rPr lang="en-US" sz="2250" i="1" baseline="30000" dirty="0"/>
                  <a:t>N</a:t>
                </a:r>
                <a:r>
                  <a:rPr lang="en-US" sz="2250" baseline="30000" dirty="0"/>
                  <a:t>)</a:t>
                </a:r>
                <a:r>
                  <a:rPr lang="en-US" sz="2250" dirty="0"/>
                  <a:t> = (</a:t>
                </a:r>
                <a:r>
                  <a:rPr lang="en-US" sz="2250" b="1" i="1" dirty="0"/>
                  <a:t>x</a:t>
                </a:r>
                <a:r>
                  <a:rPr lang="en-US" sz="2250" baseline="30000" dirty="0"/>
                  <a:t>(</a:t>
                </a:r>
                <a:r>
                  <a:rPr lang="en-US" sz="2250" i="1" baseline="30000" dirty="0"/>
                  <a:t>N</a:t>
                </a:r>
                <a:r>
                  <a:rPr lang="en-US" sz="2250" baseline="30000" dirty="0"/>
                  <a:t>)</a:t>
                </a:r>
                <a:r>
                  <a:rPr lang="en-US" sz="2250" dirty="0"/>
                  <a:t>, </a:t>
                </a:r>
                <a:r>
                  <a:rPr lang="en-US" sz="2250" b="1" dirty="0"/>
                  <a:t>z</a:t>
                </a:r>
                <a:r>
                  <a:rPr lang="en-US" sz="2250" baseline="30000" dirty="0"/>
                  <a:t>(</a:t>
                </a:r>
                <a:r>
                  <a:rPr lang="en-US" sz="2250" i="1" baseline="30000" dirty="0"/>
                  <a:t>N</a:t>
                </a:r>
                <a:r>
                  <a:rPr lang="en-US" sz="2250" baseline="30000" dirty="0"/>
                  <a:t>)</a:t>
                </a:r>
                <a:r>
                  <a:rPr lang="en-US" sz="2250" dirty="0"/>
                  <a:t>)) implies that the epoch is created or sent by equilateral distribution 1/</a:t>
                </a:r>
                <a:r>
                  <a:rPr lang="en-US" sz="2250" i="1" dirty="0"/>
                  <a:t>N</a:t>
                </a:r>
                <a:r>
                  <a:rPr lang="en-US" sz="2250" dirty="0"/>
                  <a:t> but in general case, </a:t>
                </a:r>
                <a:r>
                  <a:rPr lang="en-US" sz="2250" b="1" i="1" dirty="0"/>
                  <a:t>D</a:t>
                </a:r>
                <a:r>
                  <a:rPr lang="en-US" sz="2250" dirty="0"/>
                  <a:t> can follow an arbitrary distribution denoted by PDF </a:t>
                </a:r>
                <a:r>
                  <a:rPr lang="en-US" sz="2250" i="1" dirty="0"/>
                  <a:t>P</a:t>
                </a:r>
                <a:r>
                  <a:rPr lang="en-US" sz="2250" dirty="0"/>
                  <a:t>(</a:t>
                </a:r>
                <a:r>
                  <a:rPr lang="en-US" sz="2250" b="1" i="1" dirty="0"/>
                  <a:t>d</a:t>
                </a:r>
                <a:r>
                  <a:rPr lang="en-US" sz="2250" dirty="0"/>
                  <a:t>), which makes the optimization problem and the SGD estimation changed a little bit by theoretical expectation given distribution </a:t>
                </a:r>
                <a:r>
                  <a:rPr lang="en-US" sz="2250" i="1" dirty="0"/>
                  <a:t>P</a:t>
                </a:r>
                <a:r>
                  <a:rPr lang="en-US" sz="2250" dirty="0"/>
                  <a:t>(</a:t>
                </a:r>
                <a:r>
                  <a:rPr lang="en-US" sz="2250" b="1" i="1" dirty="0"/>
                  <a:t>d</a:t>
                </a:r>
                <a:r>
                  <a:rPr lang="en-US" sz="2250" dirty="0"/>
                  <a:t>).</a:t>
                </a:r>
              </a:p>
              <a:p>
                <a:pPr marL="0" indent="0">
                  <a:buNone/>
                </a:pPr>
                <a14:m>
                  <m:oMathPara xmlns:m="http://schemas.openxmlformats.org/officeDocument/2006/math">
                    <m:oMathParaPr>
                      <m:jc m:val="centerGroup"/>
                    </m:oMathParaPr>
                    <m:oMath xmlns:m="http://schemas.openxmlformats.org/officeDocument/2006/math">
                      <m:sSup>
                        <m:sSupPr>
                          <m:ctrlPr>
                            <a:rPr lang="en-US" sz="2250" i="1">
                              <a:latin typeface="Cambria Math" panose="02040503050406030204" pitchFamily="18" charset="0"/>
                            </a:rPr>
                          </m:ctrlPr>
                        </m:sSupPr>
                        <m:e>
                          <m:r>
                            <m:rPr>
                              <m:sty m:val="p"/>
                            </m:rPr>
                            <a:rPr lang="en-US" sz="2250">
                              <a:latin typeface="Cambria Math" panose="02040503050406030204" pitchFamily="18" charset="0"/>
                            </a:rPr>
                            <m:t>Θ</m:t>
                          </m:r>
                        </m:e>
                        <m:sup>
                          <m:r>
                            <a:rPr lang="en-US" sz="2250" i="1">
                              <a:latin typeface="Cambria Math" panose="02040503050406030204" pitchFamily="18" charset="0"/>
                            </a:rPr>
                            <m:t>∗</m:t>
                          </m:r>
                        </m:sup>
                      </m:sSup>
                      <m:r>
                        <a:rPr lang="en-US" sz="2250" i="1">
                          <a:latin typeface="Cambria Math" panose="02040503050406030204" pitchFamily="18" charset="0"/>
                        </a:rPr>
                        <m:t>=</m:t>
                      </m:r>
                      <m:func>
                        <m:funcPr>
                          <m:ctrlPr>
                            <a:rPr lang="en-US" sz="2250" i="1">
                              <a:latin typeface="Cambria Math" panose="02040503050406030204" pitchFamily="18" charset="0"/>
                            </a:rPr>
                          </m:ctrlPr>
                        </m:funcPr>
                        <m:fName>
                          <m:limLow>
                            <m:limLowPr>
                              <m:ctrlPr>
                                <a:rPr lang="en-US" sz="2250" i="1">
                                  <a:latin typeface="Cambria Math" panose="02040503050406030204" pitchFamily="18" charset="0"/>
                                </a:rPr>
                              </m:ctrlPr>
                            </m:limLowPr>
                            <m:e>
                              <m:r>
                                <m:rPr>
                                  <m:sty m:val="p"/>
                                </m:rPr>
                                <a:rPr lang="en-US" sz="2250">
                                  <a:latin typeface="Cambria Math" panose="02040503050406030204" pitchFamily="18" charset="0"/>
                                </a:rPr>
                                <m:t>armin</m:t>
                              </m:r>
                            </m:e>
                            <m:lim>
                              <m:r>
                                <m:rPr>
                                  <m:sty m:val="p"/>
                                </m:rPr>
                                <a:rPr lang="en-US" sz="2250">
                                  <a:latin typeface="Cambria Math" panose="02040503050406030204" pitchFamily="18" charset="0"/>
                                </a:rPr>
                                <m:t>Θ</m:t>
                              </m:r>
                            </m:lim>
                          </m:limLow>
                        </m:fName>
                        <m:e>
                          <m:r>
                            <a:rPr lang="en-US" sz="2250" i="1">
                              <a:latin typeface="Cambria Math" panose="02040503050406030204" pitchFamily="18" charset="0"/>
                            </a:rPr>
                            <m:t>𝐸</m:t>
                          </m:r>
                          <m:d>
                            <m:dPr>
                              <m:ctrlPr>
                                <a:rPr lang="en-US" sz="2250" i="1">
                                  <a:latin typeface="Cambria Math" panose="02040503050406030204" pitchFamily="18" charset="0"/>
                                </a:rPr>
                              </m:ctrlPr>
                            </m:dPr>
                            <m:e>
                              <m:r>
                                <m:rPr>
                                  <m:sty m:val="p"/>
                                </m:rPr>
                                <a:rPr lang="en-US" sz="2250">
                                  <a:latin typeface="Cambria Math" panose="02040503050406030204" pitchFamily="18" charset="0"/>
                                </a:rPr>
                                <m:t>KL</m:t>
                              </m:r>
                              <m:d>
                                <m:dPr>
                                  <m:ctrlPr>
                                    <a:rPr lang="en-US" sz="2250" i="1">
                                      <a:latin typeface="Cambria Math" panose="02040503050406030204" pitchFamily="18" charset="0"/>
                                    </a:rPr>
                                  </m:ctrlPr>
                                </m:dPr>
                                <m:e>
                                  <m:r>
                                    <a:rPr lang="en-US" sz="2250" i="1">
                                      <a:latin typeface="Cambria Math" panose="02040503050406030204" pitchFamily="18" charset="0"/>
                                    </a:rPr>
                                    <m:t>𝑄</m:t>
                                  </m:r>
                                  <m:d>
                                    <m:dPr>
                                      <m:ctrlPr>
                                        <a:rPr lang="en-US" sz="2250" i="1">
                                          <a:latin typeface="Cambria Math" panose="02040503050406030204" pitchFamily="18" charset="0"/>
                                        </a:rPr>
                                      </m:ctrlPr>
                                    </m:dPr>
                                    <m:e>
                                      <m:r>
                                        <a:rPr lang="en-US" sz="2250" b="1" i="1">
                                          <a:latin typeface="Cambria Math" panose="02040503050406030204" pitchFamily="18" charset="0"/>
                                        </a:rPr>
                                        <m:t>𝒛</m:t>
                                      </m:r>
                                    </m:e>
                                    <m:e>
                                      <m:r>
                                        <m:rPr>
                                          <m:sty m:val="p"/>
                                        </m:rPr>
                                        <a:rPr lang="en-US" sz="2250">
                                          <a:latin typeface="Cambria Math" panose="02040503050406030204" pitchFamily="18" charset="0"/>
                                        </a:rPr>
                                        <m:t>Θ</m:t>
                                      </m:r>
                                      <m:r>
                                        <a:rPr lang="en-US" sz="2250" i="1">
                                          <a:latin typeface="Cambria Math" panose="02040503050406030204" pitchFamily="18" charset="0"/>
                                        </a:rPr>
                                        <m:t>,</m:t>
                                      </m:r>
                                      <m:r>
                                        <a:rPr lang="en-US" sz="2250" b="1" i="1">
                                          <a:latin typeface="Cambria Math" panose="02040503050406030204" pitchFamily="18" charset="0"/>
                                        </a:rPr>
                                        <m:t>𝒙</m:t>
                                      </m:r>
                                    </m:e>
                                  </m:d>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𝒛</m:t>
                                      </m:r>
                                    </m:e>
                                  </m:d>
                                </m:e>
                              </m:d>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e>
                          </m:d>
                        </m:e>
                      </m:func>
                    </m:oMath>
                    <m:oMath xmlns:m="http://schemas.openxmlformats.org/officeDocument/2006/math">
                      <m:sSup>
                        <m:sSupPr>
                          <m:ctrlPr>
                            <a:rPr lang="en-US" sz="2250" i="1">
                              <a:latin typeface="Cambria Math" panose="02040503050406030204" pitchFamily="18" charset="0"/>
                            </a:rPr>
                          </m:ctrlPr>
                        </m:sSupPr>
                        <m:e>
                          <m:r>
                            <m:rPr>
                              <m:sty m:val="p"/>
                            </m:rPr>
                            <a:rPr lang="en-US" sz="2250">
                              <a:latin typeface="Cambria Math" panose="02040503050406030204" pitchFamily="18" charset="0"/>
                            </a:rPr>
                            <m:t>Φ</m:t>
                          </m:r>
                        </m:e>
                        <m:sup>
                          <m:r>
                            <a:rPr lang="en-US" sz="2250" i="1">
                              <a:latin typeface="Cambria Math" panose="02040503050406030204" pitchFamily="18" charset="0"/>
                            </a:rPr>
                            <m:t>∗</m:t>
                          </m:r>
                        </m:sup>
                      </m:sSup>
                      <m:r>
                        <a:rPr lang="en-US" sz="2250" i="1">
                          <a:latin typeface="Cambria Math" panose="02040503050406030204" pitchFamily="18" charset="0"/>
                        </a:rPr>
                        <m:t>=</m:t>
                      </m:r>
                      <m:func>
                        <m:funcPr>
                          <m:ctrlPr>
                            <a:rPr lang="en-US" sz="2250" i="1">
                              <a:latin typeface="Cambria Math" panose="02040503050406030204" pitchFamily="18" charset="0"/>
                            </a:rPr>
                          </m:ctrlPr>
                        </m:funcPr>
                        <m:fName>
                          <m:limLow>
                            <m:limLowPr>
                              <m:ctrlPr>
                                <a:rPr lang="en-US" sz="2250" i="1">
                                  <a:latin typeface="Cambria Math" panose="02040503050406030204" pitchFamily="18" charset="0"/>
                                </a:rPr>
                              </m:ctrlPr>
                            </m:limLowPr>
                            <m:e>
                              <m:r>
                                <m:rPr>
                                  <m:sty m:val="p"/>
                                </m:rPr>
                                <a:rPr lang="en-US" sz="2250">
                                  <a:latin typeface="Cambria Math" panose="02040503050406030204" pitchFamily="18" charset="0"/>
                                </a:rPr>
                                <m:t>armax</m:t>
                              </m:r>
                            </m:e>
                            <m:lim>
                              <m:r>
                                <m:rPr>
                                  <m:sty m:val="p"/>
                                </m:rPr>
                                <a:rPr lang="en-US" sz="2250">
                                  <a:latin typeface="Cambria Math" panose="02040503050406030204" pitchFamily="18" charset="0"/>
                                </a:rPr>
                                <m:t>Φ</m:t>
                              </m:r>
                            </m:lim>
                          </m:limLow>
                        </m:fName>
                        <m:e>
                          <m:r>
                            <a:rPr lang="en-US" sz="2250" i="1">
                              <a:latin typeface="Cambria Math" panose="02040503050406030204" pitchFamily="18" charset="0"/>
                            </a:rPr>
                            <m:t>𝐸</m:t>
                          </m:r>
                          <m:d>
                            <m:dPr>
                              <m:ctrlPr>
                                <a:rPr lang="en-US" sz="2250" i="1">
                                  <a:latin typeface="Cambria Math" panose="02040503050406030204" pitchFamily="18" charset="0"/>
                                </a:rPr>
                              </m:ctrlPr>
                            </m:dPr>
                            <m:e>
                              <m:func>
                                <m:funcPr>
                                  <m:ctrlPr>
                                    <a:rPr lang="en-US" sz="2250" i="1">
                                      <a:latin typeface="Cambria Math" panose="02040503050406030204" pitchFamily="18" charset="0"/>
                                    </a:rPr>
                                  </m:ctrlPr>
                                </m:funcPr>
                                <m:fName>
                                  <m:r>
                                    <m:rPr>
                                      <m:sty m:val="p"/>
                                    </m:rPr>
                                    <a:rPr lang="en-US" sz="2250">
                                      <a:latin typeface="Cambria Math" panose="02040503050406030204" pitchFamily="18" charset="0"/>
                                    </a:rPr>
                                    <m:t>log</m:t>
                                  </m:r>
                                </m:fNa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𝒙</m:t>
                                      </m:r>
                                    </m:e>
                                    <m:e>
                                      <m:r>
                                        <m:rPr>
                                          <m:sty m:val="p"/>
                                        </m:rPr>
                                        <a:rPr lang="en-US" sz="2250">
                                          <a:latin typeface="Cambria Math" panose="02040503050406030204" pitchFamily="18" charset="0"/>
                                        </a:rPr>
                                        <m:t>Φ</m:t>
                                      </m:r>
                                      <m:r>
                                        <a:rPr lang="en-US" sz="2250" i="1">
                                          <a:latin typeface="Cambria Math" panose="02040503050406030204" pitchFamily="18" charset="0"/>
                                        </a:rPr>
                                        <m:t>,</m:t>
                                      </m:r>
                                      <m:r>
                                        <a:rPr lang="en-US" sz="2250" b="1" i="1">
                                          <a:latin typeface="Cambria Math" panose="02040503050406030204" pitchFamily="18" charset="0"/>
                                        </a:rPr>
                                        <m:t>𝒛</m:t>
                                      </m:r>
                                    </m:e>
                                  </m:d>
                                </m:e>
                              </m:func>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e>
                          </m:d>
                        </m:e>
                      </m:func>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𝐸</m:t>
                      </m:r>
                      <m:d>
                        <m:dPr>
                          <m:ctrlPr>
                            <a:rPr lang="en-US" sz="2250" i="1">
                              <a:latin typeface="Cambria Math" panose="02040503050406030204" pitchFamily="18" charset="0"/>
                            </a:rPr>
                          </m:ctrlPr>
                        </m:dPr>
                        <m:e>
                          <m:r>
                            <m:rPr>
                              <m:sty m:val="p"/>
                            </m:rPr>
                            <a:rPr lang="en-US" sz="2250">
                              <a:latin typeface="Cambria Math" panose="02040503050406030204" pitchFamily="18" charset="0"/>
                            </a:rPr>
                            <m:t>KL</m:t>
                          </m:r>
                          <m:d>
                            <m:dPr>
                              <m:ctrlPr>
                                <a:rPr lang="en-US" sz="2250" i="1">
                                  <a:latin typeface="Cambria Math" panose="02040503050406030204" pitchFamily="18" charset="0"/>
                                </a:rPr>
                              </m:ctrlPr>
                            </m:dPr>
                            <m:e>
                              <m:r>
                                <a:rPr lang="en-US" sz="2250" i="1">
                                  <a:latin typeface="Cambria Math" panose="02040503050406030204" pitchFamily="18" charset="0"/>
                                </a:rPr>
                                <m:t>𝑄</m:t>
                              </m:r>
                              <m:d>
                                <m:dPr>
                                  <m:ctrlPr>
                                    <a:rPr lang="en-US" sz="2250" i="1">
                                      <a:latin typeface="Cambria Math" panose="02040503050406030204" pitchFamily="18" charset="0"/>
                                    </a:rPr>
                                  </m:ctrlPr>
                                </m:dPr>
                                <m:e>
                                  <m:r>
                                    <a:rPr lang="en-US" sz="2250" b="1" i="1">
                                      <a:latin typeface="Cambria Math" panose="02040503050406030204" pitchFamily="18" charset="0"/>
                                    </a:rPr>
                                    <m:t>𝒛</m:t>
                                  </m:r>
                                </m:e>
                                <m:e>
                                  <m:r>
                                    <m:rPr>
                                      <m:sty m:val="p"/>
                                    </m:rPr>
                                    <a:rPr lang="en-US" sz="2250">
                                      <a:latin typeface="Cambria Math" panose="02040503050406030204" pitchFamily="18" charset="0"/>
                                    </a:rPr>
                                    <m:t>Θ</m:t>
                                  </m:r>
                                  <m:r>
                                    <a:rPr lang="en-US" sz="2250" i="1">
                                      <a:latin typeface="Cambria Math" panose="02040503050406030204" pitchFamily="18" charset="0"/>
                                    </a:rPr>
                                    <m:t>,</m:t>
                                  </m:r>
                                  <m:r>
                                    <a:rPr lang="en-US" sz="2250" b="1" i="1">
                                      <a:latin typeface="Cambria Math" panose="02040503050406030204" pitchFamily="18" charset="0"/>
                                    </a:rPr>
                                    <m:t>𝒙</m:t>
                                  </m:r>
                                </m:e>
                              </m:d>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e>
                          </m:d>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e>
                      </m:d>
                      <m:r>
                        <m:rPr>
                          <m:aln/>
                        </m:rPr>
                        <a:rPr lang="en-US" sz="2250" i="1">
                          <a:latin typeface="Cambria Math" panose="02040503050406030204" pitchFamily="18" charset="0"/>
                        </a:rPr>
                        <m:t>=</m:t>
                      </m:r>
                      <m:nary>
                        <m:naryPr>
                          <m:limLoc m:val="undOvr"/>
                          <m:supHide m:val="on"/>
                          <m:ctrlPr>
                            <a:rPr lang="en-US" sz="2250" i="1">
                              <a:latin typeface="Cambria Math" panose="02040503050406030204" pitchFamily="18" charset="0"/>
                            </a:rPr>
                          </m:ctrlPr>
                        </m:naryPr>
                        <m:sub>
                          <m:r>
                            <a:rPr lang="en-US" sz="2250" b="1" i="1">
                              <a:latin typeface="Cambria Math" panose="02040503050406030204" pitchFamily="18" charset="0"/>
                            </a:rPr>
                            <m:t>𝒅</m:t>
                          </m:r>
                        </m:sub>
                        <m:sup/>
                        <m:e>
                          <m:r>
                            <m:rPr>
                              <m:sty m:val="p"/>
                            </m:rPr>
                            <a:rPr lang="en-US" sz="2250">
                              <a:latin typeface="Cambria Math" panose="02040503050406030204" pitchFamily="18" charset="0"/>
                            </a:rPr>
                            <m:t>KL</m:t>
                          </m:r>
                          <m:d>
                            <m:dPr>
                              <m:ctrlPr>
                                <a:rPr lang="en-US" sz="2250" i="1">
                                  <a:latin typeface="Cambria Math" panose="02040503050406030204" pitchFamily="18" charset="0"/>
                                </a:rPr>
                              </m:ctrlPr>
                            </m:dPr>
                            <m:e>
                              <m:r>
                                <a:rPr lang="en-US" sz="2250" i="1">
                                  <a:latin typeface="Cambria Math" panose="02040503050406030204" pitchFamily="18" charset="0"/>
                                </a:rPr>
                                <m:t>𝑄</m:t>
                              </m:r>
                              <m:d>
                                <m:dPr>
                                  <m:ctrlPr>
                                    <a:rPr lang="en-US" sz="2250" i="1">
                                      <a:latin typeface="Cambria Math" panose="02040503050406030204" pitchFamily="18" charset="0"/>
                                    </a:rPr>
                                  </m:ctrlPr>
                                </m:dPr>
                                <m:e>
                                  <m:r>
                                    <a:rPr lang="en-US" sz="2250" b="1" i="1">
                                      <a:latin typeface="Cambria Math" panose="02040503050406030204" pitchFamily="18" charset="0"/>
                                    </a:rPr>
                                    <m:t>𝒛</m:t>
                                  </m:r>
                                </m:e>
                                <m:e>
                                  <m:r>
                                    <m:rPr>
                                      <m:sty m:val="p"/>
                                    </m:rPr>
                                    <a:rPr lang="en-US" sz="2250">
                                      <a:latin typeface="Cambria Math" panose="02040503050406030204" pitchFamily="18" charset="0"/>
                                    </a:rPr>
                                    <m:t>Θ</m:t>
                                  </m:r>
                                  <m:r>
                                    <a:rPr lang="en-US" sz="2250" i="1">
                                      <a:latin typeface="Cambria Math" panose="02040503050406030204" pitchFamily="18" charset="0"/>
                                    </a:rPr>
                                    <m:t>,</m:t>
                                  </m:r>
                                  <m:r>
                                    <a:rPr lang="en-US" sz="2250" b="1" i="1">
                                      <a:latin typeface="Cambria Math" panose="02040503050406030204" pitchFamily="18" charset="0"/>
                                    </a:rPr>
                                    <m:t>𝒙</m:t>
                                  </m:r>
                                </m:e>
                              </m:d>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e>
                          </m:d>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r>
                            <a:rPr lang="en-US" sz="2250" i="1">
                              <a:latin typeface="Cambria Math" panose="02040503050406030204" pitchFamily="18" charset="0"/>
                            </a:rPr>
                            <m:t>𝑑</m:t>
                          </m:r>
                          <m:r>
                            <a:rPr lang="en-US" sz="2250" b="1" i="1">
                              <a:latin typeface="Cambria Math" panose="02040503050406030204" pitchFamily="18" charset="0"/>
                            </a:rPr>
                            <m:t>𝒅</m:t>
                          </m:r>
                        </m:e>
                      </m:nary>
                    </m:oMath>
                    <m:oMath xmlns:m="http://schemas.openxmlformats.org/officeDocument/2006/math">
                      <m:r>
                        <a:rPr lang="en-US" sz="2250" i="1">
                          <a:latin typeface="Cambria Math" panose="02040503050406030204" pitchFamily="18" charset="0"/>
                        </a:rPr>
                        <m:t>𝐸</m:t>
                      </m:r>
                      <m:d>
                        <m:dPr>
                          <m:ctrlPr>
                            <a:rPr lang="en-US" sz="2250" i="1">
                              <a:latin typeface="Cambria Math" panose="02040503050406030204" pitchFamily="18" charset="0"/>
                            </a:rPr>
                          </m:ctrlPr>
                        </m:dPr>
                        <m:e>
                          <m:func>
                            <m:funcPr>
                              <m:ctrlPr>
                                <a:rPr lang="en-US" sz="2250" i="1">
                                  <a:latin typeface="Cambria Math" panose="02040503050406030204" pitchFamily="18" charset="0"/>
                                </a:rPr>
                              </m:ctrlPr>
                            </m:funcPr>
                            <m:fName>
                              <m:r>
                                <m:rPr>
                                  <m:sty m:val="p"/>
                                </m:rPr>
                                <a:rPr lang="en-US" sz="2250">
                                  <a:latin typeface="Cambria Math" panose="02040503050406030204" pitchFamily="18" charset="0"/>
                                </a:rPr>
                                <m:t>log</m:t>
                              </m:r>
                            </m:fNa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𝒙</m:t>
                                  </m:r>
                                </m:e>
                                <m:e>
                                  <m:r>
                                    <m:rPr>
                                      <m:sty m:val="p"/>
                                    </m:rPr>
                                    <a:rPr lang="en-US" sz="2250">
                                      <a:latin typeface="Cambria Math" panose="02040503050406030204" pitchFamily="18" charset="0"/>
                                    </a:rPr>
                                    <m:t>Φ</m:t>
                                  </m:r>
                                  <m:r>
                                    <a:rPr lang="en-US" sz="2250" i="1">
                                      <a:latin typeface="Cambria Math" panose="02040503050406030204" pitchFamily="18" charset="0"/>
                                    </a:rPr>
                                    <m:t>,</m:t>
                                  </m:r>
                                  <m:r>
                                    <a:rPr lang="en-US" sz="2250" b="1" i="1">
                                      <a:latin typeface="Cambria Math" panose="02040503050406030204" pitchFamily="18" charset="0"/>
                                    </a:rPr>
                                    <m:t>𝒛</m:t>
                                  </m:r>
                                </m:e>
                              </m:d>
                            </m:e>
                          </m:func>
                        </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e>
                      </m:d>
                      <m:r>
                        <m:rPr>
                          <m:aln/>
                        </m:rPr>
                        <a:rPr lang="en-US" sz="2250" i="1">
                          <a:latin typeface="Cambria Math" panose="02040503050406030204" pitchFamily="18" charset="0"/>
                        </a:rPr>
                        <m:t>=</m:t>
                      </m:r>
                      <m:nary>
                        <m:naryPr>
                          <m:limLoc m:val="undOvr"/>
                          <m:supHide m:val="on"/>
                          <m:ctrlPr>
                            <a:rPr lang="en-US" sz="2250" i="1">
                              <a:latin typeface="Cambria Math" panose="02040503050406030204" pitchFamily="18" charset="0"/>
                            </a:rPr>
                          </m:ctrlPr>
                        </m:naryPr>
                        <m:sub>
                          <m:r>
                            <a:rPr lang="en-US" sz="2250" b="1" i="1">
                              <a:latin typeface="Cambria Math" panose="02040503050406030204" pitchFamily="18" charset="0"/>
                            </a:rPr>
                            <m:t>𝒅</m:t>
                          </m:r>
                        </m:sub>
                        <m:sup/>
                        <m:e>
                          <m:func>
                            <m:funcPr>
                              <m:ctrlPr>
                                <a:rPr lang="en-US" sz="2250" i="1">
                                  <a:latin typeface="Cambria Math" panose="02040503050406030204" pitchFamily="18" charset="0"/>
                                </a:rPr>
                              </m:ctrlPr>
                            </m:funcPr>
                            <m:fName>
                              <m:r>
                                <m:rPr>
                                  <m:sty m:val="p"/>
                                </m:rPr>
                                <a:rPr lang="en-US" sz="2250">
                                  <a:latin typeface="Cambria Math" panose="02040503050406030204" pitchFamily="18" charset="0"/>
                                </a:rPr>
                                <m:t>log</m:t>
                              </m:r>
                            </m:fName>
                            <m:e>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𝒙</m:t>
                                  </m:r>
                                </m:e>
                                <m:e>
                                  <m:r>
                                    <m:rPr>
                                      <m:sty m:val="p"/>
                                    </m:rPr>
                                    <a:rPr lang="en-US" sz="2250">
                                      <a:latin typeface="Cambria Math" panose="02040503050406030204" pitchFamily="18" charset="0"/>
                                    </a:rPr>
                                    <m:t>Φ</m:t>
                                  </m:r>
                                  <m:r>
                                    <a:rPr lang="en-US" sz="2250" i="1">
                                      <a:latin typeface="Cambria Math" panose="02040503050406030204" pitchFamily="18" charset="0"/>
                                    </a:rPr>
                                    <m:t>,</m:t>
                                  </m:r>
                                  <m:r>
                                    <a:rPr lang="en-US" sz="2250" b="1" i="1">
                                      <a:latin typeface="Cambria Math" panose="02040503050406030204" pitchFamily="18" charset="0"/>
                                    </a:rPr>
                                    <m:t>𝒛</m:t>
                                  </m:r>
                                </m:e>
                              </m:d>
                            </m:e>
                          </m:func>
                          <m:r>
                            <a:rPr lang="en-US" sz="2250" i="1">
                              <a:latin typeface="Cambria Math" panose="02040503050406030204" pitchFamily="18" charset="0"/>
                            </a:rPr>
                            <m:t>𝑃</m:t>
                          </m:r>
                          <m:d>
                            <m:dPr>
                              <m:ctrlPr>
                                <a:rPr lang="en-US" sz="2250" i="1">
                                  <a:latin typeface="Cambria Math" panose="02040503050406030204" pitchFamily="18" charset="0"/>
                                </a:rPr>
                              </m:ctrlPr>
                            </m:dPr>
                            <m:e>
                              <m:r>
                                <a:rPr lang="en-US" sz="2250" b="1" i="1">
                                  <a:latin typeface="Cambria Math" panose="02040503050406030204" pitchFamily="18" charset="0"/>
                                </a:rPr>
                                <m:t>𝒅</m:t>
                              </m:r>
                            </m:e>
                          </m:d>
                          <m:r>
                            <a:rPr lang="en-US" sz="2250" i="1">
                              <a:latin typeface="Cambria Math" panose="02040503050406030204" pitchFamily="18" charset="0"/>
                            </a:rPr>
                            <m:t>𝑑</m:t>
                          </m:r>
                          <m:r>
                            <a:rPr lang="en-US" sz="2250" b="1" i="1">
                              <a:latin typeface="Cambria Math" panose="02040503050406030204" pitchFamily="18" charset="0"/>
                            </a:rPr>
                            <m:t>𝒅</m:t>
                          </m:r>
                        </m:e>
                      </m:nary>
                    </m:oMath>
                  </m:oMathPara>
                </a14:m>
                <a:endParaRPr lang="en-US" sz="2250" dirty="0"/>
              </a:p>
              <a:p>
                <a:pPr marL="0" indent="0">
                  <a:buNone/>
                </a:pPr>
                <a:r>
                  <a:rPr lang="en-US" sz="2250" dirty="0"/>
                  <a:t>However, there is no significant change in aforementioned practical technique to estimate parameters.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1920" y="914399"/>
                <a:ext cx="11938000" cy="5176066"/>
              </a:xfrm>
              <a:blipFill>
                <a:blip r:embed="rId2"/>
                <a:stretch>
                  <a:fillRect l="-664" t="-824" r="-66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89</a:t>
            </a:fld>
            <a:endParaRPr lang="en-US"/>
          </a:p>
        </p:txBody>
      </p:sp>
    </p:spTree>
    <p:extLst>
      <p:ext uri="{BB962C8B-B14F-4D97-AF65-F5344CB8AC3E}">
        <p14:creationId xmlns:p14="http://schemas.microsoft.com/office/powerpoint/2010/main" val="814852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 to deep generative model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27840" cy="5176066"/>
              </a:xfrm>
            </p:spPr>
            <p:txBody>
              <a:bodyPr>
                <a:noAutofit/>
              </a:bodyPr>
              <a:lstStyle/>
              <a:p>
                <a:pPr marL="0" indent="0">
                  <a:buNone/>
                </a:pPr>
                <a:r>
                  <a:rPr lang="en-US" sz="2050" dirty="0"/>
                  <a:t>In practice tractable PDF </a:t>
                </a:r>
                <a:r>
                  <a:rPr lang="en-US" sz="2050" i="1" dirty="0"/>
                  <a:t>P</a:t>
                </a:r>
                <a:r>
                  <a:rPr lang="en-US" sz="2050" dirty="0"/>
                  <a:t>(</a:t>
                </a:r>
                <a:r>
                  <a:rPr lang="en-US" sz="2050" b="1" dirty="0"/>
                  <a:t>z</a:t>
                </a:r>
                <a:r>
                  <a:rPr lang="en-US" sz="2050" dirty="0"/>
                  <a:t>) is predefined and likelihood </a:t>
                </a:r>
                <a:r>
                  <a:rPr lang="en-US" sz="2050" i="1" dirty="0"/>
                  <a:t>P</a:t>
                </a:r>
                <a:r>
                  <a:rPr lang="en-US" sz="2050" dirty="0"/>
                  <a:t>(</a:t>
                </a:r>
                <a:r>
                  <a:rPr lang="en-US" sz="2050" b="1" i="1" dirty="0"/>
                  <a:t>x</a:t>
                </a:r>
                <a:r>
                  <a:rPr lang="en-US" sz="2050" dirty="0"/>
                  <a:t> | Φ, </a:t>
                </a:r>
                <a:r>
                  <a:rPr lang="en-US" sz="2050" b="1" dirty="0"/>
                  <a:t>z</a:t>
                </a:r>
                <a:r>
                  <a:rPr lang="en-US" sz="2050" dirty="0"/>
                  <a:t>) is determined based on generator DNN </a:t>
                </a:r>
                <a:r>
                  <a:rPr lang="en-US" sz="2050" i="1" dirty="0"/>
                  <a:t>g</a:t>
                </a:r>
                <a:r>
                  <a:rPr lang="en-US" sz="2050" dirty="0"/>
                  <a:t>(</a:t>
                </a:r>
                <a:r>
                  <a:rPr lang="en-US" sz="2050" b="1" dirty="0"/>
                  <a:t>z</a:t>
                </a:r>
                <a:r>
                  <a:rPr lang="en-US" sz="2050" dirty="0"/>
                  <a:t> | Φ). For instance, </a:t>
                </a:r>
                <a:r>
                  <a:rPr lang="en-US" sz="2050" i="1" dirty="0"/>
                  <a:t>P</a:t>
                </a:r>
                <a:r>
                  <a:rPr lang="en-US" sz="2050" dirty="0"/>
                  <a:t>(</a:t>
                </a:r>
                <a:r>
                  <a:rPr lang="en-US" sz="2050" b="1" i="1" dirty="0"/>
                  <a:t>x</a:t>
                </a:r>
                <a:r>
                  <a:rPr lang="en-US" sz="2050" dirty="0"/>
                  <a:t> | Φ, </a:t>
                </a:r>
                <a:r>
                  <a:rPr lang="en-US" sz="2050" b="1" dirty="0"/>
                  <a:t>z</a:t>
                </a:r>
                <a:r>
                  <a:rPr lang="en-US" sz="2050" dirty="0"/>
                  <a:t>) is assumed to be normal distribution (Gaussian distribution) with mean </a:t>
                </a:r>
                <a:r>
                  <a:rPr lang="en-US" sz="2050" b="1" i="1" dirty="0"/>
                  <a:t>μ</a:t>
                </a:r>
                <a:r>
                  <a:rPr lang="en-US" sz="2050" dirty="0"/>
                  <a:t> and variance </a:t>
                </a:r>
                <a:r>
                  <a:rPr lang="en-US" sz="2050" i="1" dirty="0"/>
                  <a:t>σ</a:t>
                </a:r>
                <a:r>
                  <a:rPr lang="en-US" sz="2050" baseline="30000" dirty="0"/>
                  <a:t>2</a:t>
                </a:r>
                <a:r>
                  <a:rPr lang="en-US" sz="2050" dirty="0"/>
                  <a:t> in popular as follows (</a:t>
                </a:r>
                <a:r>
                  <a:rPr lang="en-US" sz="2050" dirty="0" err="1"/>
                  <a:t>Ruthotto</a:t>
                </a:r>
                <a:r>
                  <a:rPr lang="en-US" sz="2050" dirty="0"/>
                  <a:t> &amp; Haber, 2021, p. 3):</a:t>
                </a:r>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r>
                                <a:rPr lang="en-US" sz="2050" i="1">
                                  <a:latin typeface="Cambria Math" panose="02040503050406030204" pitchFamily="18" charset="0"/>
                                </a:rPr>
                                <m:t>2</m:t>
                              </m:r>
                              <m:r>
                                <a:rPr lang="en-US" sz="2050" i="1">
                                  <a:latin typeface="Cambria Math" panose="02040503050406030204" pitchFamily="18" charset="0"/>
                                </a:rPr>
                                <m:t>𝜋</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e>
                          </m:d>
                        </m:e>
                        <m:sup>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𝑚</m:t>
                              </m:r>
                            </m:num>
                            <m:den>
                              <m:r>
                                <a:rPr lang="en-US" sz="2050" i="1">
                                  <a:latin typeface="Cambria Math" panose="02040503050406030204" pitchFamily="18" charset="0"/>
                                </a:rPr>
                                <m:t>2</m:t>
                              </m:r>
                            </m:den>
                          </m:f>
                        </m:sup>
                      </m:sSup>
                      <m:r>
                        <m:rPr>
                          <m:sty m:val="p"/>
                        </m:rPr>
                        <a:rPr lang="en-US" sz="2050">
                          <a:latin typeface="Cambria Math" panose="02040503050406030204" pitchFamily="18" charset="0"/>
                        </a:rPr>
                        <m:t>exp</m:t>
                      </m:r>
                      <m:d>
                        <m:dPr>
                          <m:ctrlPr>
                            <a:rPr lang="en-US" sz="2050" i="1">
                              <a:latin typeface="Cambria Math" panose="02040503050406030204" pitchFamily="18" charset="0"/>
                            </a:rPr>
                          </m:ctrlPr>
                        </m:dPr>
                        <m:e>
                          <m:r>
                            <a:rPr lang="en-US" sz="2050" i="1">
                              <a:latin typeface="Cambria Math" panose="02040503050406030204" pitchFamily="18" charset="0"/>
                            </a:rPr>
                            <m:t>−</m:t>
                          </m:r>
                          <m:f>
                            <m:fPr>
                              <m:ctrlPr>
                                <a:rPr lang="en-US" sz="2050" i="1">
                                  <a:latin typeface="Cambria Math" panose="02040503050406030204" pitchFamily="18" charset="0"/>
                                </a:rPr>
                              </m:ctrlPr>
                            </m:fPr>
                            <m:num>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𝝁</m:t>
                                      </m:r>
                                    </m:e>
                                  </m:d>
                                </m:e>
                                <m:sup>
                                  <m:r>
                                    <a:rPr lang="en-US" sz="2050" i="1">
                                      <a:latin typeface="Cambria Math" panose="02040503050406030204" pitchFamily="18" charset="0"/>
                                    </a:rPr>
                                    <m:t>2</m:t>
                                  </m:r>
                                </m:sup>
                              </m:sSup>
                            </m:num>
                            <m:den>
                              <m:r>
                                <a:rPr lang="en-US" sz="2050" i="1">
                                  <a:latin typeface="Cambria Math" panose="02040503050406030204" pitchFamily="18" charset="0"/>
                                </a:rPr>
                                <m:t>2</m:t>
                              </m:r>
                              <m:sSup>
                                <m:sSupPr>
                                  <m:ctrlPr>
                                    <a:rPr lang="en-US" sz="2050" i="1">
                                      <a:latin typeface="Cambria Math" panose="02040503050406030204" pitchFamily="18" charset="0"/>
                                    </a:rPr>
                                  </m:ctrlPr>
                                </m:sSupPr>
                                <m:e>
                                  <m:r>
                                    <a:rPr lang="en-US" sz="2050" i="1">
                                      <a:latin typeface="Cambria Math" panose="02040503050406030204" pitchFamily="18" charset="0"/>
                                    </a:rPr>
                                    <m:t>𝜎</m:t>
                                  </m:r>
                                </m:e>
                                <m:sup>
                                  <m:r>
                                    <a:rPr lang="en-US" sz="2050" i="1">
                                      <a:latin typeface="Cambria Math" panose="02040503050406030204" pitchFamily="18" charset="0"/>
                                    </a:rPr>
                                    <m:t>2</m:t>
                                  </m:r>
                                </m:sup>
                              </m:sSup>
                            </m:den>
                          </m:f>
                        </m:e>
                      </m:d>
                    </m:oMath>
                  </m:oMathPara>
                </a14:m>
                <a:endParaRPr lang="en-US" sz="2050" dirty="0"/>
              </a:p>
              <a:p>
                <a:pPr marL="0" indent="0">
                  <a:buNone/>
                </a:pPr>
                <a:r>
                  <a:rPr lang="en-US" sz="2050" dirty="0"/>
                  <a:t>Let </a:t>
                </a:r>
                <a:r>
                  <a:rPr lang="en-US" sz="2050" b="1" i="1" dirty="0"/>
                  <a:t>μ</a:t>
                </a:r>
                <a:r>
                  <a:rPr lang="en-US" sz="2050" dirty="0"/>
                  <a:t> = </a:t>
                </a:r>
                <a:r>
                  <a:rPr lang="en-US" sz="2050" b="1" dirty="0"/>
                  <a:t>0</a:t>
                </a:r>
                <a:r>
                  <a:rPr lang="en-US" sz="2050" dirty="0"/>
                  <a:t> and </a:t>
                </a:r>
                <a:r>
                  <a:rPr lang="en-US" sz="2050" i="1" dirty="0"/>
                  <a:t>σ</a:t>
                </a:r>
                <a:r>
                  <a:rPr lang="en-US" sz="2050" baseline="30000" dirty="0"/>
                  <a:t>2</a:t>
                </a:r>
                <a:r>
                  <a:rPr lang="en-US" sz="2050" dirty="0"/>
                  <a:t>=1 for optimization, we have:</a:t>
                </a:r>
              </a:p>
              <a:p>
                <a:pPr marL="0" indent="0">
                  <a:buNone/>
                </a:pPr>
                <a14:m>
                  <m:oMathPara xmlns:m="http://schemas.openxmlformats.org/officeDocument/2006/math">
                    <m:oMathParaPr>
                      <m:jc m:val="centerGroup"/>
                    </m:oMathParaPr>
                    <m:oMath xmlns:m="http://schemas.openxmlformats.org/officeDocument/2006/math">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b="1" i="1">
                              <a:latin typeface="Cambria Math" panose="02040503050406030204" pitchFamily="18" charset="0"/>
                            </a:rPr>
                            <m:t>𝒙</m:t>
                          </m:r>
                        </m:e>
                        <m:e>
                          <m:r>
                            <m:rPr>
                              <m:sty m:val="p"/>
                            </m:rPr>
                            <a:rPr lang="en-US" sz="2050">
                              <a:latin typeface="Cambria Math" panose="02040503050406030204" pitchFamily="18" charset="0"/>
                            </a:rPr>
                            <m:t>Φ</m:t>
                          </m:r>
                          <m:r>
                            <a:rPr lang="en-US" sz="2050" i="1">
                              <a:latin typeface="Cambria Math" panose="02040503050406030204" pitchFamily="18" charset="0"/>
                            </a:rPr>
                            <m:t>,</m:t>
                          </m:r>
                          <m:r>
                            <a:rPr lang="en-US" sz="2050" b="1" i="1">
                              <a:latin typeface="Cambria Math" panose="02040503050406030204" pitchFamily="18" charset="0"/>
                            </a:rPr>
                            <m:t>𝒛</m:t>
                          </m:r>
                        </m:e>
                      </m:d>
                      <m:r>
                        <a:rPr lang="en-US" sz="2050" i="1">
                          <a:latin typeface="Cambria Math" panose="02040503050406030204" pitchFamily="18" charset="0"/>
                        </a:rPr>
                        <m:t>=</m:t>
                      </m:r>
                      <m:sSup>
                        <m:sSupPr>
                          <m:ctrlPr>
                            <a:rPr lang="en-US" sz="2050" i="1">
                              <a:latin typeface="Cambria Math" panose="02040503050406030204" pitchFamily="18" charset="0"/>
                            </a:rPr>
                          </m:ctrlPr>
                        </m:sSupPr>
                        <m:e>
                          <m:d>
                            <m:dPr>
                              <m:ctrlPr>
                                <a:rPr lang="en-US" sz="2050" i="1">
                                  <a:latin typeface="Cambria Math" panose="02040503050406030204" pitchFamily="18" charset="0"/>
                                </a:rPr>
                              </m:ctrlPr>
                            </m:dPr>
                            <m:e>
                              <m:r>
                                <a:rPr lang="en-US" sz="2050" i="1">
                                  <a:latin typeface="Cambria Math" panose="02040503050406030204" pitchFamily="18" charset="0"/>
                                </a:rPr>
                                <m:t>2</m:t>
                              </m:r>
                              <m:r>
                                <a:rPr lang="en-US" sz="2050" i="1">
                                  <a:latin typeface="Cambria Math" panose="02040503050406030204" pitchFamily="18" charset="0"/>
                                </a:rPr>
                                <m:t>𝜋</m:t>
                              </m:r>
                            </m:e>
                          </m:d>
                        </m:e>
                        <m:sup>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𝑚</m:t>
                              </m:r>
                            </m:num>
                            <m:den>
                              <m:r>
                                <a:rPr lang="en-US" sz="2050" i="1">
                                  <a:latin typeface="Cambria Math" panose="02040503050406030204" pitchFamily="18" charset="0"/>
                                </a:rPr>
                                <m:t>2</m:t>
                              </m:r>
                            </m:den>
                          </m:f>
                        </m:sup>
                      </m:sSup>
                      <m:r>
                        <m:rPr>
                          <m:sty m:val="p"/>
                        </m:rPr>
                        <a:rPr lang="en-US" sz="2050">
                          <a:latin typeface="Cambria Math" panose="02040503050406030204" pitchFamily="18" charset="0"/>
                        </a:rPr>
                        <m:t>exp</m:t>
                      </m:r>
                      <m:d>
                        <m:dPr>
                          <m:ctrlPr>
                            <a:rPr lang="en-US" sz="2050" i="1">
                              <a:latin typeface="Cambria Math" panose="02040503050406030204" pitchFamily="18" charset="0"/>
                            </a:rPr>
                          </m:ctrlPr>
                        </m:dPr>
                        <m:e>
                          <m:r>
                            <a:rPr lang="en-US" sz="2050" i="1">
                              <a:latin typeface="Cambria Math" panose="02040503050406030204" pitchFamily="18" charset="0"/>
                            </a:rPr>
                            <m:t>−</m:t>
                          </m:r>
                          <m:f>
                            <m:fPr>
                              <m:ctrlPr>
                                <a:rPr lang="en-US" sz="2050" i="1">
                                  <a:latin typeface="Cambria Math" panose="02040503050406030204" pitchFamily="18" charset="0"/>
                                </a:rPr>
                              </m:ctrlPr>
                            </m:fPr>
                            <m:num>
                              <m:sSup>
                                <m:sSupPr>
                                  <m:ctrlPr>
                                    <a:rPr lang="en-US" sz="2050" i="1">
                                      <a:latin typeface="Cambria Math" panose="02040503050406030204" pitchFamily="18" charset="0"/>
                                    </a:rPr>
                                  </m:ctrlPr>
                                </m:sSupPr>
                                <m:e>
                                  <m:d>
                                    <m:dPr>
                                      <m:begChr m:val="‖"/>
                                      <m:endChr m:val="‖"/>
                                      <m:ctrlPr>
                                        <a:rPr lang="en-US" sz="2050" i="1">
                                          <a:latin typeface="Cambria Math" panose="02040503050406030204" pitchFamily="18" charset="0"/>
                                        </a:rPr>
                                      </m:ctrlPr>
                                    </m:dPr>
                                    <m:e>
                                      <m:r>
                                        <a:rPr lang="en-US" sz="2050" i="1">
                                          <a:latin typeface="Cambria Math" panose="02040503050406030204" pitchFamily="18" charset="0"/>
                                        </a:rPr>
                                        <m:t>𝑔</m:t>
                                      </m:r>
                                      <m:d>
                                        <m:dPr>
                                          <m:ctrlPr>
                                            <a:rPr lang="en-US" sz="2050" i="1">
                                              <a:latin typeface="Cambria Math" panose="02040503050406030204" pitchFamily="18" charset="0"/>
                                            </a:rPr>
                                          </m:ctrlPr>
                                        </m:dPr>
                                        <m:e>
                                          <m:r>
                                            <a:rPr lang="en-US" sz="2050" b="1" i="1">
                                              <a:latin typeface="Cambria Math" panose="02040503050406030204" pitchFamily="18" charset="0"/>
                                            </a:rPr>
                                            <m:t>𝒛</m:t>
                                          </m:r>
                                        </m:e>
                                        <m:e>
                                          <m:r>
                                            <m:rPr>
                                              <m:sty m:val="p"/>
                                            </m:rPr>
                                            <a:rPr lang="en-US" sz="2050">
                                              <a:latin typeface="Cambria Math" panose="02040503050406030204" pitchFamily="18" charset="0"/>
                                            </a:rPr>
                                            <m:t>Φ</m:t>
                                          </m:r>
                                        </m:e>
                                      </m:d>
                                      <m:r>
                                        <a:rPr lang="en-US" sz="2050" i="1">
                                          <a:latin typeface="Cambria Math" panose="02040503050406030204" pitchFamily="18" charset="0"/>
                                        </a:rPr>
                                        <m:t>−</m:t>
                                      </m:r>
                                      <m:r>
                                        <a:rPr lang="en-US" sz="2050" b="1" i="1">
                                          <a:latin typeface="Cambria Math" panose="02040503050406030204" pitchFamily="18" charset="0"/>
                                        </a:rPr>
                                        <m:t>𝒙</m:t>
                                      </m:r>
                                      <m:r>
                                        <a:rPr lang="en-US" sz="2050" i="1">
                                          <a:latin typeface="Cambria Math" panose="02040503050406030204" pitchFamily="18" charset="0"/>
                                        </a:rPr>
                                        <m:t>−</m:t>
                                      </m:r>
                                      <m:r>
                                        <a:rPr lang="en-US" sz="2050" b="1" i="1">
                                          <a:latin typeface="Cambria Math" panose="02040503050406030204" pitchFamily="18" charset="0"/>
                                        </a:rPr>
                                        <m:t>𝝁</m:t>
                                      </m:r>
                                    </m:e>
                                  </m:d>
                                </m:e>
                                <m:sup>
                                  <m:r>
                                    <a:rPr lang="en-US" sz="2050" i="1">
                                      <a:latin typeface="Cambria Math" panose="02040503050406030204" pitchFamily="18" charset="0"/>
                                    </a:rPr>
                                    <m:t>2</m:t>
                                  </m:r>
                                </m:sup>
                              </m:sSup>
                            </m:num>
                            <m:den>
                              <m:r>
                                <a:rPr lang="en-US" sz="2050" i="1">
                                  <a:latin typeface="Cambria Math" panose="02040503050406030204" pitchFamily="18" charset="0"/>
                                </a:rPr>
                                <m:t>2</m:t>
                              </m:r>
                            </m:den>
                          </m:f>
                        </m:e>
                      </m:d>
                    </m:oMath>
                  </m:oMathPara>
                </a14:m>
                <a:endParaRPr lang="en-US" sz="2050" dirty="0"/>
              </a:p>
              <a:p>
                <a:pPr marL="0" indent="0">
                  <a:buNone/>
                </a:pPr>
                <a:r>
                  <a:rPr lang="en-US" sz="2050" dirty="0"/>
                  <a:t>Where notation ||.|| denotes norm of vector. For instance, Euclidean norm of intractable data </a:t>
                </a:r>
                <a:r>
                  <a:rPr lang="en-US" sz="2050" b="1" i="1" dirty="0"/>
                  <a:t>x</a:t>
                </a:r>
                <a:r>
                  <a:rPr lang="en-US" sz="2050" dirty="0"/>
                  <a:t> is: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2050" i="1">
                              <a:latin typeface="Cambria Math" panose="02040503050406030204" pitchFamily="18" charset="0"/>
                            </a:rPr>
                          </m:ctrlPr>
                        </m:dPr>
                        <m:e>
                          <m:r>
                            <a:rPr lang="en-US" sz="2050" b="1" i="1">
                              <a:latin typeface="Cambria Math" panose="02040503050406030204" pitchFamily="18" charset="0"/>
                            </a:rPr>
                            <m:t>𝒙</m:t>
                          </m:r>
                        </m:e>
                      </m:d>
                      <m:r>
                        <a:rPr lang="en-US" sz="2050" i="1">
                          <a:latin typeface="Cambria Math" panose="02040503050406030204" pitchFamily="18" charset="0"/>
                        </a:rPr>
                        <m:t>=</m:t>
                      </m:r>
                      <m:rad>
                        <m:radPr>
                          <m:degHide m:val="on"/>
                          <m:ctrlPr>
                            <a:rPr lang="en-US" sz="2050" i="1">
                              <a:latin typeface="Cambria Math" panose="02040503050406030204" pitchFamily="18" charset="0"/>
                            </a:rPr>
                          </m:ctrlPr>
                        </m:radPr>
                        <m:deg/>
                        <m:e>
                          <m:sSubSup>
                            <m:sSubSupPr>
                              <m:ctrlPr>
                                <a:rPr lang="en-US" sz="2050" i="1">
                                  <a:latin typeface="Cambria Math" panose="02040503050406030204" pitchFamily="18" charset="0"/>
                                </a:rPr>
                              </m:ctrlPr>
                            </m:sSubSupPr>
                            <m:e>
                              <m:r>
                                <a:rPr lang="en-US" sz="2050" i="1">
                                  <a:latin typeface="Cambria Math" panose="02040503050406030204" pitchFamily="18" charset="0"/>
                                </a:rPr>
                                <m:t>𝑥</m:t>
                              </m:r>
                            </m:e>
                            <m:sub>
                              <m:r>
                                <a:rPr lang="en-US" sz="2050" i="1">
                                  <a:latin typeface="Cambria Math" panose="02040503050406030204" pitchFamily="18" charset="0"/>
                                </a:rPr>
                                <m:t>1</m:t>
                              </m:r>
                            </m:sub>
                            <m:sup>
                              <m:r>
                                <a:rPr lang="en-US" sz="2050" i="1">
                                  <a:latin typeface="Cambria Math" panose="02040503050406030204" pitchFamily="18" charset="0"/>
                                </a:rPr>
                                <m:t>2</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𝑥</m:t>
                              </m:r>
                            </m:e>
                            <m:sub>
                              <m:r>
                                <a:rPr lang="en-US" sz="2050" i="1">
                                  <a:latin typeface="Cambria Math" panose="02040503050406030204" pitchFamily="18" charset="0"/>
                                </a:rPr>
                                <m:t>2</m:t>
                              </m:r>
                            </m:sub>
                            <m:sup>
                              <m:r>
                                <a:rPr lang="en-US" sz="2050" i="1">
                                  <a:latin typeface="Cambria Math" panose="02040503050406030204" pitchFamily="18" charset="0"/>
                                </a:rPr>
                                <m:t>2</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𝑥</m:t>
                              </m:r>
                            </m:e>
                            <m:sub>
                              <m:r>
                                <a:rPr lang="en-US" sz="2050" i="1">
                                  <a:latin typeface="Cambria Math" panose="02040503050406030204" pitchFamily="18" charset="0"/>
                                </a:rPr>
                                <m:t>𝑚</m:t>
                              </m:r>
                            </m:sub>
                            <m:sup>
                              <m:r>
                                <a:rPr lang="en-US" sz="2050" i="1">
                                  <a:latin typeface="Cambria Math" panose="02040503050406030204" pitchFamily="18" charset="0"/>
                                </a:rPr>
                                <m:t>2</m:t>
                              </m:r>
                            </m:sup>
                          </m:sSubSup>
                        </m:e>
                      </m:rad>
                    </m:oMath>
                  </m:oMathPara>
                </a14:m>
                <a:endParaRPr lang="en-US" sz="2050" dirty="0"/>
              </a:p>
              <a:p>
                <a:pPr marL="0" indent="0">
                  <a:buNone/>
                </a:pPr>
                <a:r>
                  <a:rPr lang="en-US" sz="2050" dirty="0"/>
                  <a:t>That tractable PDF </a:t>
                </a:r>
                <a:r>
                  <a:rPr lang="en-US" sz="2050" i="1" dirty="0"/>
                  <a:t>P</a:t>
                </a:r>
                <a:r>
                  <a:rPr lang="en-US" sz="2050" dirty="0"/>
                  <a:t>(</a:t>
                </a:r>
                <a:r>
                  <a:rPr lang="en-US" sz="2050" b="1" dirty="0"/>
                  <a:t>z</a:t>
                </a:r>
                <a:r>
                  <a:rPr lang="en-US" sz="2050" dirty="0"/>
                  <a:t>) is predefined (constant with regard to Φ</a:t>
                </a:r>
                <a:r>
                  <a:rPr lang="en-US" sz="2050" b="1" i="1" dirty="0"/>
                  <a:t> </a:t>
                </a:r>
                <a:r>
                  <a:rPr lang="en-US" sz="2050" dirty="0"/>
                  <a:t>and</a:t>
                </a:r>
                <a:r>
                  <a:rPr lang="en-US" sz="2050" b="1" i="1" dirty="0"/>
                  <a:t> x</a:t>
                </a:r>
                <a:r>
                  <a:rPr lang="en-US" sz="2050" dirty="0"/>
                  <a:t>) and likelihood </a:t>
                </a:r>
                <a:r>
                  <a:rPr lang="en-US" sz="2050" i="1" dirty="0"/>
                  <a:t>P</a:t>
                </a:r>
                <a:r>
                  <a:rPr lang="en-US" sz="2050" dirty="0"/>
                  <a:t>(</a:t>
                </a:r>
                <a:r>
                  <a:rPr lang="en-US" sz="2050" b="1" i="1" dirty="0"/>
                  <a:t>x</a:t>
                </a:r>
                <a:r>
                  <a:rPr lang="en-US" sz="2050" dirty="0"/>
                  <a:t> | Φ, </a:t>
                </a:r>
                <a:r>
                  <a:rPr lang="en-US" sz="2050" b="1" dirty="0"/>
                  <a:t>z</a:t>
                </a:r>
                <a:r>
                  <a:rPr lang="en-US" sz="2050" dirty="0"/>
                  <a:t>) is assumed to distribute normally indicates that intractable PDF </a:t>
                </a:r>
                <a:r>
                  <a:rPr lang="en-US" sz="2050" i="1" dirty="0"/>
                  <a:t>P</a:t>
                </a:r>
                <a:r>
                  <a:rPr lang="en-US" sz="2050" dirty="0"/>
                  <a:t>(</a:t>
                </a:r>
                <a:r>
                  <a:rPr lang="en-US" sz="2050" b="1" i="1" dirty="0"/>
                  <a:t>x</a:t>
                </a:r>
                <a:r>
                  <a:rPr lang="en-US" sz="2050" dirty="0"/>
                  <a:t>) is implied by the simpler conditional PDF </a:t>
                </a:r>
                <a:r>
                  <a:rPr lang="en-US" sz="2050" i="1" dirty="0"/>
                  <a:t>P</a:t>
                </a:r>
                <a:r>
                  <a:rPr lang="en-US" sz="2050" dirty="0"/>
                  <a:t>(</a:t>
                </a:r>
                <a:r>
                  <a:rPr lang="en-US" sz="2050" b="1" i="1" dirty="0"/>
                  <a:t>x</a:t>
                </a:r>
                <a:r>
                  <a:rPr lang="en-US" sz="2050" dirty="0"/>
                  <a:t> | Φ, </a:t>
                </a:r>
                <a:r>
                  <a:rPr lang="en-US" sz="2050" b="1" dirty="0"/>
                  <a:t>z</a:t>
                </a:r>
                <a:r>
                  <a:rPr lang="en-US" sz="2050" dirty="0"/>
                  <a:t>) with support of generator DNN </a:t>
                </a:r>
                <a:r>
                  <a:rPr lang="en-US" sz="2050" i="1" dirty="0"/>
                  <a:t>g</a:t>
                </a:r>
                <a:r>
                  <a:rPr lang="en-US" sz="2050" dirty="0"/>
                  <a:t>(</a:t>
                </a:r>
                <a:r>
                  <a:rPr lang="en-US" sz="2050" b="1" dirty="0"/>
                  <a:t>z</a:t>
                </a:r>
                <a:r>
                  <a:rPr lang="en-US" sz="2050" dirty="0"/>
                  <a:t> | Φ); in other words, </a:t>
                </a:r>
                <a:r>
                  <a:rPr lang="en-US" sz="2050" i="1" dirty="0"/>
                  <a:t>P</a:t>
                </a:r>
                <a:r>
                  <a:rPr lang="en-US" sz="2050" dirty="0"/>
                  <a:t>(</a:t>
                </a:r>
                <a:r>
                  <a:rPr lang="en-US" sz="2050" b="1" i="1" dirty="0"/>
                  <a:t>x</a:t>
                </a:r>
                <a:r>
                  <a:rPr lang="en-US" sz="2050" dirty="0"/>
                  <a:t> | Φ, </a:t>
                </a:r>
                <a:r>
                  <a:rPr lang="en-US" sz="2050" b="1" dirty="0"/>
                  <a:t>z</a:t>
                </a:r>
                <a:r>
                  <a:rPr lang="en-US" sz="2050" dirty="0"/>
                  <a:t>) is probability distribution of </a:t>
                </a:r>
                <a:r>
                  <a:rPr lang="en-US" sz="2050" b="1" i="1" dirty="0"/>
                  <a:t>x</a:t>
                </a:r>
                <a:r>
                  <a:rPr lang="en-US" sz="2050" dirty="0"/>
                  <a:t> from viewpoint of DNN </a:t>
                </a:r>
                <a:r>
                  <a:rPr lang="en-US" sz="2050" i="1" dirty="0"/>
                  <a:t>g</a:t>
                </a:r>
                <a:r>
                  <a:rPr lang="en-US" sz="2050" dirty="0"/>
                  <a:t>(</a:t>
                </a:r>
                <a:r>
                  <a:rPr lang="en-US" sz="2050" b="1" dirty="0"/>
                  <a:t>z</a:t>
                </a:r>
                <a:r>
                  <a:rPr lang="en-US" sz="2050" dirty="0"/>
                  <a:t> | Φ) indeed where </a:t>
                </a:r>
                <a:r>
                  <a:rPr lang="en-US" sz="2050" b="1" dirty="0"/>
                  <a:t>z</a:t>
                </a:r>
                <a:r>
                  <a:rPr lang="en-US" sz="2050" dirty="0"/>
                  <a:t> is totally determined in latent space </a:t>
                </a:r>
                <a:r>
                  <a:rPr lang="en-US" sz="2050" i="1" dirty="0"/>
                  <a:t>Z</a:t>
                </a:r>
                <a:r>
                  <a:rPr lang="en-US" sz="2050" dirty="0"/>
                  <a:t> and </a:t>
                </a:r>
                <a:r>
                  <a:rPr lang="en-US" sz="2050" i="1" dirty="0"/>
                  <a:t>P</a:t>
                </a:r>
                <a:r>
                  <a:rPr lang="en-US" sz="2050" dirty="0"/>
                  <a:t>(</a:t>
                </a:r>
                <a:r>
                  <a:rPr lang="en-US" sz="2050" b="1" i="1" dirty="0"/>
                  <a:t>x</a:t>
                </a:r>
                <a:r>
                  <a:rPr lang="en-US" sz="2050" dirty="0"/>
                  <a:t> | Φ, </a:t>
                </a:r>
                <a:r>
                  <a:rPr lang="en-US" sz="2050" b="1" dirty="0"/>
                  <a:t>z</a:t>
                </a:r>
                <a:r>
                  <a:rPr lang="en-US" sz="2050" dirty="0"/>
                  <a:t>) is really simpler with support of DNN </a:t>
                </a:r>
                <a:r>
                  <a:rPr lang="en-US" sz="2050" i="1" dirty="0"/>
                  <a:t>g</a:t>
                </a:r>
                <a:r>
                  <a:rPr lang="en-US" sz="2050" dirty="0"/>
                  <a:t>(</a:t>
                </a:r>
                <a:r>
                  <a:rPr lang="en-US" sz="2050" b="1" dirty="0"/>
                  <a:t>z</a:t>
                </a:r>
                <a:r>
                  <a:rPr lang="en-US" sz="2050" dirty="0"/>
                  <a:t> | Φ).</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27840" cy="5176066"/>
              </a:xfrm>
              <a:blipFill>
                <a:blip r:embed="rId2"/>
                <a:stretch>
                  <a:fillRect l="-562" t="-824" r="-613" b="-43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8658295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p:sp>
        <p:nvSpPr>
          <p:cNvPr id="3" name="Content Placeholder 2"/>
          <p:cNvSpPr>
            <a:spLocks noGrp="1"/>
          </p:cNvSpPr>
          <p:nvPr>
            <p:ph idx="1"/>
          </p:nvPr>
        </p:nvSpPr>
        <p:spPr>
          <a:xfrm>
            <a:off x="101600" y="914399"/>
            <a:ext cx="8509000" cy="5176066"/>
          </a:xfrm>
        </p:spPr>
        <p:txBody>
          <a:bodyPr>
            <a:normAutofit/>
          </a:bodyPr>
          <a:lstStyle/>
          <a:p>
            <a:pPr marL="0" indent="0">
              <a:buNone/>
            </a:pPr>
            <a:r>
              <a:rPr lang="en-US" sz="2200" dirty="0"/>
              <a:t>Recall that the default artificial neural network is feedforward neural network where data is fed to input layer which, in turn, is evaluated and passed across hidden layers to output layer in one-way direction, finally. However, there is an extension of neural network, which is called recurrent neural work (RNN), where an output can be turned back in order to feed on network as input. In other words, RNN has circle, which allow that output can become input. There are many kinds of RNN, for instance, long short-term memory is a case of RNN aforementioned. Boltzmann machine (Wikipedia, Boltzmann machine, 2004) is another variant of RNN, in which there is no separation of inputs from outputs</a:t>
            </a:r>
            <a:r>
              <a:rPr lang="en-US" sz="2200" dirty="0" smtClean="0"/>
              <a:t>.</a:t>
            </a:r>
            <a:r>
              <a:rPr lang="en-US" sz="2200" dirty="0"/>
              <a:t> Like Hopfield network (Wikipedia, Hopfield network, 2004), every neuron (unit) in Boltzmann machine connects to all remaining neurons. In other words, Boltzmann machine applies an interesting aspect that all input neurons are output neurons too.</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90</a:t>
            </a:fld>
            <a:endParaRPr lang="en-US"/>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9051816" y="1044357"/>
            <a:ext cx="2880762" cy="2995078"/>
          </a:xfrm>
          <a:prstGeom prst="rect">
            <a:avLst/>
          </a:prstGeom>
        </p:spPr>
      </p:pic>
      <p:sp>
        <p:nvSpPr>
          <p:cNvPr id="8" name="Rectangle 7"/>
          <p:cNvSpPr/>
          <p:nvPr/>
        </p:nvSpPr>
        <p:spPr>
          <a:xfrm>
            <a:off x="8778240" y="4156829"/>
            <a:ext cx="3154338" cy="1107996"/>
          </a:xfrm>
          <a:prstGeom prst="rect">
            <a:avLst/>
          </a:prstGeom>
        </p:spPr>
        <p:txBody>
          <a:bodyPr wrap="square">
            <a:spAutoFit/>
          </a:bodyPr>
          <a:lstStyle/>
          <a:p>
            <a:pPr algn="ctr"/>
            <a:r>
              <a:rPr lang="en-US" sz="2200" b="1" dirty="0">
                <a:latin typeface="Times New Roman" panose="02020603050405020304" pitchFamily="18" charset="0"/>
                <a:ea typeface="SimSun" panose="02010600030101010101" pitchFamily="2" charset="-122"/>
              </a:rPr>
              <a:t>Figure 3.2.</a:t>
            </a:r>
            <a:r>
              <a:rPr lang="en-US" sz="2200" dirty="0">
                <a:latin typeface="Times New Roman" panose="02020603050405020304" pitchFamily="18" charset="0"/>
                <a:ea typeface="SimSun" panose="02010600030101010101" pitchFamily="2" charset="-122"/>
              </a:rPr>
              <a:t> Topology of Hopfield network and Boltzmann machine</a:t>
            </a:r>
            <a:endParaRPr lang="en-US" sz="2200" dirty="0"/>
          </a:p>
        </p:txBody>
      </p:sp>
    </p:spTree>
    <p:extLst>
      <p:ext uri="{BB962C8B-B14F-4D97-AF65-F5344CB8AC3E}">
        <p14:creationId xmlns:p14="http://schemas.microsoft.com/office/powerpoint/2010/main" val="9407358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080" y="914399"/>
                <a:ext cx="11917680" cy="5176066"/>
              </a:xfrm>
            </p:spPr>
            <p:txBody>
              <a:bodyPr>
                <a:noAutofit/>
              </a:bodyPr>
              <a:lstStyle/>
              <a:p>
                <a:pPr marL="0" indent="0">
                  <a:buNone/>
                </a:pPr>
                <a:r>
                  <a:rPr lang="en-US" sz="2050" dirty="0" smtClean="0"/>
                  <a:t>Boltzmann machine named by the name of Austrian physicist Ludwig Eduard Boltzmann, also called Sherrington-Kirkpatrick model with external field or stochastic </a:t>
                </a:r>
                <a:r>
                  <a:rPr lang="en-US" sz="2050" dirty="0" err="1"/>
                  <a:t>Ising</a:t>
                </a:r>
                <a:r>
                  <a:rPr lang="en-US" sz="2050" dirty="0"/>
                  <a:t>-Lenz-Little model, is a stochastic spin-glass model with an external field and classified as a Markov random filed too. For easy explanation, Boltzmann machine simulates spinning glass process or annealing metal process, in which melt glass or melt metal will be frozen or get stable at some energy and some temperature where such energy and temperature are called stable energy and stable temperature at stable state of glass. The annealing process aims to reach the stable state of metal (glass) at which time the metal is frozen. Given concrete temperature, the smaller the energy is, the more stable the metal state is. Similarly, given concrete energy, the smaller the temperature is, the more stable the metal state is. Therefore, annealing process is cooling process where probability of metal state, which is proportional to energy and temperature, follows the so-called Boltzmann distribution specified as follows</a:t>
                </a:r>
                <a:r>
                  <a:rPr lang="en-US" sz="2050" dirty="0" smtClean="0"/>
                  <a:t>:</a:t>
                </a:r>
              </a:p>
              <a:p>
                <a:pPr marL="0" indent="0">
                  <a:buNone/>
                </a:pPr>
                <a14:m>
                  <m:oMathPara xmlns:m="http://schemas.openxmlformats.org/officeDocument/2006/math">
                    <m:oMathParaPr>
                      <m:jc m:val="right"/>
                    </m:oMathParaPr>
                    <m:oMath xmlns:m="http://schemas.openxmlformats.org/officeDocument/2006/math">
                      <m:r>
                        <a:rPr lang="en-US" sz="2050" i="1">
                          <a:latin typeface="Cambria Math" panose="02040503050406030204" pitchFamily="18" charset="0"/>
                        </a:rPr>
                        <m:t>𝑃</m:t>
                      </m:r>
                      <m:d>
                        <m:dPr>
                          <m:ctrlPr>
                            <a:rPr lang="en-US" sz="2050" i="1">
                              <a:latin typeface="Cambria Math" panose="02040503050406030204" pitchFamily="18" charset="0"/>
                            </a:rPr>
                          </m:ctrlPr>
                        </m:dPr>
                        <m:e>
                          <m:r>
                            <a:rPr lang="en-US" sz="2050" i="1">
                              <a:latin typeface="Cambria Math" panose="02040503050406030204" pitchFamily="18" charset="0"/>
                            </a:rPr>
                            <m:t>𝑠</m:t>
                          </m:r>
                        </m:e>
                      </m:d>
                      <m:r>
                        <a:rPr lang="en-US" sz="2050" i="1">
                          <a:latin typeface="Cambria Math" panose="02040503050406030204" pitchFamily="18" charset="0"/>
                        </a:rPr>
                        <m:t>=</m:t>
                      </m:r>
                      <m:f>
                        <m:fPr>
                          <m:ctrlPr>
                            <a:rPr lang="en-US" sz="2050" i="1">
                              <a:latin typeface="Cambria Math" panose="02040503050406030204" pitchFamily="18" charset="0"/>
                            </a:rPr>
                          </m:ctrlPr>
                        </m:fPr>
                        <m:num>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exp</m:t>
                              </m:r>
                            </m:fName>
                            <m:e>
                              <m:d>
                                <m:dPr>
                                  <m:ctrlPr>
                                    <a:rPr lang="en-US" sz="2050" i="1">
                                      <a:latin typeface="Cambria Math" panose="02040503050406030204" pitchFamily="18" charset="0"/>
                                    </a:rPr>
                                  </m:ctrlPr>
                                </m:dPr>
                                <m:e>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𝐸</m:t>
                                      </m:r>
                                      <m:d>
                                        <m:dPr>
                                          <m:ctrlPr>
                                            <a:rPr lang="en-US" sz="2050" i="1">
                                              <a:latin typeface="Cambria Math" panose="02040503050406030204" pitchFamily="18" charset="0"/>
                                            </a:rPr>
                                          </m:ctrlPr>
                                        </m:dPr>
                                        <m:e>
                                          <m:r>
                                            <a:rPr lang="en-US" sz="2050" i="1">
                                              <a:latin typeface="Cambria Math" panose="02040503050406030204" pitchFamily="18" charset="0"/>
                                            </a:rPr>
                                            <m:t>𝑠</m:t>
                                          </m:r>
                                        </m:e>
                                      </m:d>
                                    </m:num>
                                    <m:den>
                                      <m:r>
                                        <a:rPr lang="en-US" sz="2050" i="1">
                                          <a:latin typeface="Cambria Math" panose="02040503050406030204" pitchFamily="18" charset="0"/>
                                        </a:rPr>
                                        <m:t>𝜅</m:t>
                                      </m:r>
                                      <m:r>
                                        <a:rPr lang="en-US" sz="2050" i="1">
                                          <a:latin typeface="Cambria Math" panose="02040503050406030204" pitchFamily="18" charset="0"/>
                                        </a:rPr>
                                        <m:t>𝑇</m:t>
                                      </m:r>
                                    </m:den>
                                  </m:f>
                                </m:e>
                              </m:d>
                            </m:e>
                          </m:func>
                        </m:num>
                        <m:den>
                          <m:nary>
                            <m:naryPr>
                              <m:chr m:val="∑"/>
                              <m:limLoc m:val="undOvr"/>
                              <m:ctrlPr>
                                <a:rPr lang="en-US" sz="2050" i="1">
                                  <a:latin typeface="Cambria Math" panose="02040503050406030204" pitchFamily="18" charset="0"/>
                                </a:rPr>
                              </m:ctrlPr>
                            </m:naryPr>
                            <m:sub>
                              <m:r>
                                <a:rPr lang="en-US" sz="2050" i="1">
                                  <a:latin typeface="Cambria Math" panose="02040503050406030204" pitchFamily="18" charset="0"/>
                                </a:rPr>
                                <m:t>𝑖</m:t>
                              </m:r>
                              <m:r>
                                <a:rPr lang="en-US" sz="2050" i="1">
                                  <a:latin typeface="Cambria Math" panose="02040503050406030204" pitchFamily="18" charset="0"/>
                                </a:rPr>
                                <m:t>=1</m:t>
                              </m:r>
                            </m:sub>
                            <m:sup>
                              <m:r>
                                <a:rPr lang="en-US" sz="2050" i="1">
                                  <a:latin typeface="Cambria Math" panose="02040503050406030204" pitchFamily="18" charset="0"/>
                                </a:rPr>
                                <m:t>𝑀</m:t>
                              </m:r>
                            </m:sup>
                            <m:e>
                              <m:func>
                                <m:funcPr>
                                  <m:ctrlPr>
                                    <a:rPr lang="en-US" sz="2050" i="1">
                                      <a:latin typeface="Cambria Math" panose="02040503050406030204" pitchFamily="18" charset="0"/>
                                    </a:rPr>
                                  </m:ctrlPr>
                                </m:funcPr>
                                <m:fName>
                                  <m:r>
                                    <m:rPr>
                                      <m:sty m:val="p"/>
                                    </m:rPr>
                                    <a:rPr lang="en-US" sz="2050">
                                      <a:latin typeface="Cambria Math" panose="02040503050406030204" pitchFamily="18" charset="0"/>
                                    </a:rPr>
                                    <m:t>exp</m:t>
                                  </m:r>
                                </m:fName>
                                <m:e>
                                  <m:d>
                                    <m:dPr>
                                      <m:ctrlPr>
                                        <a:rPr lang="en-US" sz="2050" i="1">
                                          <a:latin typeface="Cambria Math" panose="02040503050406030204" pitchFamily="18" charset="0"/>
                                        </a:rPr>
                                      </m:ctrlPr>
                                    </m:dPr>
                                    <m:e>
                                      <m:r>
                                        <a:rPr lang="en-US" sz="2050" i="1">
                                          <a:latin typeface="Cambria Math" panose="02040503050406030204" pitchFamily="18" charset="0"/>
                                        </a:rPr>
                                        <m:t>−</m:t>
                                      </m:r>
                                      <m:f>
                                        <m:fPr>
                                          <m:ctrlPr>
                                            <a:rPr lang="en-US" sz="2050" i="1">
                                              <a:latin typeface="Cambria Math" panose="02040503050406030204" pitchFamily="18" charset="0"/>
                                            </a:rPr>
                                          </m:ctrlPr>
                                        </m:fPr>
                                        <m:num>
                                          <m:r>
                                            <a:rPr lang="en-US" sz="2050" i="1">
                                              <a:latin typeface="Cambria Math" panose="02040503050406030204" pitchFamily="18" charset="0"/>
                                            </a:rPr>
                                            <m:t>𝐸</m:t>
                                          </m:r>
                                          <m:d>
                                            <m:dPr>
                                              <m:ctrlPr>
                                                <a:rPr lang="en-US" sz="2050" i="1">
                                                  <a:latin typeface="Cambria Math" panose="02040503050406030204" pitchFamily="18" charset="0"/>
                                                </a:rPr>
                                              </m:ctrlPr>
                                            </m:dPr>
                                            <m:e>
                                              <m:r>
                                                <a:rPr lang="en-US" sz="2050" i="1">
                                                  <a:latin typeface="Cambria Math" panose="02040503050406030204" pitchFamily="18" charset="0"/>
                                                </a:rPr>
                                                <m:t>𝑠</m:t>
                                              </m:r>
                                            </m:e>
                                          </m:d>
                                        </m:num>
                                        <m:den>
                                          <m:r>
                                            <a:rPr lang="en-US" sz="2050" i="1">
                                              <a:latin typeface="Cambria Math" panose="02040503050406030204" pitchFamily="18" charset="0"/>
                                            </a:rPr>
                                            <m:t>𝜅</m:t>
                                          </m:r>
                                          <m:r>
                                            <a:rPr lang="en-US" sz="2050" i="1">
                                              <a:latin typeface="Cambria Math" panose="02040503050406030204" pitchFamily="18" charset="0"/>
                                            </a:rPr>
                                            <m:t>𝑇</m:t>
                                          </m:r>
                                        </m:den>
                                      </m:f>
                                    </m:e>
                                  </m:d>
                                </m:e>
                              </m:func>
                            </m:e>
                          </m:nary>
                        </m:den>
                      </m:f>
                      <m:r>
                        <a:rPr lang="en-US" sz="2050" b="0" i="1" smtClean="0">
                          <a:latin typeface="Cambria Math" panose="02040503050406030204" pitchFamily="18" charset="0"/>
                        </a:rPr>
                        <m:t>    </m:t>
                      </m:r>
                      <m:d>
                        <m:dPr>
                          <m:ctrlPr>
                            <a:rPr lang="en-US" sz="2050" b="0" i="1" smtClean="0">
                              <a:latin typeface="Cambria Math" panose="02040503050406030204" pitchFamily="18" charset="0"/>
                            </a:rPr>
                          </m:ctrlPr>
                        </m:dPr>
                        <m:e>
                          <m:r>
                            <a:rPr lang="en-US" sz="2050" b="0" i="1" smtClean="0">
                              <a:latin typeface="Cambria Math" panose="02040503050406030204" pitchFamily="18" charset="0"/>
                            </a:rPr>
                            <m:t>3.15</m:t>
                          </m:r>
                        </m:e>
                      </m:d>
                    </m:oMath>
                  </m:oMathPara>
                </a14:m>
                <a:endParaRPr lang="en-US" sz="2050" dirty="0" smtClean="0"/>
              </a:p>
              <a:p>
                <a:pPr marL="0" indent="0">
                  <a:buNone/>
                </a:pPr>
                <a:r>
                  <a:rPr lang="en-US" sz="2050" dirty="0"/>
                  <a:t>Where</a:t>
                </a:r>
                <a:r>
                  <a:rPr lang="en-US" sz="2050" i="1" dirty="0"/>
                  <a:t> P</a:t>
                </a:r>
                <a:r>
                  <a:rPr lang="en-US" sz="2050" dirty="0"/>
                  <a:t>(</a:t>
                </a:r>
                <a:r>
                  <a:rPr lang="en-US" sz="2050" i="1" dirty="0"/>
                  <a:t>s</a:t>
                </a:r>
                <a:r>
                  <a:rPr lang="en-US" sz="2050" dirty="0"/>
                  <a:t>) is probability of current state </a:t>
                </a:r>
                <a:r>
                  <a:rPr lang="en-US" sz="2050" i="1" dirty="0"/>
                  <a:t>s </a:t>
                </a:r>
                <a:r>
                  <a:rPr lang="en-US" sz="2050" dirty="0"/>
                  <a:t>and </a:t>
                </a:r>
                <a:r>
                  <a:rPr lang="en-US" sz="2050" i="1" dirty="0"/>
                  <a:t>E</a:t>
                </a:r>
                <a:r>
                  <a:rPr lang="en-US" sz="2050" dirty="0"/>
                  <a:t>(</a:t>
                </a:r>
                <a:r>
                  <a:rPr lang="en-US" sz="2050" i="1" dirty="0"/>
                  <a:t>s</a:t>
                </a:r>
                <a:r>
                  <a:rPr lang="en-US" sz="2050" dirty="0"/>
                  <a:t>) is energy applied to metal at state </a:t>
                </a:r>
                <a:r>
                  <a:rPr lang="en-US" sz="2050" i="1" dirty="0"/>
                  <a:t>s</a:t>
                </a:r>
                <a:r>
                  <a:rPr lang="en-US" sz="2050" dirty="0"/>
                  <a:t> given temperature </a:t>
                </a:r>
                <a:r>
                  <a:rPr lang="en-US" sz="2050" i="1" dirty="0"/>
                  <a:t>T</a:t>
                </a:r>
                <a:r>
                  <a:rPr lang="en-US" sz="2050" dirty="0"/>
                  <a:t> while </a:t>
                </a:r>
                <a:r>
                  <a:rPr lang="en-US" sz="2050" i="1" dirty="0"/>
                  <a:t>κ</a:t>
                </a:r>
                <a:r>
                  <a:rPr lang="en-US" sz="2050" dirty="0"/>
                  <a:t> is Boltzmann constant and </a:t>
                </a:r>
                <a:r>
                  <a:rPr lang="en-US" sz="2050" i="1" dirty="0"/>
                  <a:t>M</a:t>
                </a:r>
                <a:r>
                  <a:rPr lang="en-US" sz="2050" dirty="0"/>
                  <a:t> is the number of states. Note, </a:t>
                </a:r>
                <a:r>
                  <a:rPr lang="en-US" sz="2050" i="1" dirty="0"/>
                  <a:t>T</a:t>
                </a:r>
                <a:r>
                  <a:rPr lang="en-US" sz="2050" dirty="0"/>
                  <a:t> can be considered as a parameter.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080" y="914399"/>
                <a:ext cx="11917680" cy="5176066"/>
              </a:xfrm>
              <a:blipFill>
                <a:blip r:embed="rId2"/>
                <a:stretch>
                  <a:fillRect l="-614" t="-824" r="-563" b="-530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91</a:t>
            </a:fld>
            <a:endParaRPr lang="en-US"/>
          </a:p>
        </p:txBody>
      </p:sp>
    </p:spTree>
    <p:extLst>
      <p:ext uri="{BB962C8B-B14F-4D97-AF65-F5344CB8AC3E}">
        <p14:creationId xmlns:p14="http://schemas.microsoft.com/office/powerpoint/2010/main" val="25098248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150" dirty="0"/>
                  <a:t>If the denominator is constant, Boltzmann probability is approximated as follows:</a:t>
                </a:r>
              </a:p>
              <a:p>
                <a:pPr marL="0" indent="0">
                  <a:buNone/>
                </a:pPr>
                <a14:m>
                  <m:oMathPara xmlns:m="http://schemas.openxmlformats.org/officeDocument/2006/math">
                    <m:oMathParaPr>
                      <m:jc m:val="centerGroup"/>
                    </m:oMathParaPr>
                    <m:oMath xmlns:m="http://schemas.openxmlformats.org/officeDocument/2006/math">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i="1">
                              <a:latin typeface="Cambria Math" panose="02040503050406030204" pitchFamily="18" charset="0"/>
                            </a:rPr>
                            <m:t>𝑠</m:t>
                          </m:r>
                        </m:e>
                      </m:d>
                      <m:r>
                        <a:rPr lang="en-US" sz="2150" i="1">
                          <a:latin typeface="Cambria Math" panose="02040503050406030204" pitchFamily="18" charset="0"/>
                        </a:rPr>
                        <m:t>≅</m:t>
                      </m:r>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exp</m:t>
                          </m:r>
                        </m:fName>
                        <m:e>
                          <m:d>
                            <m:dPr>
                              <m:ctrlPr>
                                <a:rPr lang="en-US" sz="2150" i="1">
                                  <a:latin typeface="Cambria Math" panose="02040503050406030204" pitchFamily="18" charset="0"/>
                                </a:rPr>
                              </m:ctrlPr>
                            </m:dPr>
                            <m:e>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𝐸</m:t>
                                  </m:r>
                                  <m:d>
                                    <m:dPr>
                                      <m:ctrlPr>
                                        <a:rPr lang="en-US" sz="2150" i="1">
                                          <a:latin typeface="Cambria Math" panose="02040503050406030204" pitchFamily="18" charset="0"/>
                                        </a:rPr>
                                      </m:ctrlPr>
                                    </m:dPr>
                                    <m:e>
                                      <m:r>
                                        <a:rPr lang="en-US" sz="2150" i="1">
                                          <a:latin typeface="Cambria Math" panose="02040503050406030204" pitchFamily="18" charset="0"/>
                                        </a:rPr>
                                        <m:t>𝑠</m:t>
                                      </m:r>
                                    </m:e>
                                  </m:d>
                                </m:num>
                                <m:den>
                                  <m:r>
                                    <a:rPr lang="en-US" sz="2150" i="1">
                                      <a:latin typeface="Cambria Math" panose="02040503050406030204" pitchFamily="18" charset="0"/>
                                    </a:rPr>
                                    <m:t>𝜅</m:t>
                                  </m:r>
                                  <m:r>
                                    <a:rPr lang="en-US" sz="2150" i="1">
                                      <a:latin typeface="Cambria Math" panose="02040503050406030204" pitchFamily="18" charset="0"/>
                                    </a:rPr>
                                    <m:t>𝑇</m:t>
                                  </m:r>
                                </m:den>
                              </m:f>
                            </m:e>
                          </m:d>
                        </m:e>
                      </m:func>
                    </m:oMath>
                  </m:oMathPara>
                </a14:m>
                <a:endParaRPr lang="en-US" sz="2150" dirty="0"/>
              </a:p>
              <a:p>
                <a:pPr marL="0" indent="0">
                  <a:buNone/>
                </a:pPr>
                <a:r>
                  <a:rPr lang="en-US" sz="2150" dirty="0"/>
                  <a:t>In annealing process, if next energy is concerned by observing current energy because of successive annealing process, energy deviation or energy difference Δ</a:t>
                </a:r>
                <a:r>
                  <a:rPr lang="en-US" sz="2150" i="1" dirty="0"/>
                  <a:t>E</a:t>
                </a:r>
                <a:r>
                  <a:rPr lang="en-US" sz="2150" dirty="0"/>
                  <a:t>(</a:t>
                </a:r>
                <a:r>
                  <a:rPr lang="en-US" sz="2150" i="1" dirty="0"/>
                  <a:t>s</a:t>
                </a:r>
                <a:r>
                  <a:rPr lang="en-US" sz="2150" dirty="0"/>
                  <a:t>, </a:t>
                </a:r>
                <a:r>
                  <a:rPr lang="en-US" sz="2150" i="1" dirty="0" err="1"/>
                  <a:t>s</a:t>
                </a:r>
                <a:r>
                  <a:rPr lang="en-US" sz="2150" i="1" baseline="-25000" dirty="0" err="1"/>
                  <a:t>new</a:t>
                </a:r>
                <a:r>
                  <a:rPr lang="en-US" sz="2150" dirty="0"/>
                  <a:t>) between current energy </a:t>
                </a:r>
                <a:r>
                  <a:rPr lang="en-US" sz="2150" i="1" dirty="0"/>
                  <a:t>E</a:t>
                </a:r>
                <a:r>
                  <a:rPr lang="en-US" sz="2150" dirty="0"/>
                  <a:t>(</a:t>
                </a:r>
                <a:r>
                  <a:rPr lang="en-US" sz="2150" i="1" dirty="0"/>
                  <a:t>s</a:t>
                </a:r>
                <a:r>
                  <a:rPr lang="en-US" sz="2150" dirty="0"/>
                  <a:t>) and next energy </a:t>
                </a:r>
                <a:r>
                  <a:rPr lang="en-US" sz="2150" i="1" dirty="0"/>
                  <a:t>E</a:t>
                </a:r>
                <a:r>
                  <a:rPr lang="en-US" sz="2150" dirty="0"/>
                  <a:t>(</a:t>
                </a:r>
                <a:r>
                  <a:rPr lang="en-US" sz="2150" i="1" dirty="0" err="1"/>
                  <a:t>s</a:t>
                </a:r>
                <a:r>
                  <a:rPr lang="en-US" sz="2150" i="1" baseline="-25000" dirty="0" err="1"/>
                  <a:t>new</a:t>
                </a:r>
                <a:r>
                  <a:rPr lang="en-US" sz="2150" dirty="0"/>
                  <a:t>) is concerned so that Boltzmann probability derives a so-called  acceptance probability </a:t>
                </a:r>
                <a:r>
                  <a:rPr lang="en-US" sz="2150" i="1" dirty="0"/>
                  <a:t>P</a:t>
                </a:r>
                <a:r>
                  <a:rPr lang="en-US" sz="2150" dirty="0"/>
                  <a:t>(</a:t>
                </a:r>
                <a:r>
                  <a:rPr lang="en-US" sz="2150" i="1" dirty="0"/>
                  <a:t>s</a:t>
                </a:r>
                <a:r>
                  <a:rPr lang="en-US" sz="2150" dirty="0"/>
                  <a:t>, </a:t>
                </a:r>
                <a:r>
                  <a:rPr lang="en-US" sz="2150" i="1" dirty="0" err="1"/>
                  <a:t>s</a:t>
                </a:r>
                <a:r>
                  <a:rPr lang="en-US" sz="2150" i="1" baseline="-25000" dirty="0" err="1"/>
                  <a:t>new</a:t>
                </a:r>
                <a:r>
                  <a:rPr lang="en-US" sz="2150" dirty="0"/>
                  <a:t>, </a:t>
                </a:r>
                <a:r>
                  <a:rPr lang="en-US" sz="2150" i="1" dirty="0"/>
                  <a:t>T</a:t>
                </a:r>
                <a:r>
                  <a:rPr lang="en-US" sz="2150" dirty="0"/>
                  <a:t>) as follows:</a:t>
                </a:r>
              </a:p>
              <a:p>
                <a:pPr marL="0" indent="0">
                  <a:buNone/>
                </a:pPr>
                <a14:m>
                  <m:oMathPara xmlns:m="http://schemas.openxmlformats.org/officeDocument/2006/math">
                    <m:oMathParaPr>
                      <m:jc m:val="centerGroup"/>
                    </m:oMathParaPr>
                    <m:oMath xmlns:m="http://schemas.openxmlformats.org/officeDocument/2006/math">
                      <m:r>
                        <a:rPr lang="en-US" sz="2150" i="1">
                          <a:latin typeface="Cambria Math" panose="02040503050406030204" pitchFamily="18" charset="0"/>
                        </a:rPr>
                        <m:t>𝑃</m:t>
                      </m:r>
                      <m:d>
                        <m:dPr>
                          <m:ctrlPr>
                            <a:rPr lang="en-US" sz="2150" i="1">
                              <a:latin typeface="Cambria Math" panose="02040503050406030204" pitchFamily="18" charset="0"/>
                            </a:rPr>
                          </m:ctrlPr>
                        </m:dPr>
                        <m:e>
                          <m:r>
                            <a:rPr lang="en-US" sz="2150" i="1">
                              <a:latin typeface="Cambria Math" panose="02040503050406030204" pitchFamily="18" charset="0"/>
                            </a:rPr>
                            <m:t>𝑠</m:t>
                          </m:r>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𝑛𝑒𝑤</m:t>
                              </m:r>
                            </m:sub>
                          </m:sSub>
                          <m:r>
                            <a:rPr lang="en-US" sz="2150" i="1">
                              <a:latin typeface="Cambria Math" panose="02040503050406030204" pitchFamily="18" charset="0"/>
                            </a:rPr>
                            <m:t>, </m:t>
                          </m:r>
                          <m:r>
                            <a:rPr lang="en-US" sz="2150" i="1">
                              <a:latin typeface="Cambria Math" panose="02040503050406030204" pitchFamily="18" charset="0"/>
                            </a:rPr>
                            <m:t>𝑇</m:t>
                          </m:r>
                        </m:e>
                      </m:d>
                      <m:r>
                        <a:rPr lang="en-US" sz="2150" i="1">
                          <a:latin typeface="Cambria Math" panose="02040503050406030204" pitchFamily="18" charset="0"/>
                        </a:rPr>
                        <m:t>=</m:t>
                      </m:r>
                      <m:d>
                        <m:dPr>
                          <m:begChr m:val="{"/>
                          <m:endChr m:val=""/>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a:rPr lang="en-US" sz="2150" i="1">
                                    <a:latin typeface="Cambria Math" panose="02040503050406030204" pitchFamily="18" charset="0"/>
                                  </a:rPr>
                                  <m:t>1 </m:t>
                                </m:r>
                                <m:r>
                                  <m:rPr>
                                    <m:sty m:val="p"/>
                                  </m:rPr>
                                  <a:rPr lang="en-US" sz="2150">
                                    <a:latin typeface="Cambria Math" panose="02040503050406030204" pitchFamily="18" charset="0"/>
                                  </a:rPr>
                                  <m:t>if</m:t>
                                </m:r>
                                <m:r>
                                  <a:rPr lang="en-US" sz="2150" i="1">
                                    <a:latin typeface="Cambria Math" panose="02040503050406030204" pitchFamily="18" charset="0"/>
                                  </a:rPr>
                                  <m:t> ∆</m:t>
                                </m:r>
                                <m:r>
                                  <a:rPr lang="en-US" sz="2150" i="1">
                                    <a:latin typeface="Cambria Math" panose="02040503050406030204" pitchFamily="18" charset="0"/>
                                  </a:rPr>
                                  <m:t>𝐸</m:t>
                                </m:r>
                                <m:d>
                                  <m:dPr>
                                    <m:ctrlPr>
                                      <a:rPr lang="en-US" sz="2150" i="1">
                                        <a:latin typeface="Cambria Math" panose="02040503050406030204" pitchFamily="18" charset="0"/>
                                      </a:rPr>
                                    </m:ctrlPr>
                                  </m:dPr>
                                  <m:e>
                                    <m:r>
                                      <a:rPr lang="en-US" sz="2150" i="1">
                                        <a:latin typeface="Cambria Math" panose="02040503050406030204" pitchFamily="18" charset="0"/>
                                      </a:rPr>
                                      <m:t>𝑠</m:t>
                                    </m:r>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𝑛𝑒𝑤</m:t>
                                        </m:r>
                                      </m:sub>
                                    </m:sSub>
                                  </m:e>
                                </m:d>
                                <m:r>
                                  <a:rPr lang="en-US" sz="2150" i="1">
                                    <a:latin typeface="Cambria Math" panose="02040503050406030204" pitchFamily="18" charset="0"/>
                                  </a:rPr>
                                  <m:t>&lt;0 </m:t>
                                </m:r>
                              </m:e>
                            </m:mr>
                            <m:mr>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exp</m:t>
                                    </m:r>
                                  </m:fName>
                                  <m:e>
                                    <m:d>
                                      <m:dPr>
                                        <m:ctrlPr>
                                          <a:rPr lang="en-US" sz="2150" i="1">
                                            <a:latin typeface="Cambria Math" panose="02040503050406030204" pitchFamily="18" charset="0"/>
                                          </a:rPr>
                                        </m:ctrlPr>
                                      </m:dPr>
                                      <m:e>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m:t>
                                            </m:r>
                                            <m:r>
                                              <a:rPr lang="en-US" sz="2150" i="1">
                                                <a:latin typeface="Cambria Math" panose="02040503050406030204" pitchFamily="18" charset="0"/>
                                              </a:rPr>
                                              <m:t>𝐸</m:t>
                                            </m:r>
                                            <m:d>
                                              <m:dPr>
                                                <m:ctrlPr>
                                                  <a:rPr lang="en-US" sz="2150" i="1">
                                                    <a:latin typeface="Cambria Math" panose="02040503050406030204" pitchFamily="18" charset="0"/>
                                                  </a:rPr>
                                                </m:ctrlPr>
                                              </m:dPr>
                                              <m:e>
                                                <m:r>
                                                  <a:rPr lang="en-US" sz="2150" i="1">
                                                    <a:latin typeface="Cambria Math" panose="02040503050406030204" pitchFamily="18" charset="0"/>
                                                  </a:rPr>
                                                  <m:t>𝑠</m:t>
                                                </m:r>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𝑛𝑒𝑤</m:t>
                                                    </m:r>
                                                  </m:sub>
                                                </m:sSub>
                                              </m:e>
                                            </m:d>
                                          </m:num>
                                          <m:den>
                                            <m:r>
                                              <a:rPr lang="en-US" sz="2150" i="1">
                                                <a:latin typeface="Cambria Math" panose="02040503050406030204" pitchFamily="18" charset="0"/>
                                              </a:rPr>
                                              <m:t>𝜅</m:t>
                                            </m:r>
                                            <m:r>
                                              <a:rPr lang="en-US" sz="2150" i="1">
                                                <a:latin typeface="Cambria Math" panose="02040503050406030204" pitchFamily="18" charset="0"/>
                                              </a:rPr>
                                              <m:t>𝑇</m:t>
                                            </m:r>
                                          </m:den>
                                        </m:f>
                                      </m:e>
                                    </m:d>
                                  </m:e>
                                </m:func>
                                <m:r>
                                  <a:rPr lang="en-US" sz="2150" i="1">
                                    <a:latin typeface="Cambria Math" panose="02040503050406030204" pitchFamily="18" charset="0"/>
                                  </a:rPr>
                                  <m:t> </m:t>
                                </m:r>
                                <m:r>
                                  <m:rPr>
                                    <m:sty m:val="p"/>
                                  </m:rPr>
                                  <a:rPr lang="en-US" sz="2150">
                                    <a:latin typeface="Cambria Math" panose="02040503050406030204" pitchFamily="18" charset="0"/>
                                  </a:rPr>
                                  <m:t>otherwise</m:t>
                                </m:r>
                              </m:e>
                            </m:mr>
                          </m:m>
                        </m:e>
                      </m:d>
                    </m:oMath>
                  </m:oMathPara>
                </a14:m>
                <a:endParaRPr lang="en-US" sz="2150" dirty="0"/>
              </a:p>
              <a:p>
                <a:pPr marL="0" indent="0">
                  <a:buNone/>
                </a:pPr>
                <a:r>
                  <a:rPr lang="en-US" sz="2150" dirty="0"/>
                  <a:t>Where,</a:t>
                </a:r>
              </a:p>
              <a:p>
                <a:pPr marL="0" indent="0">
                  <a:buNone/>
                </a:pPr>
                <a14:m>
                  <m:oMathPara xmlns:m="http://schemas.openxmlformats.org/officeDocument/2006/math">
                    <m:oMathParaPr>
                      <m:jc m:val="centerGroup"/>
                    </m:oMathParaPr>
                    <m:oMath xmlns:m="http://schemas.openxmlformats.org/officeDocument/2006/math">
                      <m:r>
                        <a:rPr lang="en-US" sz="2150" i="1">
                          <a:latin typeface="Cambria Math" panose="02040503050406030204" pitchFamily="18" charset="0"/>
                        </a:rPr>
                        <m:t>∆</m:t>
                      </m:r>
                      <m:r>
                        <a:rPr lang="en-US" sz="2150" i="1">
                          <a:latin typeface="Cambria Math" panose="02040503050406030204" pitchFamily="18" charset="0"/>
                        </a:rPr>
                        <m:t>𝐸</m:t>
                      </m:r>
                      <m:d>
                        <m:dPr>
                          <m:ctrlPr>
                            <a:rPr lang="en-US" sz="2150" i="1">
                              <a:latin typeface="Cambria Math" panose="02040503050406030204" pitchFamily="18" charset="0"/>
                            </a:rPr>
                          </m:ctrlPr>
                        </m:dPr>
                        <m:e>
                          <m:r>
                            <a:rPr lang="en-US" sz="2150" i="1">
                              <a:latin typeface="Cambria Math" panose="02040503050406030204" pitchFamily="18" charset="0"/>
                            </a:rPr>
                            <m:t>𝑠</m:t>
                          </m:r>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𝑛𝑒𝑤</m:t>
                              </m:r>
                            </m:sub>
                          </m:sSub>
                        </m:e>
                      </m:d>
                      <m:r>
                        <a:rPr lang="en-US" sz="2150" i="1">
                          <a:latin typeface="Cambria Math" panose="02040503050406030204" pitchFamily="18" charset="0"/>
                        </a:rPr>
                        <m:t>=</m:t>
                      </m:r>
                      <m:r>
                        <a:rPr lang="en-US" sz="2150" i="1">
                          <a:latin typeface="Cambria Math" panose="02040503050406030204" pitchFamily="18" charset="0"/>
                        </a:rPr>
                        <m:t>𝐸</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𝑛𝑒𝑤</m:t>
                              </m:r>
                            </m:sub>
                          </m:sSub>
                        </m:e>
                      </m:d>
                      <m:r>
                        <a:rPr lang="en-US" sz="2150" i="1">
                          <a:latin typeface="Cambria Math" panose="02040503050406030204" pitchFamily="18" charset="0"/>
                        </a:rPr>
                        <m:t>−</m:t>
                      </m:r>
                      <m:r>
                        <a:rPr lang="en-US" sz="2150" i="1">
                          <a:latin typeface="Cambria Math" panose="02040503050406030204" pitchFamily="18" charset="0"/>
                        </a:rPr>
                        <m:t>𝐸</m:t>
                      </m:r>
                      <m:d>
                        <m:dPr>
                          <m:ctrlPr>
                            <a:rPr lang="en-US" sz="2150" i="1">
                              <a:latin typeface="Cambria Math" panose="02040503050406030204" pitchFamily="18" charset="0"/>
                            </a:rPr>
                          </m:ctrlPr>
                        </m:dPr>
                        <m:e>
                          <m:r>
                            <a:rPr lang="en-US" sz="2150" i="1">
                              <a:latin typeface="Cambria Math" panose="02040503050406030204" pitchFamily="18" charset="0"/>
                            </a:rPr>
                            <m:t>𝑠</m:t>
                          </m:r>
                        </m:e>
                      </m:d>
                    </m:oMath>
                  </m:oMathPara>
                </a14:m>
                <a:endParaRPr lang="en-US" sz="2150" dirty="0"/>
              </a:p>
              <a:p>
                <a:pPr marL="0" indent="0">
                  <a:buNone/>
                </a:pPr>
                <a:r>
                  <a:rPr lang="en-US" sz="2150" dirty="0"/>
                  <a:t>Given a certain temperature </a:t>
                </a:r>
                <a:r>
                  <a:rPr lang="en-US" sz="2150" i="1" dirty="0"/>
                  <a:t>T</a:t>
                </a:r>
                <a:r>
                  <a:rPr lang="en-US" sz="2150" dirty="0"/>
                  <a:t>, the larger the acceptance probability is, the higher likely the annealing process stops, the higher the likelihood of stability is. In other words, acceptance probability </a:t>
                </a:r>
                <a:r>
                  <a:rPr lang="en-US" sz="2150" i="1" dirty="0"/>
                  <a:t>P</a:t>
                </a:r>
                <a:r>
                  <a:rPr lang="en-US" sz="2150" dirty="0"/>
                  <a:t>(</a:t>
                </a:r>
                <a:r>
                  <a:rPr lang="en-US" sz="2150" i="1" dirty="0"/>
                  <a:t>s</a:t>
                </a:r>
                <a:r>
                  <a:rPr lang="en-US" sz="2150" dirty="0"/>
                  <a:t>, </a:t>
                </a:r>
                <a:r>
                  <a:rPr lang="en-US" sz="2150" i="1" dirty="0" err="1"/>
                  <a:t>s</a:t>
                </a:r>
                <a:r>
                  <a:rPr lang="en-US" sz="2150" i="1" baseline="-25000" dirty="0" err="1"/>
                  <a:t>new</a:t>
                </a:r>
                <a:r>
                  <a:rPr lang="en-US" sz="2150" dirty="0"/>
                  <a:t>, </a:t>
                </a:r>
                <a:r>
                  <a:rPr lang="en-US" sz="2150" i="1" dirty="0"/>
                  <a:t>T</a:t>
                </a:r>
                <a:r>
                  <a:rPr lang="en-US" sz="2150" dirty="0"/>
                  <a:t>) decides whether or not the new state</a:t>
                </a:r>
                <a:r>
                  <a:rPr lang="en-US" sz="2150" i="1" dirty="0"/>
                  <a:t> </a:t>
                </a:r>
                <a:r>
                  <a:rPr lang="en-US" sz="2150" i="1" dirty="0" err="1"/>
                  <a:t>s</a:t>
                </a:r>
                <a:r>
                  <a:rPr lang="en-US" sz="2150" i="1" baseline="-25000" dirty="0" err="1"/>
                  <a:t>new</a:t>
                </a:r>
                <a:r>
                  <a:rPr lang="en-US" sz="2150" dirty="0"/>
                  <a:t> is moved next in annealing process.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2"/>
                <a:stretch>
                  <a:fillRect l="-662" t="-707" r="-611" b="-51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92</a:t>
            </a:fld>
            <a:endParaRPr lang="en-US"/>
          </a:p>
        </p:txBody>
      </p:sp>
    </p:spTree>
    <p:extLst>
      <p:ext uri="{BB962C8B-B14F-4D97-AF65-F5344CB8AC3E}">
        <p14:creationId xmlns:p14="http://schemas.microsoft.com/office/powerpoint/2010/main" val="343705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000" dirty="0"/>
              <a:t>When applied into solving optimization problem as well as learning problem, simulated annealing (SA) algorithm codes candidate solution as states. Indeed, SA is iterative process including many enough iterations where SA decreases temperature T at each iteration and then, randomize a new state </a:t>
            </a:r>
            <a:r>
              <a:rPr lang="en-US" sz="2000" i="1" dirty="0" err="1"/>
              <a:t>s</a:t>
            </a:r>
            <a:r>
              <a:rPr lang="en-US" sz="2000" i="1" baseline="-25000" dirty="0" err="1"/>
              <a:t>new</a:t>
            </a:r>
            <a:r>
              <a:rPr lang="en-US" sz="2000" dirty="0"/>
              <a:t> and calculates energy </a:t>
            </a:r>
            <a:r>
              <a:rPr lang="en-US" sz="2000" i="1" dirty="0"/>
              <a:t>E</a:t>
            </a:r>
            <a:r>
              <a:rPr lang="en-US" sz="2000" dirty="0"/>
              <a:t>(</a:t>
            </a:r>
            <a:r>
              <a:rPr lang="en-US" sz="2000" i="1" dirty="0" err="1"/>
              <a:t>s</a:t>
            </a:r>
            <a:r>
              <a:rPr lang="en-US" sz="2000" i="1" baseline="-25000" dirty="0" err="1"/>
              <a:t>new</a:t>
            </a:r>
            <a:r>
              <a:rPr lang="en-US" sz="2000" dirty="0"/>
              <a:t>) of the new state. Whether or not the new state (new candidate solution) </a:t>
            </a:r>
            <a:r>
              <a:rPr lang="en-US" sz="2000" i="1" dirty="0" err="1"/>
              <a:t>s</a:t>
            </a:r>
            <a:r>
              <a:rPr lang="en-US" sz="2000" i="1" baseline="-25000" dirty="0" err="1"/>
              <a:t>new</a:t>
            </a:r>
            <a:r>
              <a:rPr lang="en-US" sz="2000" dirty="0"/>
              <a:t> is based on the acceptance probability </a:t>
            </a:r>
            <a:r>
              <a:rPr lang="en-US" sz="2000" i="1" dirty="0"/>
              <a:t>P</a:t>
            </a:r>
            <a:r>
              <a:rPr lang="en-US" sz="2000" dirty="0"/>
              <a:t>(</a:t>
            </a:r>
            <a:r>
              <a:rPr lang="en-US" sz="2000" i="1" dirty="0"/>
              <a:t>s</a:t>
            </a:r>
            <a:r>
              <a:rPr lang="en-US" sz="2000" dirty="0"/>
              <a:t>, </a:t>
            </a:r>
            <a:r>
              <a:rPr lang="en-US" sz="2000" i="1" dirty="0" err="1"/>
              <a:t>s</a:t>
            </a:r>
            <a:r>
              <a:rPr lang="en-US" sz="2000" i="1" baseline="-25000" dirty="0" err="1"/>
              <a:t>new</a:t>
            </a:r>
            <a:r>
              <a:rPr lang="en-US" sz="2000" dirty="0"/>
              <a:t>, </a:t>
            </a:r>
            <a:r>
              <a:rPr lang="en-US" sz="2000" i="1" dirty="0"/>
              <a:t>T</a:t>
            </a:r>
            <a:r>
              <a:rPr lang="en-US" sz="2000" dirty="0"/>
              <a:t>) based on current state </a:t>
            </a:r>
            <a:r>
              <a:rPr lang="en-US" sz="2000" i="1" dirty="0"/>
              <a:t>s</a:t>
            </a:r>
            <a:r>
              <a:rPr lang="en-US" sz="2000" dirty="0"/>
              <a:t>, new state </a:t>
            </a:r>
            <a:r>
              <a:rPr lang="en-US" sz="2000" i="1" dirty="0" err="1"/>
              <a:t>s</a:t>
            </a:r>
            <a:r>
              <a:rPr lang="en-US" sz="2000" i="1" baseline="-25000" dirty="0" err="1"/>
              <a:t>new</a:t>
            </a:r>
            <a:r>
              <a:rPr lang="en-US" sz="2000" dirty="0"/>
              <a:t>, current temperature </a:t>
            </a:r>
            <a:r>
              <a:rPr lang="en-US" sz="2000" i="1" dirty="0"/>
              <a:t>T</a:t>
            </a:r>
            <a:r>
              <a:rPr lang="en-US" sz="2000" dirty="0"/>
              <a:t>. If the new candidate solution </a:t>
            </a:r>
            <a:r>
              <a:rPr lang="en-US" sz="2000" i="1" dirty="0" err="1"/>
              <a:t>s</a:t>
            </a:r>
            <a:r>
              <a:rPr lang="en-US" sz="2000" i="1" baseline="-25000" dirty="0" err="1"/>
              <a:t>new</a:t>
            </a:r>
            <a:r>
              <a:rPr lang="en-US" sz="2000" dirty="0"/>
              <a:t> is selected as current solution, SA will decrease temperature in the next iteration. Following is pseudo code of SA:</a:t>
            </a:r>
          </a:p>
          <a:p>
            <a:pPr marL="0" indent="0">
              <a:buNone/>
            </a:pPr>
            <a:r>
              <a:rPr lang="en-US" sz="2000" dirty="0"/>
              <a:t>Initialize current temperature </a:t>
            </a:r>
            <a:r>
              <a:rPr lang="en-US" sz="2000" i="1" dirty="0"/>
              <a:t>T</a:t>
            </a:r>
            <a:r>
              <a:rPr lang="en-US" sz="2000" dirty="0"/>
              <a:t> by highest temperature </a:t>
            </a:r>
            <a:r>
              <a:rPr lang="en-US" sz="2000" i="1" dirty="0"/>
              <a:t>T</a:t>
            </a:r>
            <a:r>
              <a:rPr lang="en-US" sz="2000" baseline="-25000" dirty="0"/>
              <a:t>0</a:t>
            </a:r>
            <a:r>
              <a:rPr lang="en-US" sz="2000" dirty="0"/>
              <a:t> as </a:t>
            </a:r>
            <a:r>
              <a:rPr lang="en-US" sz="2000" i="1" dirty="0"/>
              <a:t>T</a:t>
            </a:r>
            <a:r>
              <a:rPr lang="en-US" sz="2000" dirty="0"/>
              <a:t> = </a:t>
            </a:r>
            <a:r>
              <a:rPr lang="en-US" sz="2000" i="1" dirty="0"/>
              <a:t>T</a:t>
            </a:r>
            <a:r>
              <a:rPr lang="en-US" sz="2000" baseline="-25000" dirty="0"/>
              <a:t>0</a:t>
            </a:r>
            <a:r>
              <a:rPr lang="en-US" sz="2000" dirty="0"/>
              <a:t>.</a:t>
            </a:r>
          </a:p>
          <a:p>
            <a:pPr marL="0" indent="0">
              <a:buNone/>
            </a:pPr>
            <a:r>
              <a:rPr lang="en-US" sz="2000" dirty="0"/>
              <a:t>Repeat</a:t>
            </a:r>
          </a:p>
          <a:p>
            <a:pPr indent="0">
              <a:buNone/>
            </a:pPr>
            <a:r>
              <a:rPr lang="en-US" sz="2000" dirty="0"/>
              <a:t>Decrease current temperature, for example, </a:t>
            </a:r>
            <a:r>
              <a:rPr lang="en-US" sz="2000" i="1" dirty="0"/>
              <a:t>T</a:t>
            </a:r>
            <a:r>
              <a:rPr lang="en-US" sz="2000" dirty="0"/>
              <a:t> = decrease(</a:t>
            </a:r>
            <a:r>
              <a:rPr lang="en-US" sz="2000" i="1" dirty="0"/>
              <a:t>T</a:t>
            </a:r>
            <a:r>
              <a:rPr lang="en-US" sz="2000" dirty="0"/>
              <a:t>).</a:t>
            </a:r>
          </a:p>
          <a:p>
            <a:pPr indent="0">
              <a:buNone/>
            </a:pPr>
            <a:r>
              <a:rPr lang="en-US" sz="2000" dirty="0"/>
              <a:t>Select a random neighbor of current state as </a:t>
            </a:r>
            <a:r>
              <a:rPr lang="en-US" sz="2000" i="1" dirty="0" err="1"/>
              <a:t>s</a:t>
            </a:r>
            <a:r>
              <a:rPr lang="en-US" sz="2000" i="1" baseline="-25000" dirty="0" err="1"/>
              <a:t>new</a:t>
            </a:r>
            <a:r>
              <a:rPr lang="en-US" sz="2000" dirty="0"/>
              <a:t> = neighbor(</a:t>
            </a:r>
            <a:r>
              <a:rPr lang="en-US" sz="2000" i="1" dirty="0"/>
              <a:t>s</a:t>
            </a:r>
            <a:r>
              <a:rPr lang="en-US" sz="2000" dirty="0"/>
              <a:t>).</a:t>
            </a:r>
          </a:p>
          <a:p>
            <a:pPr indent="0">
              <a:buNone/>
            </a:pPr>
            <a:r>
              <a:rPr lang="en-US" sz="2000" dirty="0"/>
              <a:t>If </a:t>
            </a:r>
            <a:r>
              <a:rPr lang="en-US" sz="2000" i="1" dirty="0"/>
              <a:t>P</a:t>
            </a:r>
            <a:r>
              <a:rPr lang="en-US" sz="2000" dirty="0"/>
              <a:t>(</a:t>
            </a:r>
            <a:r>
              <a:rPr lang="en-US" sz="2000" i="1" dirty="0"/>
              <a:t>s</a:t>
            </a:r>
            <a:r>
              <a:rPr lang="en-US" sz="2000" dirty="0"/>
              <a:t>, </a:t>
            </a:r>
            <a:r>
              <a:rPr lang="en-US" sz="2000" i="1" dirty="0" err="1"/>
              <a:t>s</a:t>
            </a:r>
            <a:r>
              <a:rPr lang="en-US" sz="2000" i="1" baseline="-25000" dirty="0" err="1"/>
              <a:t>new</a:t>
            </a:r>
            <a:r>
              <a:rPr lang="en-US" sz="2000" dirty="0"/>
              <a:t>, </a:t>
            </a:r>
            <a:r>
              <a:rPr lang="en-US" sz="2000" i="1" dirty="0"/>
              <a:t>T</a:t>
            </a:r>
            <a:r>
              <a:rPr lang="en-US" sz="2000" dirty="0"/>
              <a:t>) is larger than a predefined threshold then</a:t>
            </a:r>
          </a:p>
          <a:p>
            <a:pPr marL="457200" indent="0">
              <a:buNone/>
            </a:pPr>
            <a:r>
              <a:rPr lang="en-US" sz="2000" i="1" dirty="0"/>
              <a:t>s</a:t>
            </a:r>
            <a:r>
              <a:rPr lang="en-US" sz="2000" dirty="0"/>
              <a:t> = </a:t>
            </a:r>
            <a:r>
              <a:rPr lang="en-US" sz="2000" i="1" dirty="0" err="1"/>
              <a:t>s</a:t>
            </a:r>
            <a:r>
              <a:rPr lang="en-US" sz="2000" i="1" baseline="-25000" dirty="0" err="1"/>
              <a:t>new</a:t>
            </a:r>
            <a:endParaRPr lang="en-US" sz="2000" dirty="0"/>
          </a:p>
          <a:p>
            <a:pPr indent="0">
              <a:buNone/>
            </a:pPr>
            <a:r>
              <a:rPr lang="en-US" sz="2000" dirty="0"/>
              <a:t>End if</a:t>
            </a:r>
          </a:p>
          <a:p>
            <a:pPr marL="0" indent="0">
              <a:buNone/>
            </a:pPr>
            <a:r>
              <a:rPr lang="en-US" sz="2000" dirty="0"/>
              <a:t>Until terminating conditions are met.</a:t>
            </a:r>
          </a:p>
          <a:p>
            <a:pPr marL="0" indent="0">
              <a:buNone/>
            </a:pPr>
            <a:r>
              <a:rPr lang="en-US" sz="2000" dirty="0"/>
              <a:t>The terminating conditions can be that best state (solution) is reached, the current state </a:t>
            </a:r>
            <a:r>
              <a:rPr lang="en-US" sz="2000" i="1" dirty="0"/>
              <a:t>s</a:t>
            </a:r>
            <a:r>
              <a:rPr lang="en-US" sz="2000" dirty="0"/>
              <a:t> is good enough, the current temperature </a:t>
            </a:r>
            <a:r>
              <a:rPr lang="en-US" sz="2000" i="1" dirty="0"/>
              <a:t>T</a:t>
            </a:r>
            <a:r>
              <a:rPr lang="en-US" sz="2000" dirty="0"/>
              <a:t> is low enough, or the number of iterations is large enough.</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93</a:t>
            </a:fld>
            <a:endParaRPr lang="en-US"/>
          </a:p>
        </p:txBody>
      </p:sp>
    </p:spTree>
    <p:extLst>
      <p:ext uri="{BB962C8B-B14F-4D97-AF65-F5344CB8AC3E}">
        <p14:creationId xmlns:p14="http://schemas.microsoft.com/office/powerpoint/2010/main" val="4277989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Autofit/>
              </a:bodyPr>
              <a:lstStyle/>
              <a:p>
                <a:pPr marL="0" indent="0">
                  <a:buNone/>
                </a:pPr>
                <a:r>
                  <a:rPr lang="en-US" sz="1900" dirty="0"/>
                  <a:t>As usual, given a maximum iteration number </a:t>
                </a:r>
                <a:r>
                  <a:rPr lang="en-US" sz="1900" i="1" dirty="0"/>
                  <a:t>K</a:t>
                </a:r>
                <a:r>
                  <a:rPr lang="en-US" sz="1900" dirty="0"/>
                  <a:t> and the current iteration number </a:t>
                </a:r>
                <a:r>
                  <a:rPr lang="en-US" sz="1900" i="1" dirty="0"/>
                  <a:t>k</a:t>
                </a:r>
                <a:r>
                  <a:rPr lang="en-US" sz="1900" dirty="0"/>
                  <a:t>, the temperature decreasing function can be defined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decrease</m:t>
                      </m:r>
                      <m:d>
                        <m:dPr>
                          <m:ctrlPr>
                            <a:rPr lang="en-US" sz="1900" i="1">
                              <a:latin typeface="Cambria Math" panose="02040503050406030204" pitchFamily="18" charset="0"/>
                            </a:rPr>
                          </m:ctrlPr>
                        </m:dPr>
                        <m:e>
                          <m:r>
                            <a:rPr lang="en-US" sz="1900" i="1">
                              <a:latin typeface="Cambria Math" panose="02040503050406030204" pitchFamily="18" charset="0"/>
                            </a:rPr>
                            <m:t>𝑇</m:t>
                          </m:r>
                        </m:e>
                      </m:d>
                      <m:r>
                        <a:rPr lang="en-US" sz="1900" i="1">
                          <a:latin typeface="Cambria Math" panose="02040503050406030204" pitchFamily="18" charset="0"/>
                        </a:rPr>
                        <m:t>=</m:t>
                      </m:r>
                      <m:r>
                        <a:rPr lang="en-US" sz="1900" i="1">
                          <a:latin typeface="Cambria Math" panose="02040503050406030204" pitchFamily="18" charset="0"/>
                        </a:rPr>
                        <m:t>𝑇</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𝑘</m:t>
                          </m:r>
                        </m:num>
                        <m:den>
                          <m:r>
                            <a:rPr lang="en-US" sz="1900" i="1">
                              <a:latin typeface="Cambria Math" panose="02040503050406030204" pitchFamily="18" charset="0"/>
                            </a:rPr>
                            <m:t>𝐾</m:t>
                          </m:r>
                        </m:den>
                      </m:f>
                      <m:r>
                        <a:rPr lang="en-US" sz="1900" i="1">
                          <a:latin typeface="Cambria Math" panose="02040503050406030204" pitchFamily="18" charset="0"/>
                        </a:rPr>
                        <m:t>𝑇</m:t>
                      </m:r>
                    </m:oMath>
                  </m:oMathPara>
                </a14:m>
                <a:endParaRPr lang="en-US" sz="1900" dirty="0"/>
              </a:p>
              <a:p>
                <a:pPr marL="0" indent="0">
                  <a:buNone/>
                </a:pPr>
                <a:r>
                  <a:rPr lang="en-US" sz="1900" dirty="0"/>
                  <a:t>It is easy to infer that it is possible to set the initial temperature to be the maximum number of iterations as </a:t>
                </a:r>
                <a:r>
                  <a:rPr lang="en-US" sz="1900" i="1" dirty="0"/>
                  <a:t>T</a:t>
                </a:r>
                <a:r>
                  <a:rPr lang="en-US" sz="1900" baseline="-25000" dirty="0"/>
                  <a:t>0</a:t>
                </a:r>
                <a:r>
                  <a:rPr lang="en-US" sz="1900" dirty="0"/>
                  <a:t> = </a:t>
                </a:r>
                <a:r>
                  <a:rPr lang="en-US" sz="1900" i="1" dirty="0"/>
                  <a:t>K</a:t>
                </a:r>
                <a:r>
                  <a:rPr lang="en-US" sz="1900" dirty="0"/>
                  <a:t> in practice. There is no significant change when applying SA into training Boltzmann machine where the most important problem is how to specify energy of Boltzmann machine. Fortunately, global energy of Boltzmann machine inherits from global energy of Hopfield network because Boltzmann machine is a type of Hopfield network which in turn is a variant of RNN. Suppose an entire Boltzmann machine is represented by a vector </a:t>
                </a:r>
                <a:r>
                  <a:rPr lang="en-US" sz="1900" b="1" i="1" dirty="0"/>
                  <a:t>x</a:t>
                </a:r>
                <a:r>
                  <a:rPr lang="en-US" sz="1900" dirty="0"/>
                  <a:t> = (</a:t>
                </a:r>
                <a:r>
                  <a:rPr lang="en-US" sz="1900" i="1" dirty="0"/>
                  <a:t>x</a:t>
                </a:r>
                <a:r>
                  <a:rPr lang="en-US" sz="1900" baseline="-25000" dirty="0"/>
                  <a:t>1</a:t>
                </a:r>
                <a:r>
                  <a:rPr lang="en-US" sz="1900" dirty="0"/>
                  <a:t>, </a:t>
                </a:r>
                <a:r>
                  <a:rPr lang="en-US" sz="1900" i="1" dirty="0"/>
                  <a:t>x</a:t>
                </a:r>
                <a:r>
                  <a:rPr lang="en-US" sz="1900" baseline="-25000" dirty="0"/>
                  <a:t>2</a:t>
                </a:r>
                <a:r>
                  <a:rPr lang="en-US" sz="1900" dirty="0"/>
                  <a:t>,…, </a:t>
                </a:r>
                <a:r>
                  <a:rPr lang="en-US" sz="1900" i="1" dirty="0" err="1"/>
                  <a:t>x</a:t>
                </a:r>
                <a:r>
                  <a:rPr lang="en-US" sz="1900" i="1" baseline="-25000" dirty="0" err="1"/>
                  <a:t>n</a:t>
                </a:r>
                <a:r>
                  <a:rPr lang="en-US" sz="1900" dirty="0"/>
                  <a:t>) in which each </a:t>
                </a:r>
                <a:r>
                  <a:rPr lang="en-US" sz="1900" i="1" dirty="0"/>
                  <a:t>x</a:t>
                </a:r>
                <a:r>
                  <a:rPr lang="en-US" sz="1900" i="1" baseline="-25000" dirty="0"/>
                  <a:t>i</a:t>
                </a:r>
                <a:r>
                  <a:rPr lang="en-US" sz="1900" dirty="0"/>
                  <a:t> is a neuron or unit. It is exact that a certain state of Boltzmann machine is represented by </a:t>
                </a:r>
                <a:r>
                  <a:rPr lang="en-US" sz="1900" b="1" i="1" dirty="0"/>
                  <a:t>x</a:t>
                </a:r>
                <a:r>
                  <a:rPr lang="en-US" sz="1900" dirty="0"/>
                  <a:t> which is evaluated at certain time point. It is possible to denote current state of Boltzmann machine as </a:t>
                </a:r>
                <a:r>
                  <a:rPr lang="en-US" sz="1900" b="1" i="1" dirty="0"/>
                  <a:t>x</a:t>
                </a:r>
                <a:r>
                  <a:rPr lang="en-US" sz="1900" dirty="0"/>
                  <a:t> instead. For convenience, the next state of Boltzmann machine is denoted </a:t>
                </a:r>
                <a:r>
                  <a:rPr lang="en-US" sz="1900" b="1" i="1" dirty="0"/>
                  <a:t>x</a:t>
                </a:r>
                <a:r>
                  <a:rPr lang="en-US" sz="1900" dirty="0"/>
                  <a:t>’. Energy </a:t>
                </a:r>
                <a:r>
                  <a:rPr lang="en-US" sz="1900" i="1" dirty="0"/>
                  <a:t>E</a:t>
                </a:r>
                <a:r>
                  <a:rPr lang="en-US" sz="1900" dirty="0"/>
                  <a:t>(</a:t>
                </a:r>
                <a:r>
                  <a:rPr lang="en-US" sz="1900" b="1" i="1" dirty="0"/>
                  <a:t>x</a:t>
                </a:r>
                <a:r>
                  <a:rPr lang="en-US" sz="1900" dirty="0"/>
                  <a:t>) of Boltzmann machine at state </a:t>
                </a:r>
                <a:r>
                  <a:rPr lang="en-US" sz="1900" b="1" i="1" dirty="0"/>
                  <a:t>x</a:t>
                </a:r>
                <a:r>
                  <a:rPr lang="en-US" sz="1900" dirty="0"/>
                  <a:t> is defined based on global energy of Hopfield network as follows (Hinton, 2007, p. 2):</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𝐸</m:t>
                      </m:r>
                      <m:d>
                        <m:dPr>
                          <m:ctrlPr>
                            <a:rPr lang="en-US" sz="1900" i="1">
                              <a:latin typeface="Cambria Math" panose="02040503050406030204" pitchFamily="18" charset="0"/>
                            </a:rPr>
                          </m:ctrlPr>
                        </m:dPr>
                        <m:e>
                          <m:r>
                            <a:rPr lang="en-US" sz="1900" b="1" i="1">
                              <a:latin typeface="Cambria Math" panose="02040503050406030204" pitchFamily="18" charset="0"/>
                            </a:rPr>
                            <m:t>𝒙</m:t>
                          </m:r>
                        </m:e>
                      </m:d>
                      <m: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𝑖</m:t>
                          </m:r>
                          <m:r>
                            <a:rPr lang="en-US" sz="1900" i="1">
                              <a:latin typeface="Cambria Math" panose="02040503050406030204" pitchFamily="18" charset="0"/>
                            </a:rPr>
                            <m:t>=1</m:t>
                          </m:r>
                        </m:sub>
                        <m:sup>
                          <m:r>
                            <a:rPr lang="en-US" sz="1900" i="1">
                              <a:latin typeface="Cambria Math" panose="02040503050406030204" pitchFamily="18" charset="0"/>
                            </a:rPr>
                            <m:t>𝑛</m:t>
                          </m:r>
                          <m:r>
                            <a:rPr lang="en-US" sz="1900" i="1">
                              <a:latin typeface="Cambria Math" panose="02040503050406030204" pitchFamily="18" charset="0"/>
                            </a:rPr>
                            <m:t>−1</m:t>
                          </m:r>
                        </m:sup>
                        <m:e>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𝑗</m:t>
                              </m:r>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+1</m:t>
                              </m:r>
                            </m:sub>
                            <m:sup>
                              <m:r>
                                <a:rPr lang="en-US" sz="1900" i="1">
                                  <a:latin typeface="Cambria Math" panose="02040503050406030204" pitchFamily="18" charset="0"/>
                                </a:rPr>
                                <m:t>𝑛</m:t>
                              </m:r>
                            </m:sup>
                            <m:e>
                              <m:sSub>
                                <m:sSubPr>
                                  <m:ctrlPr>
                                    <a:rPr lang="en-US" sz="1900" i="1">
                                      <a:latin typeface="Cambria Math" panose="02040503050406030204" pitchFamily="18" charset="0"/>
                                    </a:rPr>
                                  </m:ctrlPr>
                                </m:sSubPr>
                                <m:e>
                                  <m:r>
                                    <a:rPr lang="en-US" sz="1900" i="1">
                                      <a:latin typeface="Cambria Math" panose="02040503050406030204" pitchFamily="18" charset="0"/>
                                    </a:rPr>
                                    <m:t>𝑤</m:t>
                                  </m:r>
                                </m:e>
                                <m:sub>
                                  <m:r>
                                    <a:rPr lang="en-US" sz="1900" i="1">
                                      <a:latin typeface="Cambria Math" panose="02040503050406030204" pitchFamily="18" charset="0"/>
                                    </a:rPr>
                                    <m:t>𝑖𝑗</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𝑗</m:t>
                                  </m:r>
                                </m:sub>
                              </m:sSub>
                            </m:e>
                          </m:nary>
                        </m:e>
                      </m:nary>
                      <m:r>
                        <a:rPr lang="en-US" sz="1900" i="1">
                          <a:latin typeface="Cambria Math" panose="02040503050406030204" pitchFamily="18" charset="0"/>
                        </a:rPr>
                        <m:t>−</m:t>
                      </m:r>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𝑖</m:t>
                          </m:r>
                          <m:r>
                            <a:rPr lang="en-US" sz="1900" i="1">
                              <a:latin typeface="Cambria Math" panose="02040503050406030204" pitchFamily="18" charset="0"/>
                            </a:rPr>
                            <m:t>=1</m:t>
                          </m:r>
                        </m:sub>
                        <m:sup>
                          <m:r>
                            <a:rPr lang="en-US" sz="1900" i="1">
                              <a:latin typeface="Cambria Math" panose="02040503050406030204" pitchFamily="18" charset="0"/>
                            </a:rPr>
                            <m:t>𝑛</m:t>
                          </m:r>
                        </m:sup>
                        <m:e>
                          <m:sSub>
                            <m:sSubPr>
                              <m:ctrlPr>
                                <a:rPr lang="en-US" sz="1900" i="1">
                                  <a:latin typeface="Cambria Math" panose="02040503050406030204" pitchFamily="18" charset="0"/>
                                </a:rPr>
                              </m:ctrlPr>
                            </m:sSubPr>
                            <m:e>
                              <m:r>
                                <a:rPr lang="en-US" sz="1900" i="1">
                                  <a:latin typeface="Cambria Math" panose="02040503050406030204" pitchFamily="18" charset="0"/>
                                </a:rPr>
                                <m:t>𝑏</m:t>
                              </m:r>
                            </m:e>
                            <m:sub>
                              <m:r>
                                <a:rPr lang="en-US" sz="1900" i="1">
                                  <a:latin typeface="Cambria Math" panose="02040503050406030204" pitchFamily="18" charset="0"/>
                                </a:rPr>
                                <m:t>𝑖</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ub>
                          </m:sSub>
                        </m:e>
                      </m:nary>
                    </m:oMath>
                  </m:oMathPara>
                </a14:m>
                <a:endParaRPr lang="en-US" sz="1900" dirty="0"/>
              </a:p>
              <a:p>
                <a:pPr marL="0" indent="0">
                  <a:buNone/>
                </a:pPr>
                <a:r>
                  <a:rPr lang="en-US" sz="1900" dirty="0"/>
                  <a:t>Note, </a:t>
                </a:r>
                <a:r>
                  <a:rPr lang="en-US" sz="1900" i="1" dirty="0" err="1"/>
                  <a:t>w</a:t>
                </a:r>
                <a:r>
                  <a:rPr lang="en-US" sz="1900" i="1" baseline="-25000" dirty="0" err="1"/>
                  <a:t>ij</a:t>
                </a:r>
                <a:r>
                  <a:rPr lang="en-US" sz="1900" dirty="0"/>
                  <a:t> is weight between neuron </a:t>
                </a:r>
                <a:r>
                  <a:rPr lang="en-US" sz="1900" i="1" dirty="0"/>
                  <a:t>x</a:t>
                </a:r>
                <a:r>
                  <a:rPr lang="en-US" sz="1900" i="1" baseline="-25000" dirty="0"/>
                  <a:t>i</a:t>
                </a:r>
                <a:r>
                  <a:rPr lang="en-US" sz="1900" dirty="0"/>
                  <a:t> and neuron </a:t>
                </a:r>
                <a:r>
                  <a:rPr lang="en-US" sz="1900" i="1" dirty="0" err="1"/>
                  <a:t>x</a:t>
                </a:r>
                <a:r>
                  <a:rPr lang="en-US" sz="1900" i="1" baseline="-25000" dirty="0" err="1"/>
                  <a:t>j</a:t>
                </a:r>
                <a:r>
                  <a:rPr lang="en-US" sz="1900" dirty="0"/>
                  <a:t> whereas </a:t>
                </a:r>
                <a:r>
                  <a:rPr lang="en-US" sz="1900" i="1" dirty="0"/>
                  <a:t>b</a:t>
                </a:r>
                <a:r>
                  <a:rPr lang="en-US" sz="1900" i="1" baseline="-25000" dirty="0"/>
                  <a:t>i</a:t>
                </a:r>
                <a:r>
                  <a:rPr lang="en-US" sz="1900" dirty="0"/>
                  <a:t> is bias of neuron </a:t>
                </a:r>
                <a:r>
                  <a:rPr lang="en-US" sz="1900" i="1" dirty="0"/>
                  <a:t>x</a:t>
                </a:r>
                <a:r>
                  <a:rPr lang="en-US" sz="1900" i="1" baseline="-25000" dirty="0"/>
                  <a:t>i</a:t>
                </a:r>
                <a:r>
                  <a:rPr lang="en-US" sz="1900" dirty="0"/>
                  <a:t>. As usual, biases </a:t>
                </a:r>
                <a:r>
                  <a:rPr lang="en-US" sz="1900" i="1" dirty="0"/>
                  <a:t>b</a:t>
                </a:r>
                <a:r>
                  <a:rPr lang="en-US" sz="1900" i="1" baseline="-25000" dirty="0"/>
                  <a:t>i</a:t>
                </a:r>
                <a:r>
                  <a:rPr lang="en-US" sz="1900" dirty="0"/>
                  <a:t> are considered as parameters like weights </a:t>
                </a:r>
                <a:r>
                  <a:rPr lang="en-US" sz="1900" i="1" dirty="0" err="1"/>
                  <a:t>w</a:t>
                </a:r>
                <a:r>
                  <a:rPr lang="en-US" sz="1900" i="1" baseline="-25000" dirty="0" err="1"/>
                  <a:t>ij</a:t>
                </a:r>
                <a:r>
                  <a:rPr lang="en-US" sz="19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509" t="-589" r="-458" b="-376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94</a:t>
            </a:fld>
            <a:endParaRPr lang="en-US"/>
          </a:p>
        </p:txBody>
      </p:sp>
    </p:spTree>
    <p:extLst>
      <p:ext uri="{BB962C8B-B14F-4D97-AF65-F5344CB8AC3E}">
        <p14:creationId xmlns:p14="http://schemas.microsoft.com/office/powerpoint/2010/main" val="32972088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smtClean="0"/>
                  <a:t>Because there are </a:t>
                </a:r>
                <a:r>
                  <a:rPr lang="en-US" sz="2100" i="1" dirty="0"/>
                  <a:t>n</a:t>
                </a:r>
                <a:r>
                  <a:rPr lang="en-US" sz="2100" dirty="0"/>
                  <a:t>(</a:t>
                </a:r>
                <a:r>
                  <a:rPr lang="en-US" sz="2100" i="1" dirty="0"/>
                  <a:t>n</a:t>
                </a:r>
                <a:r>
                  <a:rPr lang="en-US" sz="2100" dirty="0"/>
                  <a:t>–1)/2 connections as well as </a:t>
                </a:r>
                <a:r>
                  <a:rPr lang="en-US" sz="2100" i="1" dirty="0"/>
                  <a:t>n</a:t>
                </a:r>
                <a:r>
                  <a:rPr lang="en-US" sz="2100" dirty="0"/>
                  <a:t>(</a:t>
                </a:r>
                <a:r>
                  <a:rPr lang="en-US" sz="2100" i="1" dirty="0"/>
                  <a:t>n</a:t>
                </a:r>
                <a:r>
                  <a:rPr lang="en-US" sz="2100" dirty="0"/>
                  <a:t>–1)/2 weights, the equation of energy is rewritten for convenience as follows (Wikipedia, Boltzmann machine, 2004</a:t>
                </a:r>
                <a:r>
                  <a:rPr lang="en-US" sz="2100" dirty="0" smtClean="0"/>
                  <a:t>):</a:t>
                </a:r>
              </a:p>
              <a:p>
                <a:pPr marL="0" indent="0">
                  <a:buNone/>
                </a:pPr>
                <a14:m>
                  <m:oMathPara xmlns:m="http://schemas.openxmlformats.org/officeDocument/2006/math">
                    <m:oMathParaPr>
                      <m:jc m:val="right"/>
                    </m:oMathParaPr>
                    <m:oMath xmlns:m="http://schemas.openxmlformats.org/officeDocument/2006/math">
                      <m:r>
                        <a:rPr lang="en-US" sz="2100" i="1">
                          <a:latin typeface="Cambria Math" panose="02040503050406030204" pitchFamily="18" charset="0"/>
                        </a:rPr>
                        <m:t>𝐸</m:t>
                      </m:r>
                      <m:d>
                        <m:dPr>
                          <m:ctrlPr>
                            <a:rPr lang="en-US" sz="2100" i="1">
                              <a:latin typeface="Cambria Math" panose="02040503050406030204" pitchFamily="18" charset="0"/>
                            </a:rPr>
                          </m:ctrlPr>
                        </m:dPr>
                        <m:e>
                          <m:r>
                            <a:rPr lang="en-US" sz="2100" b="1" i="1">
                              <a:latin typeface="Cambria Math" panose="02040503050406030204" pitchFamily="18" charset="0"/>
                            </a:rPr>
                            <m:t>𝒙</m:t>
                          </m:r>
                        </m:e>
                      </m:d>
                      <m:r>
                        <a:rPr lang="en-US" sz="2100" i="1">
                          <a:latin typeface="Cambria Math" panose="02040503050406030204" pitchFamily="18" charset="0"/>
                        </a:rPr>
                        <m:t>=−</m:t>
                      </m:r>
                      <m:nary>
                        <m:naryPr>
                          <m:chr m:val="∑"/>
                          <m:limLoc m:val="undOvr"/>
                          <m:supHide m:val="on"/>
                          <m:ctrlPr>
                            <a:rPr lang="en-US" sz="2100" i="1">
                              <a:latin typeface="Cambria Math" panose="02040503050406030204" pitchFamily="18" charset="0"/>
                            </a:rPr>
                          </m:ctrlPr>
                        </m:naryPr>
                        <m:sub>
                          <m:r>
                            <a:rPr lang="en-US" sz="2100" i="1">
                              <a:latin typeface="Cambria Math" panose="02040503050406030204" pitchFamily="18" charset="0"/>
                            </a:rPr>
                            <m:t>𝑖</m:t>
                          </m:r>
                          <m:r>
                            <a:rPr lang="en-US" sz="2100" i="1">
                              <a:latin typeface="Cambria Math" panose="02040503050406030204" pitchFamily="18" charset="0"/>
                            </a:rPr>
                            <m:t>&lt;</m:t>
                          </m:r>
                          <m:r>
                            <a:rPr lang="en-US" sz="2100" i="1">
                              <a:latin typeface="Cambria Math" panose="02040503050406030204" pitchFamily="18" charset="0"/>
                            </a:rPr>
                            <m:t>𝑗</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𝑖𝑗</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𝑗</m:t>
                              </m:r>
                            </m:sub>
                          </m:sSub>
                        </m:e>
                      </m:nary>
                      <m:r>
                        <a:rPr lang="en-US" sz="2100" i="1">
                          <a:latin typeface="Cambria Math" panose="02040503050406030204" pitchFamily="18" charset="0"/>
                        </a:rPr>
                        <m:t>−</m:t>
                      </m:r>
                      <m:nary>
                        <m:naryPr>
                          <m:chr m:val="∑"/>
                          <m:limLoc m:val="undOvr"/>
                          <m:supHide m:val="on"/>
                          <m:ctrlPr>
                            <a:rPr lang="en-US" sz="2100" i="1">
                              <a:latin typeface="Cambria Math" panose="02040503050406030204" pitchFamily="18" charset="0"/>
                            </a:rPr>
                          </m:ctrlPr>
                        </m:naryPr>
                        <m:sub>
                          <m:r>
                            <a:rPr lang="en-US" sz="2100" i="1">
                              <a:latin typeface="Cambria Math" panose="02040503050406030204" pitchFamily="18" charset="0"/>
                            </a:rPr>
                            <m:t>𝑖</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𝑏</m:t>
                              </m:r>
                            </m:e>
                            <m:sub>
                              <m:r>
                                <a:rPr lang="en-US" sz="2100" i="1">
                                  <a:latin typeface="Cambria Math" panose="02040503050406030204" pitchFamily="18" charset="0"/>
                                </a:rPr>
                                <m:t>𝑖</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e>
                      </m:nary>
                      <m:r>
                        <a:rPr lang="en-US" sz="2100" b="0" i="1" smtClean="0">
                          <a:latin typeface="Cambria Math" panose="02040503050406030204" pitchFamily="18" charset="0"/>
                        </a:rPr>
                        <m:t>    </m:t>
                      </m:r>
                      <m:d>
                        <m:dPr>
                          <m:ctrlPr>
                            <a:rPr lang="en-US" sz="2100" b="0" i="1" smtClean="0">
                              <a:latin typeface="Cambria Math" panose="02040503050406030204" pitchFamily="18" charset="0"/>
                            </a:rPr>
                          </m:ctrlPr>
                        </m:dPr>
                        <m:e>
                          <m:r>
                            <a:rPr lang="en-US" sz="2100" b="0" i="1" smtClean="0">
                              <a:latin typeface="Cambria Math" panose="02040503050406030204" pitchFamily="18" charset="0"/>
                            </a:rPr>
                            <m:t>3.16</m:t>
                          </m:r>
                        </m:e>
                      </m:d>
                    </m:oMath>
                  </m:oMathPara>
                </a14:m>
                <a:endParaRPr lang="en-US" sz="2100" dirty="0" smtClean="0"/>
              </a:p>
              <a:p>
                <a:pPr marL="0" indent="0">
                  <a:buNone/>
                </a:pPr>
                <a:r>
                  <a:rPr lang="en-US" sz="2100" dirty="0"/>
                  <a:t>All weights </a:t>
                </a:r>
                <a:r>
                  <a:rPr lang="en-US" sz="2100" i="1" dirty="0" err="1"/>
                  <a:t>w</a:t>
                </a:r>
                <a:r>
                  <a:rPr lang="en-US" sz="2100" i="1" baseline="-25000" dirty="0" err="1"/>
                  <a:t>ij</a:t>
                </a:r>
                <a:r>
                  <a:rPr lang="en-US" sz="2100" dirty="0"/>
                  <a:t> compose weight matrix </a:t>
                </a:r>
                <a:r>
                  <a:rPr lang="en-US" sz="2100" b="1" i="1" dirty="0"/>
                  <a:t>W</a:t>
                </a:r>
                <a:r>
                  <a:rPr lang="en-US" sz="2100" dirty="0"/>
                  <a:t> = (</a:t>
                </a:r>
                <a:r>
                  <a:rPr lang="en-US" sz="2100" i="1" dirty="0" err="1"/>
                  <a:t>w</a:t>
                </a:r>
                <a:r>
                  <a:rPr lang="en-US" sz="2100" i="1" baseline="-25000" dirty="0" err="1"/>
                  <a:t>ij</a:t>
                </a:r>
                <a:r>
                  <a:rPr lang="en-US" sz="2100" dirty="0"/>
                  <a:t>)</a:t>
                </a:r>
                <a:r>
                  <a:rPr lang="en-US" sz="2100" i="1" baseline="-25000" dirty="0" err="1"/>
                  <a:t>n</a:t>
                </a:r>
                <a:r>
                  <a:rPr lang="en-US" sz="2100" baseline="-25000" dirty="0" err="1"/>
                  <a:t>x</a:t>
                </a:r>
                <a:r>
                  <a:rPr lang="en-US" sz="2100" i="1" baseline="-25000" dirty="0" err="1"/>
                  <a:t>n</a:t>
                </a:r>
                <a:r>
                  <a:rPr lang="en-US" sz="2100" dirty="0"/>
                  <a:t> whose elements on diagonal are zero. Note, </a:t>
                </a:r>
                <a:r>
                  <a:rPr lang="en-US" sz="2100" b="1" i="1" dirty="0"/>
                  <a:t>W</a:t>
                </a:r>
                <a:r>
                  <a:rPr lang="en-US" sz="2100" dirty="0"/>
                  <a:t> is </a:t>
                </a:r>
                <a:r>
                  <a:rPr lang="en-US" sz="2100" i="1" dirty="0" err="1"/>
                  <a:t>n</a:t>
                </a:r>
                <a:r>
                  <a:rPr lang="en-US" sz="2100" baseline="-25000" dirty="0" err="1"/>
                  <a:t>x</a:t>
                </a:r>
                <a:r>
                  <a:rPr lang="en-US" sz="2100" i="1" dirty="0" err="1"/>
                  <a:t>n</a:t>
                </a:r>
                <a:r>
                  <a:rPr lang="en-US" sz="2100" dirty="0"/>
                  <a:t> symmetric matrix.</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𝑖𝑗</m:t>
                          </m:r>
                        </m:sub>
                      </m:sSub>
                      <m:r>
                        <m:rPr>
                          <m:aln/>
                        </m:rP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𝑗𝑖</m:t>
                          </m:r>
                        </m:sub>
                      </m:sSub>
                      <m:r>
                        <a:rPr lang="en-US" sz="2100" i="1">
                          <a:latin typeface="Cambria Math" panose="02040503050406030204" pitchFamily="18" charset="0"/>
                        </a:rPr>
                        <m:t>,∀</m:t>
                      </m:r>
                      <m:r>
                        <a:rPr lang="en-US" sz="2100" i="1">
                          <a:latin typeface="Cambria Math" panose="02040503050406030204" pitchFamily="18" charset="0"/>
                        </a:rPr>
                        <m:t>𝑖</m:t>
                      </m:r>
                      <m:r>
                        <a:rPr lang="en-US" sz="2100" i="1">
                          <a:latin typeface="Cambria Math" panose="02040503050406030204" pitchFamily="18" charset="0"/>
                        </a:rPr>
                        <m:t>,</m:t>
                      </m:r>
                      <m:r>
                        <a:rPr lang="en-US" sz="2100" i="1">
                          <a:latin typeface="Cambria Math" panose="02040503050406030204" pitchFamily="18" charset="0"/>
                        </a:rPr>
                        <m:t>𝑗</m:t>
                      </m:r>
                    </m:oMath>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𝑖𝑖</m:t>
                          </m:r>
                        </m:sub>
                      </m:sSub>
                      <m:r>
                        <m:rPr>
                          <m:aln/>
                        </m:rP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𝑖</m:t>
                      </m:r>
                      <m:r>
                        <a:rPr lang="en-US" sz="2100" i="1">
                          <a:latin typeface="Cambria Math" panose="02040503050406030204" pitchFamily="18" charset="0"/>
                        </a:rPr>
                        <m:t> </m:t>
                      </m:r>
                      <m:r>
                        <m:rPr>
                          <m:sty m:val="p"/>
                        </m:rPr>
                        <a:rPr lang="en-US" sz="2100">
                          <a:latin typeface="Cambria Math" panose="02040503050406030204" pitchFamily="18" charset="0"/>
                        </a:rPr>
                        <m:t>by</m:t>
                      </m:r>
                      <m:r>
                        <a:rPr lang="en-US" sz="2100">
                          <a:latin typeface="Cambria Math" panose="02040503050406030204" pitchFamily="18" charset="0"/>
                        </a:rPr>
                        <m:t> </m:t>
                      </m:r>
                      <m:r>
                        <m:rPr>
                          <m:sty m:val="p"/>
                        </m:rPr>
                        <a:rPr lang="en-US" sz="2100">
                          <a:latin typeface="Cambria Math" panose="02040503050406030204" pitchFamily="18" charset="0"/>
                        </a:rPr>
                        <m:t>convention</m:t>
                      </m:r>
                    </m:oMath>
                  </m:oMathPara>
                </a14:m>
                <a:endParaRPr lang="en-US" sz="2100" dirty="0"/>
              </a:p>
              <a:p>
                <a:pPr marL="0" indent="0">
                  <a:buNone/>
                </a:pPr>
                <a:r>
                  <a:rPr lang="en-US" sz="2100" dirty="0"/>
                  <a:t>Every neuron </a:t>
                </a:r>
                <a:r>
                  <a:rPr lang="en-US" sz="2100" i="1" dirty="0"/>
                  <a:t>x</a:t>
                </a:r>
                <a:r>
                  <a:rPr lang="en-US" sz="2100" i="1" baseline="-25000" dirty="0"/>
                  <a:t>i</a:t>
                </a:r>
                <a:r>
                  <a:rPr lang="en-US" sz="2100" dirty="0"/>
                  <a:t> is evaluated by propagation rule:</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𝑖</m:t>
                          </m:r>
                        </m:sub>
                      </m:sSub>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𝑗</m:t>
                          </m:r>
                          <m:r>
                            <a:rPr lang="en-US" sz="2100" i="1">
                              <a:latin typeface="Cambria Math" panose="02040503050406030204" pitchFamily="18" charset="0"/>
                            </a:rPr>
                            <m:t>=1,</m:t>
                          </m:r>
                          <m:r>
                            <a:rPr lang="en-US" sz="2100" i="1">
                              <a:latin typeface="Cambria Math" panose="02040503050406030204" pitchFamily="18" charset="0"/>
                            </a:rPr>
                            <m:t>𝑗</m:t>
                          </m:r>
                          <m:r>
                            <a:rPr lang="en-US" sz="2100" i="1">
                              <a:latin typeface="Cambria Math" panose="02040503050406030204" pitchFamily="18" charset="0"/>
                            </a:rPr>
                            <m:t>≠</m:t>
                          </m:r>
                          <m:r>
                            <a:rPr lang="en-US" sz="2100" i="1">
                              <a:latin typeface="Cambria Math" panose="02040503050406030204" pitchFamily="18" charset="0"/>
                            </a:rPr>
                            <m:t>𝑖</m:t>
                          </m:r>
                        </m:sub>
                        <m:sup>
                          <m:r>
                            <a:rPr lang="en-US" sz="2100" i="1">
                              <a:latin typeface="Cambria Math" panose="02040503050406030204" pitchFamily="18" charset="0"/>
                            </a:rPr>
                            <m:t>𝑛</m:t>
                          </m:r>
                        </m:sup>
                        <m:e>
                          <m:sSub>
                            <m:sSubPr>
                              <m:ctrlPr>
                                <a:rPr lang="en-US" sz="2100" i="1">
                                  <a:latin typeface="Cambria Math" panose="02040503050406030204" pitchFamily="18" charset="0"/>
                                </a:rPr>
                              </m:ctrlPr>
                            </m:sSubPr>
                            <m:e>
                              <m:r>
                                <a:rPr lang="en-US" sz="2100" i="1">
                                  <a:latin typeface="Cambria Math" panose="02040503050406030204" pitchFamily="18" charset="0"/>
                                </a:rPr>
                                <m:t>𝑤</m:t>
                              </m:r>
                            </m:e>
                            <m:sub>
                              <m:r>
                                <a:rPr lang="en-US" sz="2100" i="1">
                                  <a:latin typeface="Cambria Math" panose="02040503050406030204" pitchFamily="18" charset="0"/>
                                </a:rPr>
                                <m:t>𝑖𝑗</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𝑥</m:t>
                              </m:r>
                            </m:e>
                            <m:sub>
                              <m:r>
                                <a:rPr lang="en-US" sz="2100" i="1">
                                  <a:latin typeface="Cambria Math" panose="02040503050406030204" pitchFamily="18" charset="0"/>
                                </a:rPr>
                                <m:t>𝑗</m:t>
                              </m:r>
                            </m:sub>
                          </m:sSub>
                        </m:e>
                      </m:nary>
                    </m:oMath>
                  </m:oMathPara>
                </a14:m>
                <a:endParaRPr lang="en-US" sz="2100" dirty="0"/>
              </a:p>
              <a:p>
                <a:pPr marL="0" indent="0">
                  <a:buNone/>
                </a:pPr>
                <a:r>
                  <a:rPr lang="en-US" sz="2100" dirty="0"/>
                  <a:t>Neurons in traditional Boltzmann machine are binary variables such that </a:t>
                </a:r>
                <a:r>
                  <a:rPr lang="en-US" sz="2100" i="1" dirty="0"/>
                  <a:t>x</a:t>
                </a:r>
                <a:r>
                  <a:rPr lang="en-US" sz="2100" i="1" baseline="-25000" dirty="0"/>
                  <a:t>i</a:t>
                </a:r>
                <a:r>
                  <a:rPr lang="en-US" sz="2100" dirty="0"/>
                  <a:t> belongs to {0, 1} but it is extended to allow neurons </a:t>
                </a:r>
                <a:r>
                  <a:rPr lang="en-US" sz="2100" i="1" dirty="0"/>
                  <a:t>x</a:t>
                </a:r>
                <a:r>
                  <a:rPr lang="en-US" sz="2100" i="1" baseline="-25000" dirty="0"/>
                  <a:t>i</a:t>
                </a:r>
                <a:r>
                  <a:rPr lang="en-US" sz="2100" dirty="0"/>
                  <a:t> to belong to arbitrary real interval and so, suppose every </a:t>
                </a:r>
                <a:r>
                  <a:rPr lang="en-US" sz="2100" i="1" dirty="0"/>
                  <a:t>x</a:t>
                </a:r>
                <a:r>
                  <a:rPr lang="en-US" sz="2100" i="1" baseline="-25000" dirty="0"/>
                  <a:t>i</a:t>
                </a:r>
                <a:r>
                  <a:rPr lang="en-US" sz="2100" dirty="0"/>
                  <a:t> ranges in interval [0, 1] without loss of generality.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95</a:t>
            </a:fld>
            <a:endParaRPr lang="en-US"/>
          </a:p>
        </p:txBody>
      </p:sp>
    </p:spTree>
    <p:extLst>
      <p:ext uri="{BB962C8B-B14F-4D97-AF65-F5344CB8AC3E}">
        <p14:creationId xmlns:p14="http://schemas.microsoft.com/office/powerpoint/2010/main" val="269229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050" dirty="0"/>
                  <a:t>Rectified Linear Unit (</a:t>
                </a:r>
                <a:r>
                  <a:rPr lang="en-US" sz="2050" dirty="0" err="1"/>
                  <a:t>ReLU</a:t>
                </a:r>
                <a:r>
                  <a:rPr lang="en-US" sz="2050" dirty="0"/>
                  <a:t>) function is used to ramp </a:t>
                </a:r>
                <a:r>
                  <a:rPr lang="en-US" sz="2050" i="1" dirty="0"/>
                  <a:t>x</a:t>
                </a:r>
                <a:r>
                  <a:rPr lang="en-US" sz="2050" i="1" baseline="-25000" dirty="0"/>
                  <a:t>i</a:t>
                </a:r>
                <a:r>
                  <a:rPr lang="en-US" sz="2050" dirty="0"/>
                  <a:t> in interval [0, 1] so as to modify the propagation rule a little bit but learning algorithm mentioned later is not changed because the first-order derivative of </a:t>
                </a:r>
                <a:r>
                  <a:rPr lang="en-US" sz="2050" dirty="0" err="1"/>
                  <a:t>ReLU</a:t>
                </a:r>
                <a:r>
                  <a:rPr lang="en-US" sz="2050" dirty="0"/>
                  <a:t> function within valid domain [0, 1] is 1.</a:t>
                </a:r>
              </a:p>
              <a:p>
                <a:pPr marL="0" indent="0">
                  <a:buNone/>
                </a:pPr>
                <a14:m>
                  <m:oMathPara xmlns:m="http://schemas.openxmlformats.org/officeDocument/2006/math">
                    <m:oMathParaPr>
                      <m:jc m:val="centerGroup"/>
                    </m:oMathParaPr>
                    <m:oMath xmlns:m="http://schemas.openxmlformats.org/officeDocument/2006/math">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sub>
                      </m:sSub>
                      <m:r>
                        <a:rPr lang="en-US" sz="2050" i="1">
                          <a:latin typeface="Cambria Math" panose="02040503050406030204" pitchFamily="18" charset="0"/>
                        </a:rPr>
                        <m:t>=</m:t>
                      </m:r>
                      <m:r>
                        <m:rPr>
                          <m:sty m:val="p"/>
                        </m:rPr>
                        <a:rPr lang="en-US" sz="2050">
                          <a:latin typeface="Cambria Math" panose="02040503050406030204" pitchFamily="18" charset="0"/>
                        </a:rPr>
                        <m:t>ReLU</m:t>
                      </m:r>
                      <m:d>
                        <m:dPr>
                          <m:ctrlPr>
                            <a:rPr lang="en-US" sz="2050" i="1">
                              <a:latin typeface="Cambria Math" panose="02040503050406030204" pitchFamily="18" charset="0"/>
                            </a:rPr>
                          </m:ctrlPr>
                        </m:dPr>
                        <m:e>
                          <m:nary>
                            <m:naryPr>
                              <m:chr m:val="∑"/>
                              <m:limLoc m:val="undOvr"/>
                              <m:ctrlPr>
                                <a:rPr lang="en-US" sz="2050" i="1">
                                  <a:latin typeface="Cambria Math" panose="02040503050406030204" pitchFamily="18" charset="0"/>
                                </a:rPr>
                              </m:ctrlPr>
                            </m:naryPr>
                            <m:sub>
                              <m:r>
                                <a:rPr lang="en-US" sz="2050" i="1">
                                  <a:latin typeface="Cambria Math" panose="02040503050406030204" pitchFamily="18" charset="0"/>
                                </a:rPr>
                                <m:t>𝑗</m:t>
                              </m:r>
                              <m:r>
                                <a:rPr lang="en-US" sz="2050" i="1">
                                  <a:latin typeface="Cambria Math" panose="02040503050406030204" pitchFamily="18" charset="0"/>
                                </a:rPr>
                                <m:t>=1,</m:t>
                              </m:r>
                              <m:r>
                                <a:rPr lang="en-US" sz="2050" i="1">
                                  <a:latin typeface="Cambria Math" panose="02040503050406030204" pitchFamily="18" charset="0"/>
                                </a:rPr>
                                <m:t>𝑗</m:t>
                              </m:r>
                              <m:r>
                                <a:rPr lang="en-US" sz="2050" i="1">
                                  <a:latin typeface="Cambria Math" panose="02040503050406030204" pitchFamily="18" charset="0"/>
                                </a:rPr>
                                <m:t>≠</m:t>
                              </m:r>
                              <m:r>
                                <a:rPr lang="en-US" sz="2050" i="1">
                                  <a:latin typeface="Cambria Math" panose="02040503050406030204" pitchFamily="18" charset="0"/>
                                </a:rPr>
                                <m:t>𝑖</m:t>
                              </m:r>
                            </m:sub>
                            <m:sup>
                              <m:r>
                                <a:rPr lang="en-US" sz="2050" i="1">
                                  <a:latin typeface="Cambria Math" panose="02040503050406030204" pitchFamily="18" charset="0"/>
                                </a:rPr>
                                <m:t>𝑛</m:t>
                              </m:r>
                            </m:sup>
                            <m:e>
                              <m:sSub>
                                <m:sSubPr>
                                  <m:ctrlPr>
                                    <a:rPr lang="en-US" sz="2050" i="1">
                                      <a:latin typeface="Cambria Math" panose="02040503050406030204" pitchFamily="18" charset="0"/>
                                    </a:rPr>
                                  </m:ctrlPr>
                                </m:sSubPr>
                                <m:e>
                                  <m:r>
                                    <a:rPr lang="en-US" sz="2050" i="1">
                                      <a:latin typeface="Cambria Math" panose="02040503050406030204" pitchFamily="18" charset="0"/>
                                    </a:rPr>
                                    <m:t>𝑤</m:t>
                                  </m:r>
                                </m:e>
                                <m:sub>
                                  <m:r>
                                    <a:rPr lang="en-US" sz="2050" i="1">
                                      <a:latin typeface="Cambria Math" panose="02040503050406030204" pitchFamily="18" charset="0"/>
                                    </a:rPr>
                                    <m:t>𝑖𝑗</m:t>
                                  </m:r>
                                </m:sub>
                              </m:sSub>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𝑗</m:t>
                                  </m:r>
                                </m:sub>
                              </m:sSub>
                            </m:e>
                          </m:nary>
                        </m:e>
                      </m:d>
                    </m:oMath>
                  </m:oMathPara>
                </a14:m>
                <a:endParaRPr lang="en-US" sz="2050" dirty="0"/>
              </a:p>
              <a:p>
                <a:pPr marL="0" indent="0">
                  <a:buNone/>
                </a:pPr>
                <a:r>
                  <a:rPr lang="en-US" sz="2050" dirty="0"/>
                  <a:t>Where</a:t>
                </a:r>
              </a:p>
              <a:p>
                <a:pPr marL="0" indent="0">
                  <a:buNone/>
                </a:pPr>
                <a14:m>
                  <m:oMathPara xmlns:m="http://schemas.openxmlformats.org/officeDocument/2006/math">
                    <m:oMathParaPr>
                      <m:jc m:val="centerGroup"/>
                    </m:oMathParaPr>
                    <m:oMath xmlns:m="http://schemas.openxmlformats.org/officeDocument/2006/math">
                      <m:r>
                        <m:rPr>
                          <m:sty m:val="p"/>
                        </m:rPr>
                        <a:rPr lang="en-US" sz="2050">
                          <a:latin typeface="Cambria Math" panose="02040503050406030204" pitchFamily="18" charset="0"/>
                        </a:rPr>
                        <m:t>ReLU</m:t>
                      </m:r>
                      <m:d>
                        <m:dPr>
                          <m:ctrlPr>
                            <a:rPr lang="en-US" sz="2050" i="1">
                              <a:latin typeface="Cambria Math" panose="02040503050406030204" pitchFamily="18" charset="0"/>
                            </a:rPr>
                          </m:ctrlPr>
                        </m:dPr>
                        <m:e>
                          <m:r>
                            <a:rPr lang="en-US" sz="2050" i="1">
                              <a:latin typeface="Cambria Math" panose="02040503050406030204" pitchFamily="18" charset="0"/>
                            </a:rPr>
                            <m:t>𝑥</m:t>
                          </m:r>
                        </m:e>
                      </m:d>
                      <m:r>
                        <a:rPr lang="en-US" sz="2050" i="1">
                          <a:latin typeface="Cambria Math" panose="02040503050406030204" pitchFamily="18" charset="0"/>
                        </a:rPr>
                        <m:t>=</m:t>
                      </m:r>
                      <m:d>
                        <m:dPr>
                          <m:begChr m:val="{"/>
                          <m:endChr m:val=""/>
                          <m:ctrlPr>
                            <a:rPr lang="en-US" sz="2050" i="1">
                              <a:latin typeface="Cambria Math" panose="02040503050406030204" pitchFamily="18" charset="0"/>
                            </a:rPr>
                          </m:ctrlPr>
                        </m:dPr>
                        <m:e>
                          <m:m>
                            <m:mPr>
                              <m:mcs>
                                <m:mc>
                                  <m:mcPr>
                                    <m:count m:val="1"/>
                                    <m:mcJc m:val="center"/>
                                  </m:mcPr>
                                </m:mc>
                              </m:mcs>
                              <m:ctrlPr>
                                <a:rPr lang="en-US" sz="2050" i="1">
                                  <a:latin typeface="Cambria Math" panose="02040503050406030204" pitchFamily="18" charset="0"/>
                                </a:rPr>
                              </m:ctrlPr>
                            </m:mPr>
                            <m:mr>
                              <m:e>
                                <m:r>
                                  <a:rPr lang="en-US" sz="2050" i="1">
                                    <a:latin typeface="Cambria Math" panose="02040503050406030204" pitchFamily="18" charset="0"/>
                                  </a:rPr>
                                  <m:t>𝑥</m:t>
                                </m:r>
                                <m:r>
                                  <a:rPr lang="en-US" sz="2050" i="1">
                                    <a:latin typeface="Cambria Math" panose="02040503050406030204" pitchFamily="18" charset="0"/>
                                  </a:rPr>
                                  <m:t> </m:t>
                                </m:r>
                                <m:r>
                                  <m:rPr>
                                    <m:sty m:val="p"/>
                                  </m:rPr>
                                  <a:rPr lang="en-US" sz="2050">
                                    <a:latin typeface="Cambria Math" panose="02040503050406030204" pitchFamily="18" charset="0"/>
                                  </a:rPr>
                                  <m:t>if</m:t>
                                </m:r>
                                <m:r>
                                  <a:rPr lang="en-US" sz="2050" i="1">
                                    <a:latin typeface="Cambria Math" panose="02040503050406030204" pitchFamily="18" charset="0"/>
                                  </a:rPr>
                                  <m:t> 0≤</m:t>
                                </m:r>
                                <m:r>
                                  <a:rPr lang="en-US" sz="2050" i="1">
                                    <a:latin typeface="Cambria Math" panose="02040503050406030204" pitchFamily="18" charset="0"/>
                                  </a:rPr>
                                  <m:t>𝑥</m:t>
                                </m:r>
                                <m:r>
                                  <a:rPr lang="en-US" sz="2050" i="1">
                                    <a:latin typeface="Cambria Math" panose="02040503050406030204" pitchFamily="18" charset="0"/>
                                  </a:rPr>
                                  <m:t>≤1</m:t>
                                </m:r>
                              </m:e>
                            </m:mr>
                            <m:mr>
                              <m:e>
                                <m:r>
                                  <a:rPr lang="en-US" sz="2050" i="1">
                                    <a:latin typeface="Cambria Math" panose="02040503050406030204" pitchFamily="18" charset="0"/>
                                  </a:rPr>
                                  <m:t>0 </m:t>
                                </m:r>
                                <m:r>
                                  <m:rPr>
                                    <m:sty m:val="p"/>
                                  </m:rPr>
                                  <a:rPr lang="en-US" sz="2050">
                                    <a:latin typeface="Cambria Math" panose="02040503050406030204" pitchFamily="18" charset="0"/>
                                  </a:rPr>
                                  <m:t>if</m:t>
                                </m:r>
                                <m:r>
                                  <a:rPr lang="en-US" sz="2050" i="1">
                                    <a:latin typeface="Cambria Math" panose="02040503050406030204" pitchFamily="18" charset="0"/>
                                  </a:rPr>
                                  <m:t> </m:t>
                                </m:r>
                                <m:r>
                                  <a:rPr lang="en-US" sz="2050" i="1">
                                    <a:latin typeface="Cambria Math" panose="02040503050406030204" pitchFamily="18" charset="0"/>
                                  </a:rPr>
                                  <m:t>𝑥</m:t>
                                </m:r>
                                <m:r>
                                  <a:rPr lang="en-US" sz="2050" i="1">
                                    <a:latin typeface="Cambria Math" panose="02040503050406030204" pitchFamily="18" charset="0"/>
                                  </a:rPr>
                                  <m:t>&lt;0</m:t>
                                </m:r>
                              </m:e>
                            </m:mr>
                            <m:mr>
                              <m:e>
                                <m:r>
                                  <a:rPr lang="en-US" sz="2050" i="1">
                                    <a:latin typeface="Cambria Math" panose="02040503050406030204" pitchFamily="18" charset="0"/>
                                  </a:rPr>
                                  <m:t>1 </m:t>
                                </m:r>
                                <m:r>
                                  <m:rPr>
                                    <m:sty m:val="p"/>
                                  </m:rPr>
                                  <a:rPr lang="en-US" sz="2050">
                                    <a:latin typeface="Cambria Math" panose="02040503050406030204" pitchFamily="18" charset="0"/>
                                  </a:rPr>
                                  <m:t>if</m:t>
                                </m:r>
                                <m:r>
                                  <a:rPr lang="en-US" sz="2050" i="1">
                                    <a:latin typeface="Cambria Math" panose="02040503050406030204" pitchFamily="18" charset="0"/>
                                  </a:rPr>
                                  <m:t> </m:t>
                                </m:r>
                                <m:r>
                                  <a:rPr lang="en-US" sz="2050" i="1">
                                    <a:latin typeface="Cambria Math" panose="02040503050406030204" pitchFamily="18" charset="0"/>
                                  </a:rPr>
                                  <m:t>𝑥</m:t>
                                </m:r>
                                <m:r>
                                  <a:rPr lang="en-US" sz="2050" i="1">
                                    <a:latin typeface="Cambria Math" panose="02040503050406030204" pitchFamily="18" charset="0"/>
                                  </a:rPr>
                                  <m:t>&gt;1</m:t>
                                </m:r>
                              </m:e>
                            </m:mr>
                          </m:m>
                        </m:e>
                      </m:d>
                    </m:oMath>
                  </m:oMathPara>
                </a14:m>
                <a:endParaRPr lang="en-US" sz="2050" dirty="0"/>
              </a:p>
              <a:p>
                <a:pPr marL="0" indent="0">
                  <a:buNone/>
                </a:pPr>
                <a:r>
                  <a:rPr lang="en-US" sz="2050" dirty="0"/>
                  <a:t>It implies:</a:t>
                </a:r>
              </a:p>
              <a:p>
                <a:pPr marL="0" indent="0">
                  <a:buNone/>
                </a:pPr>
                <a14:m>
                  <m:oMathPara xmlns:m="http://schemas.openxmlformats.org/officeDocument/2006/math">
                    <m:oMathParaPr>
                      <m:jc m:val="centerGroup"/>
                    </m:oMathParaPr>
                    <m:oMath xmlns:m="http://schemas.openxmlformats.org/officeDocument/2006/math">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sub>
                      </m:sSub>
                      <m:r>
                        <a:rPr lang="en-US" sz="2050" i="1">
                          <a:latin typeface="Cambria Math" panose="02040503050406030204" pitchFamily="18" charset="0"/>
                        </a:rPr>
                        <m:t>=</m:t>
                      </m:r>
                      <m:r>
                        <m:rPr>
                          <m:sty m:val="p"/>
                        </m:rPr>
                        <a:rPr lang="en-US" sz="2050">
                          <a:latin typeface="Cambria Math" panose="02040503050406030204" pitchFamily="18" charset="0"/>
                        </a:rPr>
                        <m:t>ReLU</m:t>
                      </m:r>
                      <m:d>
                        <m:dPr>
                          <m:ctrlPr>
                            <a:rPr lang="en-US" sz="2050" i="1">
                              <a:latin typeface="Cambria Math" panose="02040503050406030204" pitchFamily="18" charset="0"/>
                            </a:rPr>
                          </m:ctrlPr>
                        </m:dPr>
                        <m:e>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sub>
                          </m:sSub>
                        </m:e>
                      </m:d>
                    </m:oMath>
                  </m:oMathPara>
                </a14:m>
                <a:endParaRPr lang="en-US" sz="2050" dirty="0"/>
              </a:p>
              <a:p>
                <a:pPr marL="0" indent="0">
                  <a:buNone/>
                </a:pPr>
                <a:r>
                  <a:rPr lang="en-US" sz="2050" dirty="0"/>
                  <a:t>So that the propagation rule is not changed in theory:</a:t>
                </a:r>
              </a:p>
              <a:p>
                <a:pPr marL="0" indent="0">
                  <a:buNone/>
                </a:pPr>
                <a14:m>
                  <m:oMathPara xmlns:m="http://schemas.openxmlformats.org/officeDocument/2006/math">
                    <m:oMathParaPr>
                      <m:jc m:val="centerGroup"/>
                    </m:oMathParaPr>
                    <m:oMath xmlns:m="http://schemas.openxmlformats.org/officeDocument/2006/math">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𝑖</m:t>
                          </m:r>
                        </m:sub>
                      </m:sSub>
                      <m:r>
                        <a:rPr lang="en-US" sz="2050" i="1">
                          <a:latin typeface="Cambria Math" panose="02040503050406030204" pitchFamily="18" charset="0"/>
                        </a:rPr>
                        <m:t>=</m:t>
                      </m:r>
                      <m:nary>
                        <m:naryPr>
                          <m:chr m:val="∑"/>
                          <m:limLoc m:val="undOvr"/>
                          <m:ctrlPr>
                            <a:rPr lang="en-US" sz="2050" i="1">
                              <a:latin typeface="Cambria Math" panose="02040503050406030204" pitchFamily="18" charset="0"/>
                            </a:rPr>
                          </m:ctrlPr>
                        </m:naryPr>
                        <m:sub>
                          <m:r>
                            <a:rPr lang="en-US" sz="2050" i="1">
                              <a:latin typeface="Cambria Math" panose="02040503050406030204" pitchFamily="18" charset="0"/>
                            </a:rPr>
                            <m:t>𝑗</m:t>
                          </m:r>
                          <m:r>
                            <a:rPr lang="en-US" sz="2050" i="1">
                              <a:latin typeface="Cambria Math" panose="02040503050406030204" pitchFamily="18" charset="0"/>
                            </a:rPr>
                            <m:t>=1,</m:t>
                          </m:r>
                          <m:r>
                            <a:rPr lang="en-US" sz="2050" i="1">
                              <a:latin typeface="Cambria Math" panose="02040503050406030204" pitchFamily="18" charset="0"/>
                            </a:rPr>
                            <m:t>𝑗</m:t>
                          </m:r>
                          <m:r>
                            <a:rPr lang="en-US" sz="2050" i="1">
                              <a:latin typeface="Cambria Math" panose="02040503050406030204" pitchFamily="18" charset="0"/>
                            </a:rPr>
                            <m:t>≠</m:t>
                          </m:r>
                          <m:r>
                            <a:rPr lang="en-US" sz="2050" i="1">
                              <a:latin typeface="Cambria Math" panose="02040503050406030204" pitchFamily="18" charset="0"/>
                            </a:rPr>
                            <m:t>𝑖</m:t>
                          </m:r>
                        </m:sub>
                        <m:sup>
                          <m:r>
                            <a:rPr lang="en-US" sz="2050" i="1">
                              <a:latin typeface="Cambria Math" panose="02040503050406030204" pitchFamily="18" charset="0"/>
                            </a:rPr>
                            <m:t>𝑛</m:t>
                          </m:r>
                        </m:sup>
                        <m:e>
                          <m:sSub>
                            <m:sSubPr>
                              <m:ctrlPr>
                                <a:rPr lang="en-US" sz="2050" i="1">
                                  <a:latin typeface="Cambria Math" panose="02040503050406030204" pitchFamily="18" charset="0"/>
                                </a:rPr>
                              </m:ctrlPr>
                            </m:sSubPr>
                            <m:e>
                              <m:r>
                                <a:rPr lang="en-US" sz="2050" i="1">
                                  <a:latin typeface="Cambria Math" panose="02040503050406030204" pitchFamily="18" charset="0"/>
                                </a:rPr>
                                <m:t>𝑤</m:t>
                              </m:r>
                            </m:e>
                            <m:sub>
                              <m:r>
                                <a:rPr lang="en-US" sz="2050" i="1">
                                  <a:latin typeface="Cambria Math" panose="02040503050406030204" pitchFamily="18" charset="0"/>
                                </a:rPr>
                                <m:t>𝑖𝑗</m:t>
                              </m:r>
                            </m:sub>
                          </m:sSub>
                          <m:sSub>
                            <m:sSubPr>
                              <m:ctrlPr>
                                <a:rPr lang="en-US" sz="2050" i="1">
                                  <a:latin typeface="Cambria Math" panose="02040503050406030204" pitchFamily="18" charset="0"/>
                                </a:rPr>
                              </m:ctrlPr>
                            </m:sSubPr>
                            <m:e>
                              <m:r>
                                <a:rPr lang="en-US" sz="2050" i="1">
                                  <a:latin typeface="Cambria Math" panose="02040503050406030204" pitchFamily="18" charset="0"/>
                                </a:rPr>
                                <m:t>𝑥</m:t>
                              </m:r>
                            </m:e>
                            <m:sub>
                              <m:r>
                                <a:rPr lang="en-US" sz="2050" i="1">
                                  <a:latin typeface="Cambria Math" panose="02040503050406030204" pitchFamily="18" charset="0"/>
                                </a:rPr>
                                <m:t>𝑗</m:t>
                              </m:r>
                            </m:sub>
                          </m:sSub>
                        </m:e>
                      </m:nary>
                    </m:oMath>
                  </m:oMathPara>
                </a14:m>
                <a:endParaRPr lang="en-US" sz="2050" dirty="0"/>
              </a:p>
              <a:p>
                <a:pPr marL="0" indent="0">
                  <a:buNone/>
                </a:pPr>
                <a:endParaRPr lang="en-US" sz="20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78640" cy="5176066"/>
              </a:xfrm>
              <a:blipFill>
                <a:blip r:embed="rId2"/>
                <a:stretch>
                  <a:fillRect l="-611" t="-824" r="-5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96</a:t>
            </a:fld>
            <a:endParaRPr lang="en-US"/>
          </a:p>
        </p:txBody>
      </p:sp>
    </p:spTree>
    <p:extLst>
      <p:ext uri="{BB962C8B-B14F-4D97-AF65-F5344CB8AC3E}">
        <p14:creationId xmlns:p14="http://schemas.microsoft.com/office/powerpoint/2010/main" val="15496593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Autofit/>
              </a:bodyPr>
              <a:lstStyle/>
              <a:p>
                <a:pPr marL="0" indent="0">
                  <a:buNone/>
                </a:pPr>
                <a:r>
                  <a:rPr lang="en-US" sz="1850" dirty="0" smtClean="0"/>
                  <a:t>Based on definition of global energy, Boltzmann probability density function (PDF) of Boltzmann machine is determined as follows:</a:t>
                </a:r>
              </a:p>
              <a:p>
                <a:pPr marL="0" indent="0">
                  <a:buNone/>
                </a:pPr>
                <a14:m>
                  <m:oMathPara xmlns:m="http://schemas.openxmlformats.org/officeDocument/2006/math">
                    <m:oMathParaPr>
                      <m:jc m:val="centerGroup"/>
                    </m:oMathParaPr>
                    <m:oMath xmlns:m="http://schemas.openxmlformats.org/officeDocument/2006/math">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r>
                        <a:rPr lang="en-US" sz="1850" i="1">
                          <a:latin typeface="Cambria Math" panose="02040503050406030204" pitchFamily="18" charset="0"/>
                        </a:rPr>
                        <m:t>=</m:t>
                      </m:r>
                      <m:f>
                        <m:fPr>
                          <m:ctrlPr>
                            <a:rPr lang="en-US" sz="1850" i="1">
                              <a:latin typeface="Cambria Math" panose="02040503050406030204" pitchFamily="18" charset="0"/>
                            </a:rPr>
                          </m:ctrlPr>
                        </m:fPr>
                        <m:num>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exp</m:t>
                              </m:r>
                            </m:fName>
                            <m:e>
                              <m:d>
                                <m:dPr>
                                  <m:ctrlPr>
                                    <a:rPr lang="en-US" sz="1850" i="1">
                                      <a:latin typeface="Cambria Math" panose="02040503050406030204" pitchFamily="18" charset="0"/>
                                    </a:rPr>
                                  </m:ctrlPr>
                                </m:dPr>
                                <m:e>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𝐸</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num>
                                    <m:den>
                                      <m:r>
                                        <a:rPr lang="en-US" sz="1850" i="1">
                                          <a:latin typeface="Cambria Math" panose="02040503050406030204" pitchFamily="18" charset="0"/>
                                        </a:rPr>
                                        <m:t>𝜅</m:t>
                                      </m:r>
                                      <m:r>
                                        <a:rPr lang="en-US" sz="1850" i="1">
                                          <a:latin typeface="Cambria Math" panose="02040503050406030204" pitchFamily="18" charset="0"/>
                                        </a:rPr>
                                        <m:t>𝑇</m:t>
                                      </m:r>
                                    </m:den>
                                  </m:f>
                                </m:e>
                              </m:d>
                            </m:e>
                          </m:func>
                        </m:num>
                        <m:den>
                          <m:nary>
                            <m:naryPr>
                              <m:limLoc m:val="undOvr"/>
                              <m:supHide m:val="on"/>
                              <m:ctrlPr>
                                <a:rPr lang="en-US" sz="1850" i="1">
                                  <a:latin typeface="Cambria Math" panose="02040503050406030204" pitchFamily="18" charset="0"/>
                                </a:rPr>
                              </m:ctrlPr>
                            </m:naryPr>
                            <m:sub>
                              <m:r>
                                <a:rPr lang="en-US" sz="1850" b="1" i="1">
                                  <a:latin typeface="Cambria Math" panose="02040503050406030204" pitchFamily="18" charset="0"/>
                                </a:rPr>
                                <m:t>𝒙</m:t>
                              </m:r>
                            </m:sub>
                            <m:sup/>
                            <m:e>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exp</m:t>
                                  </m:r>
                                </m:fName>
                                <m:e>
                                  <m:d>
                                    <m:dPr>
                                      <m:ctrlPr>
                                        <a:rPr lang="en-US" sz="1850" i="1">
                                          <a:latin typeface="Cambria Math" panose="02040503050406030204" pitchFamily="18" charset="0"/>
                                        </a:rPr>
                                      </m:ctrlPr>
                                    </m:dPr>
                                    <m:e>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𝐸</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e>
                                          </m:d>
                                        </m:num>
                                        <m:den>
                                          <m:r>
                                            <a:rPr lang="en-US" sz="1850" i="1">
                                              <a:latin typeface="Cambria Math" panose="02040503050406030204" pitchFamily="18" charset="0"/>
                                            </a:rPr>
                                            <m:t>𝜅</m:t>
                                          </m:r>
                                          <m:r>
                                            <a:rPr lang="en-US" sz="1850" i="1">
                                              <a:latin typeface="Cambria Math" panose="02040503050406030204" pitchFamily="18" charset="0"/>
                                            </a:rPr>
                                            <m:t>𝑇</m:t>
                                          </m:r>
                                        </m:den>
                                      </m:f>
                                    </m:e>
                                  </m:d>
                                </m:e>
                              </m:func>
                              <m:r>
                                <a:rPr lang="en-US" sz="1850" i="1">
                                  <a:latin typeface="Cambria Math" panose="02040503050406030204" pitchFamily="18" charset="0"/>
                                </a:rPr>
                                <m:t>𝑑</m:t>
                              </m:r>
                              <m:r>
                                <a:rPr lang="en-US" sz="1850" b="1" i="1">
                                  <a:latin typeface="Cambria Math" panose="02040503050406030204" pitchFamily="18" charset="0"/>
                                </a:rPr>
                                <m:t>𝒙</m:t>
                              </m:r>
                            </m:e>
                          </m:nary>
                        </m:den>
                      </m:f>
                    </m:oMath>
                  </m:oMathPara>
                </a14:m>
                <a:endParaRPr lang="en-US" sz="1850" dirty="0"/>
              </a:p>
              <a:p>
                <a:pPr marL="0" indent="0">
                  <a:buNone/>
                </a:pPr>
                <a:r>
                  <a:rPr lang="en-US" sz="1850" dirty="0"/>
                  <a:t>Recall that:</a:t>
                </a:r>
              </a:p>
              <a:p>
                <a:pPr marL="0" indent="0">
                  <a:buNone/>
                </a:pPr>
                <a14:m>
                  <m:oMathPara xmlns:m="http://schemas.openxmlformats.org/officeDocument/2006/math">
                    <m:oMathParaPr>
                      <m:jc m:val="centerGroup"/>
                    </m:oMathParaPr>
                    <m:oMath xmlns:m="http://schemas.openxmlformats.org/officeDocument/2006/math">
                      <m:r>
                        <a:rPr lang="en-US" sz="1850" i="1">
                          <a:latin typeface="Cambria Math" panose="02040503050406030204" pitchFamily="18" charset="0"/>
                        </a:rPr>
                        <m:t>𝐸</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r>
                        <m:rPr>
                          <m:aln/>
                        </m:rPr>
                        <a:rPr lang="en-US" sz="1850" i="1">
                          <a:latin typeface="Cambria Math" panose="02040503050406030204" pitchFamily="18" charset="0"/>
                        </a:rPr>
                        <m:t>=</m:t>
                      </m:r>
                      <m:r>
                        <a:rPr lang="en-US" sz="1850" i="1">
                          <a:latin typeface="Cambria Math" panose="02040503050406030204" pitchFamily="18" charset="0"/>
                        </a:rPr>
                        <m:t>−</m:t>
                      </m:r>
                      <m:nary>
                        <m:naryPr>
                          <m:chr m:val="∑"/>
                          <m:limLoc m:val="undOvr"/>
                          <m:supHide m:val="on"/>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&lt;</m:t>
                          </m:r>
                          <m:r>
                            <a:rPr lang="en-US" sz="1850" i="1">
                              <a:latin typeface="Cambria Math" panose="02040503050406030204" pitchFamily="18" charset="0"/>
                            </a:rPr>
                            <m:t>𝑗</m:t>
                          </m:r>
                        </m:sub>
                        <m:sup/>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𝑖𝑗</m:t>
                              </m:r>
                            </m:sub>
                          </m:sSub>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𝑗</m:t>
                              </m:r>
                            </m:sub>
                          </m:sSub>
                        </m:e>
                      </m:nary>
                      <m:r>
                        <a:rPr lang="en-US" sz="1850" i="1">
                          <a:latin typeface="Cambria Math" panose="02040503050406030204" pitchFamily="18" charset="0"/>
                        </a:rPr>
                        <m:t>−</m:t>
                      </m:r>
                      <m:nary>
                        <m:naryPr>
                          <m:chr m:val="∑"/>
                          <m:limLoc m:val="undOvr"/>
                          <m:supHide m:val="on"/>
                          <m:ctrlPr>
                            <a:rPr lang="en-US" sz="1850" i="1">
                              <a:latin typeface="Cambria Math" panose="02040503050406030204" pitchFamily="18" charset="0"/>
                            </a:rPr>
                          </m:ctrlPr>
                        </m:naryPr>
                        <m:sub>
                          <m:r>
                            <a:rPr lang="en-US" sz="1850" i="1">
                              <a:latin typeface="Cambria Math" panose="02040503050406030204" pitchFamily="18" charset="0"/>
                            </a:rPr>
                            <m:t>𝑖</m:t>
                          </m:r>
                        </m:sub>
                        <m:sup/>
                        <m:e>
                          <m:sSub>
                            <m:sSubPr>
                              <m:ctrlPr>
                                <a:rPr lang="en-US" sz="1850" i="1">
                                  <a:latin typeface="Cambria Math" panose="02040503050406030204" pitchFamily="18" charset="0"/>
                                </a:rPr>
                              </m:ctrlPr>
                            </m:sSubPr>
                            <m:e>
                              <m:r>
                                <a:rPr lang="en-US" sz="1850" i="1">
                                  <a:latin typeface="Cambria Math" panose="02040503050406030204" pitchFamily="18" charset="0"/>
                                </a:rPr>
                                <m:t>𝑏</m:t>
                              </m:r>
                            </m:e>
                            <m:sub>
                              <m:r>
                                <a:rPr lang="en-US" sz="1850" i="1">
                                  <a:latin typeface="Cambria Math" panose="02040503050406030204" pitchFamily="18" charset="0"/>
                                </a:rPr>
                                <m:t>𝑖</m:t>
                              </m:r>
                            </m:sub>
                          </m:sSub>
                          <m:sSub>
                            <m:sSubPr>
                              <m:ctrlPr>
                                <a:rPr lang="en-US" sz="1850" i="1">
                                  <a:latin typeface="Cambria Math" panose="02040503050406030204" pitchFamily="18" charset="0"/>
                                </a:rPr>
                              </m:ctrlPr>
                            </m:sSubPr>
                            <m:e>
                              <m:r>
                                <a:rPr lang="en-US" sz="1850" i="1">
                                  <a:latin typeface="Cambria Math" panose="02040503050406030204" pitchFamily="18" charset="0"/>
                                </a:rPr>
                                <m:t>𝑥</m:t>
                              </m:r>
                            </m:e>
                            <m:sub>
                              <m:r>
                                <a:rPr lang="en-US" sz="1850" i="1">
                                  <a:latin typeface="Cambria Math" panose="02040503050406030204" pitchFamily="18" charset="0"/>
                                </a:rPr>
                                <m:t>𝑖</m:t>
                              </m:r>
                            </m:sub>
                          </m:sSub>
                        </m:e>
                      </m:nary>
                    </m:oMath>
                    <m:oMath xmlns:m="http://schemas.openxmlformats.org/officeDocument/2006/math">
                      <m:r>
                        <a:rPr lang="en-US" sz="1850" b="1" i="1">
                          <a:latin typeface="Cambria Math" panose="02040503050406030204" pitchFamily="18" charset="0"/>
                        </a:rPr>
                        <m:t>𝒃</m:t>
                      </m:r>
                      <m:r>
                        <m:rPr>
                          <m:aln/>
                        </m:rP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𝑏</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𝑏</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𝑏</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oMath>
                  </m:oMathPara>
                </a14:m>
                <a:endParaRPr lang="en-US" sz="1850" dirty="0"/>
              </a:p>
              <a:p>
                <a:pPr marL="0" indent="0">
                  <a:buNone/>
                </a:pPr>
                <a:r>
                  <a:rPr lang="en-US" sz="1850" dirty="0"/>
                  <a:t>Within context of DGM, such PDF is generator likelihood whose parameter is Φ = (</a:t>
                </a:r>
                <a:r>
                  <a:rPr lang="en-US" sz="1850" b="1" i="1" dirty="0"/>
                  <a:t>W</a:t>
                </a:r>
                <a:r>
                  <a:rPr lang="en-US" sz="1850" dirty="0"/>
                  <a:t>, </a:t>
                </a:r>
                <a:r>
                  <a:rPr lang="en-US" sz="1850" b="1" i="1" dirty="0"/>
                  <a:t>b</a:t>
                </a:r>
                <a:r>
                  <a:rPr lang="en-US" sz="1850" dirty="0"/>
                  <a:t>).</a:t>
                </a:r>
              </a:p>
              <a:p>
                <a:pPr marL="0" indent="0">
                  <a:buNone/>
                </a:pPr>
                <a14:m>
                  <m:oMathPara xmlns:m="http://schemas.openxmlformats.org/officeDocument/2006/math">
                    <m:oMathParaPr>
                      <m:jc m:val="centerGroup"/>
                    </m:oMathParaPr>
                    <m:oMath xmlns:m="http://schemas.openxmlformats.org/officeDocument/2006/math">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Φ</m:t>
                          </m:r>
                        </m:e>
                      </m:d>
                      <m:r>
                        <a:rPr lang="en-US" sz="1850" i="1">
                          <a:latin typeface="Cambria Math" panose="02040503050406030204" pitchFamily="18" charset="0"/>
                        </a:rPr>
                        <m:t>=</m:t>
                      </m:r>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r>
                        <a:rPr lang="en-US" sz="1850" i="1">
                          <a:latin typeface="Cambria Math" panose="02040503050406030204" pitchFamily="18" charset="0"/>
                        </a:rPr>
                        <m:t>=</m:t>
                      </m:r>
                      <m:f>
                        <m:fPr>
                          <m:ctrlPr>
                            <a:rPr lang="en-US" sz="1850" i="1">
                              <a:latin typeface="Cambria Math" panose="02040503050406030204" pitchFamily="18" charset="0"/>
                            </a:rPr>
                          </m:ctrlPr>
                        </m:fPr>
                        <m:num>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exp</m:t>
                              </m:r>
                            </m:fName>
                            <m:e>
                              <m:d>
                                <m:dPr>
                                  <m:ctrlPr>
                                    <a:rPr lang="en-US" sz="1850" i="1">
                                      <a:latin typeface="Cambria Math" panose="02040503050406030204" pitchFamily="18" charset="0"/>
                                    </a:rPr>
                                  </m:ctrlPr>
                                </m:dPr>
                                <m:e>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𝐸</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num>
                                    <m:den>
                                      <m:r>
                                        <a:rPr lang="en-US" sz="1850" i="1">
                                          <a:latin typeface="Cambria Math" panose="02040503050406030204" pitchFamily="18" charset="0"/>
                                        </a:rPr>
                                        <m:t>𝜅</m:t>
                                      </m:r>
                                      <m:r>
                                        <a:rPr lang="en-US" sz="1850" i="1">
                                          <a:latin typeface="Cambria Math" panose="02040503050406030204" pitchFamily="18" charset="0"/>
                                        </a:rPr>
                                        <m:t>𝑇</m:t>
                                      </m:r>
                                    </m:den>
                                  </m:f>
                                </m:e>
                              </m:d>
                            </m:e>
                          </m:func>
                        </m:num>
                        <m:den>
                          <m:nary>
                            <m:naryPr>
                              <m:limLoc m:val="undOvr"/>
                              <m:supHide m:val="on"/>
                              <m:ctrlPr>
                                <a:rPr lang="en-US" sz="1850" i="1">
                                  <a:latin typeface="Cambria Math" panose="02040503050406030204" pitchFamily="18" charset="0"/>
                                </a:rPr>
                              </m:ctrlPr>
                            </m:naryPr>
                            <m:sub>
                              <m:r>
                                <a:rPr lang="en-US" sz="1850" b="1" i="1">
                                  <a:latin typeface="Cambria Math" panose="02040503050406030204" pitchFamily="18" charset="0"/>
                                </a:rPr>
                                <m:t>𝒙</m:t>
                              </m:r>
                            </m:sub>
                            <m:sup/>
                            <m:e>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exp</m:t>
                                  </m:r>
                                </m:fName>
                                <m:e>
                                  <m:d>
                                    <m:dPr>
                                      <m:ctrlPr>
                                        <a:rPr lang="en-US" sz="1850" i="1">
                                          <a:latin typeface="Cambria Math" panose="02040503050406030204" pitchFamily="18" charset="0"/>
                                        </a:rPr>
                                      </m:ctrlPr>
                                    </m:dPr>
                                    <m:e>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𝐸</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num>
                                        <m:den>
                                          <m:r>
                                            <a:rPr lang="en-US" sz="1850" i="1">
                                              <a:latin typeface="Cambria Math" panose="02040503050406030204" pitchFamily="18" charset="0"/>
                                            </a:rPr>
                                            <m:t>𝜅</m:t>
                                          </m:r>
                                          <m:r>
                                            <a:rPr lang="en-US" sz="1850" i="1">
                                              <a:latin typeface="Cambria Math" panose="02040503050406030204" pitchFamily="18" charset="0"/>
                                            </a:rPr>
                                            <m:t>𝑇</m:t>
                                          </m:r>
                                        </m:den>
                                      </m:f>
                                    </m:e>
                                  </m:d>
                                </m:e>
                              </m:func>
                              <m:r>
                                <a:rPr lang="en-US" sz="1850" i="1">
                                  <a:latin typeface="Cambria Math" panose="02040503050406030204" pitchFamily="18" charset="0"/>
                                </a:rPr>
                                <m:t>𝑑</m:t>
                              </m:r>
                              <m:r>
                                <a:rPr lang="en-US" sz="1850" b="1" i="1">
                                  <a:latin typeface="Cambria Math" panose="02040503050406030204" pitchFamily="18" charset="0"/>
                                </a:rPr>
                                <m:t>𝒙</m:t>
                              </m:r>
                            </m:e>
                          </m:nary>
                        </m:den>
                      </m:f>
                    </m:oMath>
                  </m:oMathPara>
                </a14:m>
                <a:endParaRPr lang="en-US" sz="1850" dirty="0"/>
              </a:p>
              <a:p>
                <a:pPr marL="0" indent="0">
                  <a:buNone/>
                </a:pPr>
                <a:r>
                  <a:rPr lang="en-US" sz="1850" dirty="0"/>
                  <a:t>Because the denominator is constant with regard to </a:t>
                </a:r>
                <a:r>
                  <a:rPr lang="en-US" sz="1850" b="1" i="1" dirty="0"/>
                  <a:t>W</a:t>
                </a:r>
                <a:r>
                  <a:rPr lang="en-US" sz="1850" dirty="0"/>
                  <a:t> and </a:t>
                </a:r>
                <a:r>
                  <a:rPr lang="en-US" sz="1850" b="1" i="1" dirty="0"/>
                  <a:t>b</a:t>
                </a:r>
                <a:r>
                  <a:rPr lang="en-US" sz="1850" dirty="0"/>
                  <a:t>, Boltzmann PDF is approximated as follows</a:t>
                </a:r>
                <a:r>
                  <a:rPr lang="en-US" sz="1850" dirty="0" smtClean="0"/>
                  <a:t>:</a:t>
                </a:r>
              </a:p>
              <a:p>
                <a:pPr marL="0" indent="0">
                  <a:buNone/>
                </a:pPr>
                <a14:m>
                  <m:oMathPara xmlns:m="http://schemas.openxmlformats.org/officeDocument/2006/math">
                    <m:oMathParaPr>
                      <m:jc m:val="right"/>
                    </m:oMathParaPr>
                    <m:oMath xmlns:m="http://schemas.openxmlformats.org/officeDocument/2006/math">
                      <m:r>
                        <a:rPr lang="en-US" sz="1850" i="1">
                          <a:latin typeface="Cambria Math" panose="02040503050406030204" pitchFamily="18" charset="0"/>
                        </a:rPr>
                        <m:t>𝑃</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r>
                        <a:rPr lang="en-US" sz="1850" i="1">
                          <a:latin typeface="Cambria Math" panose="02040503050406030204" pitchFamily="18" charset="0"/>
                        </a:rPr>
                        <m:t>≅</m:t>
                      </m:r>
                      <m:func>
                        <m:funcPr>
                          <m:ctrlPr>
                            <a:rPr lang="en-US" sz="1850" i="1">
                              <a:latin typeface="Cambria Math" panose="02040503050406030204" pitchFamily="18" charset="0"/>
                            </a:rPr>
                          </m:ctrlPr>
                        </m:funcPr>
                        <m:fName>
                          <m:r>
                            <m:rPr>
                              <m:sty m:val="p"/>
                            </m:rPr>
                            <a:rPr lang="en-US" sz="1850">
                              <a:latin typeface="Cambria Math" panose="02040503050406030204" pitchFamily="18" charset="0"/>
                            </a:rPr>
                            <m:t>exp</m:t>
                          </m:r>
                        </m:fName>
                        <m:e>
                          <m:d>
                            <m:dPr>
                              <m:ctrlPr>
                                <a:rPr lang="en-US" sz="1850" i="1">
                                  <a:latin typeface="Cambria Math" panose="02040503050406030204" pitchFamily="18" charset="0"/>
                                </a:rPr>
                              </m:ctrlPr>
                            </m:dPr>
                            <m:e>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𝐸</m:t>
                                  </m:r>
                                  <m:d>
                                    <m:dPr>
                                      <m:ctrlPr>
                                        <a:rPr lang="en-US" sz="1850" i="1">
                                          <a:latin typeface="Cambria Math" panose="02040503050406030204" pitchFamily="18" charset="0"/>
                                        </a:rPr>
                                      </m:ctrlPr>
                                    </m:dPr>
                                    <m:e>
                                      <m:r>
                                        <a:rPr lang="en-US" sz="1850" b="1" i="1">
                                          <a:latin typeface="Cambria Math" panose="02040503050406030204" pitchFamily="18" charset="0"/>
                                        </a:rPr>
                                        <m:t>𝒙</m:t>
                                      </m:r>
                                    </m:e>
                                    <m:e>
                                      <m:r>
                                        <a:rPr lang="en-US" sz="1850" b="1" i="1">
                                          <a:latin typeface="Cambria Math" panose="02040503050406030204" pitchFamily="18" charset="0"/>
                                        </a:rPr>
                                        <m:t>𝑾</m:t>
                                      </m:r>
                                      <m:r>
                                        <a:rPr lang="en-US" sz="1850" i="1">
                                          <a:latin typeface="Cambria Math" panose="02040503050406030204" pitchFamily="18" charset="0"/>
                                        </a:rPr>
                                        <m:t>,</m:t>
                                      </m:r>
                                      <m:r>
                                        <a:rPr lang="en-US" sz="1850" b="1" i="1">
                                          <a:latin typeface="Cambria Math" panose="02040503050406030204" pitchFamily="18" charset="0"/>
                                        </a:rPr>
                                        <m:t>𝒃</m:t>
                                      </m:r>
                                    </m:e>
                                  </m:d>
                                </m:num>
                                <m:den>
                                  <m:r>
                                    <a:rPr lang="en-US" sz="1850" i="1">
                                      <a:latin typeface="Cambria Math" panose="02040503050406030204" pitchFamily="18" charset="0"/>
                                    </a:rPr>
                                    <m:t>𝜅</m:t>
                                  </m:r>
                                  <m:r>
                                    <a:rPr lang="en-US" sz="1850" i="1">
                                      <a:latin typeface="Cambria Math" panose="02040503050406030204" pitchFamily="18" charset="0"/>
                                    </a:rPr>
                                    <m:t>𝑇</m:t>
                                  </m:r>
                                </m:den>
                              </m:f>
                            </m:e>
                          </m:d>
                        </m:e>
                      </m:func>
                      <m:r>
                        <a:rPr lang="en-US" sz="1850" b="0" i="1" smtClean="0">
                          <a:latin typeface="Cambria Math" panose="02040503050406030204" pitchFamily="18" charset="0"/>
                        </a:rPr>
                        <m:t>    </m:t>
                      </m:r>
                      <m:d>
                        <m:dPr>
                          <m:ctrlPr>
                            <a:rPr lang="en-US" sz="1850" b="0" i="1" smtClean="0">
                              <a:latin typeface="Cambria Math" panose="02040503050406030204" pitchFamily="18" charset="0"/>
                            </a:rPr>
                          </m:ctrlPr>
                        </m:dPr>
                        <m:e>
                          <m:r>
                            <a:rPr lang="en-US" sz="1850" b="0" i="1" smtClean="0">
                              <a:latin typeface="Cambria Math" panose="02040503050406030204" pitchFamily="18" charset="0"/>
                            </a:rPr>
                            <m:t>3.17</m:t>
                          </m:r>
                        </m:e>
                      </m:d>
                    </m:oMath>
                  </m:oMathPara>
                </a14:m>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459" t="-707" r="-459" b="-117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97</a:t>
            </a:fld>
            <a:endParaRPr lang="en-US"/>
          </a:p>
        </p:txBody>
      </p:sp>
    </p:spTree>
    <p:extLst>
      <p:ext uri="{BB962C8B-B14F-4D97-AF65-F5344CB8AC3E}">
        <p14:creationId xmlns:p14="http://schemas.microsoft.com/office/powerpoint/2010/main" val="24278976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68480" cy="5176066"/>
              </a:xfrm>
            </p:spPr>
            <p:txBody>
              <a:bodyPr>
                <a:noAutofit/>
              </a:bodyPr>
              <a:lstStyle/>
              <a:p>
                <a:pPr marL="0" indent="0">
                  <a:buNone/>
                </a:pPr>
                <a:r>
                  <a:rPr lang="en-US" sz="2400" dirty="0"/>
                  <a:t>For learning Boltzmann, maximum likelihood estimation (MLE) method (</a:t>
                </a:r>
                <a:r>
                  <a:rPr lang="en-US" sz="2400" dirty="0" err="1"/>
                  <a:t>Goodfellow</a:t>
                </a:r>
                <a:r>
                  <a:rPr lang="en-US" sz="2400" dirty="0"/>
                  <a:t>, </a:t>
                </a:r>
                <a:r>
                  <a:rPr lang="en-US" sz="2400" dirty="0" err="1"/>
                  <a:t>Bengio</a:t>
                </a:r>
                <a:r>
                  <a:rPr lang="en-US" sz="2400" dirty="0"/>
                  <a:t>, &amp; </a:t>
                </a:r>
                <a:r>
                  <a:rPr lang="en-US" sz="2400" dirty="0" err="1"/>
                  <a:t>Courville</a:t>
                </a:r>
                <a:r>
                  <a:rPr lang="en-US" sz="2400" dirty="0"/>
                  <a:t>, Deep Learning, 2016, p. 655) is applied into estimating weight parameter </a:t>
                </a:r>
                <a:r>
                  <a:rPr lang="en-US" sz="2400" b="1" i="1" dirty="0"/>
                  <a:t>W</a:t>
                </a:r>
                <a:r>
                  <a:rPr lang="en-US" sz="2400" dirty="0"/>
                  <a:t> and bias parameter </a:t>
                </a:r>
                <a:r>
                  <a:rPr lang="en-US" sz="2400" b="1" i="1" dirty="0"/>
                  <a:t>b</a:t>
                </a:r>
                <a:r>
                  <a:rPr lang="en-US" sz="2400" dirty="0"/>
                  <a:t> by maximizing Boltzmann PDF with regard to </a:t>
                </a:r>
                <a:r>
                  <a:rPr lang="en-US" sz="2400" i="1" dirty="0" err="1"/>
                  <a:t>w</a:t>
                </a:r>
                <a:r>
                  <a:rPr lang="en-US" sz="2400" i="1" baseline="-25000" dirty="0" err="1"/>
                  <a:t>ij</a:t>
                </a:r>
                <a:r>
                  <a:rPr lang="en-US" sz="2400" dirty="0"/>
                  <a:t> and </a:t>
                </a:r>
                <a:r>
                  <a:rPr lang="en-US" sz="2400" i="1" dirty="0"/>
                  <a:t>b</a:t>
                </a:r>
                <a:r>
                  <a:rPr lang="en-US" sz="2400" i="1" baseline="-25000" dirty="0"/>
                  <a:t>i</a:t>
                </a:r>
                <a:r>
                  <a:rPr lang="en-US" sz="2400" dirty="0"/>
                  <a:t>.</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𝑖𝑗</m:t>
                          </m:r>
                        </m:sub>
                        <m:sup>
                          <m:r>
                            <a:rPr lang="en-US" sz="2400" i="1">
                              <a:latin typeface="Cambria Math" panose="02040503050406030204" pitchFamily="18" charset="0"/>
                            </a:rPr>
                            <m:t>∗</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𝑖𝑗</m:t>
                                  </m:r>
                                </m:sub>
                              </m:sSub>
                            </m:lim>
                          </m:limLow>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e>
                      </m:func>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𝑖</m:t>
                                  </m:r>
                                </m:sub>
                              </m:sSub>
                            </m:lim>
                          </m:limLow>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e>
                      </m:func>
                    </m:oMath>
                  </m:oMathPara>
                </a14:m>
                <a:endParaRPr lang="en-US" sz="2400" dirty="0"/>
              </a:p>
              <a:p>
                <a:pPr marL="0" indent="0">
                  <a:buNone/>
                </a:pPr>
                <a:r>
                  <a:rPr lang="en-US" sz="2400" dirty="0"/>
                  <a:t>By taking natural logarithm of Boltzmann PDF, the optimization becomes easier to be solved.</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𝑖𝑗</m:t>
                          </m:r>
                        </m:sub>
                        <m:sup>
                          <m:r>
                            <a:rPr lang="en-US" sz="2400" i="1">
                              <a:latin typeface="Cambria Math" panose="02040503050406030204" pitchFamily="18" charset="0"/>
                            </a:rPr>
                            <m:t>∗</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𝑖𝑗</m:t>
                                  </m:r>
                                </m:sub>
                              </m:sSub>
                            </m:lim>
                          </m:limLow>
                        </m:fNa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e>
                          </m:func>
                        </m:e>
                      </m:func>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𝑏</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max</m:t>
                              </m:r>
                            </m:e>
                            <m:lim>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𝑖</m:t>
                                  </m:r>
                                </m:sub>
                              </m:sSub>
                            </m:lim>
                          </m:limLow>
                        </m:fNa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e>
                          </m:func>
                        </m:e>
                      </m:func>
                    </m:oMath>
                  </m:oMathPara>
                </a14:m>
                <a:endParaRPr lang="en-US" sz="2400" dirty="0"/>
              </a:p>
              <a:p>
                <a:pPr marL="0" indent="0">
                  <a:buNone/>
                </a:pPr>
                <a:r>
                  <a:rPr lang="en-US" sz="2400" dirty="0"/>
                  <a:t>Where </a:t>
                </a:r>
                <a:r>
                  <a:rPr lang="en-US" sz="2400" dirty="0" err="1"/>
                  <a:t>log</a:t>
                </a:r>
                <a:r>
                  <a:rPr lang="en-US" sz="2400" i="1" dirty="0" err="1"/>
                  <a:t>P</a:t>
                </a:r>
                <a:r>
                  <a:rPr lang="en-US" sz="2400" dirty="0"/>
                  <a:t>(</a:t>
                </a:r>
                <a:r>
                  <a:rPr lang="en-US" sz="2400" b="1" i="1" dirty="0"/>
                  <a:t>x</a:t>
                </a:r>
                <a:r>
                  <a:rPr lang="en-US" sz="2400" dirty="0"/>
                  <a:t> | </a:t>
                </a:r>
                <a:r>
                  <a:rPr lang="en-US" sz="2400" b="1" i="1" dirty="0"/>
                  <a:t>W</a:t>
                </a:r>
                <a:r>
                  <a:rPr lang="en-US" sz="2400" dirty="0"/>
                  <a:t>, </a:t>
                </a:r>
                <a:r>
                  <a:rPr lang="en-US" sz="2400" b="1" i="1" dirty="0"/>
                  <a:t>b</a:t>
                </a:r>
                <a:r>
                  <a:rPr lang="en-US" sz="2400" dirty="0"/>
                  <a:t>) is called Boltzmann log-likelihood or Boltzmann log-PDF.</a:t>
                </a:r>
              </a:p>
              <a:p>
                <a:pPr marL="0" indent="0">
                  <a:buNone/>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e>
                      </m:func>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latin typeface="Cambria Math" panose="02040503050406030204" pitchFamily="18" charset="0"/>
                                </a:rPr>
                                <m:t>𝒙</m:t>
                              </m:r>
                            </m:e>
                            <m:e>
                              <m:r>
                                <a:rPr lang="en-US" sz="2400" b="1" i="1">
                                  <a:latin typeface="Cambria Math" panose="02040503050406030204" pitchFamily="18" charset="0"/>
                                </a:rPr>
                                <m:t>𝑾</m:t>
                              </m:r>
                              <m:r>
                                <a:rPr lang="en-US" sz="2400" i="1">
                                  <a:latin typeface="Cambria Math" panose="02040503050406030204" pitchFamily="18" charset="0"/>
                                </a:rPr>
                                <m:t>,</m:t>
                              </m:r>
                              <m:r>
                                <a:rPr lang="en-US" sz="2400" b="1" i="1">
                                  <a:latin typeface="Cambria Math" panose="02040503050406030204" pitchFamily="18" charset="0"/>
                                </a:rPr>
                                <m:t>𝒃</m:t>
                              </m:r>
                            </m:e>
                          </m:d>
                        </m:num>
                        <m:den>
                          <m:r>
                            <a:rPr lang="en-US" sz="2400" i="1">
                              <a:latin typeface="Cambria Math" panose="02040503050406030204" pitchFamily="18" charset="0"/>
                            </a:rPr>
                            <m:t>𝜅</m:t>
                          </m:r>
                          <m:r>
                            <a:rPr lang="en-US" sz="2400" i="1">
                              <a:latin typeface="Cambria Math" panose="02040503050406030204" pitchFamily="18" charset="0"/>
                            </a:rPr>
                            <m:t>𝑇</m:t>
                          </m:r>
                        </m:den>
                      </m:f>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68480" cy="5176066"/>
              </a:xfrm>
              <a:blipFill>
                <a:blip r:embed="rId2"/>
                <a:stretch>
                  <a:fillRect l="-764" t="-942" r="-76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98</a:t>
            </a:fld>
            <a:endParaRPr lang="en-US"/>
          </a:p>
        </p:txBody>
      </p:sp>
    </p:spTree>
    <p:extLst>
      <p:ext uri="{BB962C8B-B14F-4D97-AF65-F5344CB8AC3E}">
        <p14:creationId xmlns:p14="http://schemas.microsoft.com/office/powerpoint/2010/main" val="1719987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Approximate density DGM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78640" cy="5176066"/>
              </a:xfrm>
            </p:spPr>
            <p:txBody>
              <a:bodyPr>
                <a:normAutofit/>
              </a:bodyPr>
              <a:lstStyle/>
              <a:p>
                <a:pPr marL="0" indent="0">
                  <a:buNone/>
                </a:pPr>
                <a:r>
                  <a:rPr lang="en-US" sz="2200" dirty="0" smtClean="0"/>
                  <a:t>The first-order partial derivatives of Boltzmann log-likelihood are:</a:t>
                </a:r>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sub>
                      </m:sSub>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num>
                        <m:den>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𝐸</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num>
                        <m:den>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num>
                        <m:den>
                          <m:r>
                            <a:rPr lang="en-US" sz="2200" i="1">
                              <a:latin typeface="Cambria Math" panose="02040503050406030204" pitchFamily="18" charset="0"/>
                            </a:rPr>
                            <m:t>𝜅</m:t>
                          </m:r>
                          <m:r>
                            <a:rPr lang="en-US" sz="2200" i="1">
                              <a:latin typeface="Cambria Math" panose="02040503050406030204" pitchFamily="18" charset="0"/>
                            </a:rPr>
                            <m:t>𝑇</m:t>
                          </m:r>
                        </m:den>
                      </m:f>
                    </m:oMath>
                  </m:oMathPara>
                </a14:m>
                <a:endParaRPr lang="en-US" sz="2200" dirty="0"/>
              </a:p>
              <a:p>
                <a:pPr marL="0" indent="0">
                  <a:buNone/>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sub>
                      </m:sSub>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num>
                        <m:den>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r>
                            <a:rPr lang="en-US" sz="2200" i="1">
                              <a:latin typeface="Cambria Math" panose="02040503050406030204" pitchFamily="18" charset="0"/>
                            </a:rPr>
                            <m:t>𝜕</m:t>
                          </m:r>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𝐸</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num>
                        <m:den>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den>
                      </m:f>
                      <m:r>
                        <a:rPr lang="en-US" sz="2200" i="1">
                          <a:latin typeface="Cambria Math" panose="02040503050406030204" pitchFamily="18" charset="0"/>
                        </a:rPr>
                        <m:t>=</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num>
                        <m:den>
                          <m:r>
                            <a:rPr lang="en-US" sz="2200" i="1">
                              <a:latin typeface="Cambria Math" panose="02040503050406030204" pitchFamily="18" charset="0"/>
                            </a:rPr>
                            <m:t>𝜅</m:t>
                          </m:r>
                          <m:r>
                            <a:rPr lang="en-US" sz="2200" i="1">
                              <a:latin typeface="Cambria Math" panose="02040503050406030204" pitchFamily="18" charset="0"/>
                            </a:rPr>
                            <m:t>𝑇</m:t>
                          </m:r>
                        </m:den>
                      </m:f>
                    </m:oMath>
                  </m:oMathPara>
                </a14:m>
                <a:endParaRPr lang="en-US" sz="2200" dirty="0"/>
              </a:p>
              <a:p>
                <a:pPr marL="0" indent="0">
                  <a:buNone/>
                </a:pPr>
                <a:r>
                  <a:rPr lang="en-US" sz="2200" dirty="0"/>
                  <a:t>As a convention, these first-order partial derivatives are called (partial) gradients. By applying stochastic gradient descent (SGD) </a:t>
                </a:r>
                <a:r>
                  <a:rPr lang="en-US" sz="2200" dirty="0" smtClean="0"/>
                  <a:t>method </a:t>
                </a:r>
                <a:r>
                  <a:rPr lang="en-US" sz="2200" dirty="0"/>
                  <a:t>into estimating </a:t>
                </a:r>
                <a:r>
                  <a:rPr lang="en-US" sz="2200" i="1" dirty="0" err="1"/>
                  <a:t>w</a:t>
                </a:r>
                <a:r>
                  <a:rPr lang="en-US" sz="2200" i="1" baseline="-25000" dirty="0" err="1"/>
                  <a:t>ij</a:t>
                </a:r>
                <a:r>
                  <a:rPr lang="en-US" sz="2200" dirty="0"/>
                  <a:t> and </a:t>
                </a:r>
                <a:r>
                  <a:rPr lang="en-US" sz="2200" i="1" dirty="0"/>
                  <a:t>b</a:t>
                </a:r>
                <a:r>
                  <a:rPr lang="en-US" sz="2200" i="1" baseline="-25000" dirty="0"/>
                  <a:t>i</a:t>
                </a:r>
                <a:r>
                  <a:rPr lang="en-US" sz="2200" dirty="0"/>
                  <a:t> given Boltzmann log-likelihood, we have</a:t>
                </a:r>
                <a:r>
                  <a:rPr lang="en-US" sz="2200" dirty="0" smtClean="0"/>
                  <a:t>:</a:t>
                </a:r>
              </a:p>
              <a:p>
                <a:pPr marL="0" indent="0">
                  <a:buNone/>
                </a:pPr>
                <a14:m>
                  <m:oMathPara xmlns:m="http://schemas.openxmlformats.org/officeDocument/2006/math">
                    <m:oMathParaPr>
                      <m:jc m:val="right"/>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r>
                              <a:rPr lang="en-US" sz="2200" i="1">
                                <a:latin typeface="Cambria Math" panose="02040503050406030204" pitchFamily="18" charset="0"/>
                              </a:rPr>
                              <m:t>+</m:t>
                            </m:r>
                            <m:r>
                              <a:rPr lang="en-US" sz="2200" i="1">
                                <a:latin typeface="Cambria Math" panose="02040503050406030204" pitchFamily="18" charset="0"/>
                              </a:rPr>
                              <m:t>𝛾</m:t>
                            </m:r>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sub>
                            </m:sSub>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𝑤</m:t>
                                </m:r>
                              </m:e>
                              <m:sub>
                                <m:r>
                                  <a:rPr lang="en-US" sz="2200" i="1">
                                    <a:latin typeface="Cambria Math" panose="02040503050406030204" pitchFamily="18" charset="0"/>
                                  </a:rPr>
                                  <m:t>𝑖𝑗</m:t>
                                </m:r>
                              </m:sub>
                            </m:sSub>
                            <m:r>
                              <a:rPr lang="en-US" sz="2200" i="1">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𝑗</m:t>
                                    </m:r>
                                  </m:sub>
                                </m:sSub>
                              </m:num>
                              <m:den>
                                <m:r>
                                  <a:rPr lang="en-US" sz="2200" i="1">
                                    <a:latin typeface="Cambria Math" panose="02040503050406030204" pitchFamily="18" charset="0"/>
                                  </a:rPr>
                                  <m:t>𝜅</m:t>
                                </m:r>
                                <m:r>
                                  <a:rPr lang="en-US" sz="2200" i="1">
                                    <a:latin typeface="Cambria Math" panose="02040503050406030204" pitchFamily="18" charset="0"/>
                                  </a:rPr>
                                  <m:t>𝑇</m:t>
                                </m:r>
                              </m:den>
                            </m:f>
                          </m:e>
                        </m:mr>
                        <m:mr>
                          <m:e>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𝛾</m:t>
                            </m:r>
                            <m:sSub>
                              <m:sSubPr>
                                <m:ctrlPr>
                                  <a:rPr lang="en-US" sz="2200" i="1">
                                    <a:latin typeface="Cambria Math" panose="02040503050406030204" pitchFamily="18" charset="0"/>
                                  </a:rPr>
                                </m:ctrlPr>
                              </m:sSubPr>
                              <m:e>
                                <m:r>
                                  <a:rPr lang="en-US" sz="2200">
                                    <a:latin typeface="Cambria Math" panose="02040503050406030204" pitchFamily="18" charset="0"/>
                                  </a:rPr>
                                  <m:t>𝛻</m:t>
                                </m:r>
                              </m:e>
                              <m:sub>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sub>
                            </m:sSub>
                            <m:func>
                              <m:funcPr>
                                <m:ctrlPr>
                                  <a:rPr lang="en-US" sz="2200" i="1">
                                    <a:latin typeface="Cambria Math" panose="02040503050406030204" pitchFamily="18" charset="0"/>
                                  </a:rPr>
                                </m:ctrlPr>
                              </m:funcPr>
                              <m:fName>
                                <m:r>
                                  <m:rPr>
                                    <m:sty m:val="p"/>
                                  </m:rPr>
                                  <a:rPr lang="en-US" sz="2200">
                                    <a:latin typeface="Cambria Math" panose="02040503050406030204" pitchFamily="18" charset="0"/>
                                  </a:rPr>
                                  <m:t>log</m:t>
                                </m:r>
                              </m:fName>
                              <m:e>
                                <m:r>
                                  <a:rPr lang="en-US" sz="2200" i="1">
                                    <a:latin typeface="Cambria Math" panose="02040503050406030204" pitchFamily="18" charset="0"/>
                                  </a:rPr>
                                  <m:t>𝑃</m:t>
                                </m:r>
                                <m:d>
                                  <m:dPr>
                                    <m:ctrlPr>
                                      <a:rPr lang="en-US" sz="2200" i="1">
                                        <a:latin typeface="Cambria Math" panose="02040503050406030204" pitchFamily="18" charset="0"/>
                                      </a:rPr>
                                    </m:ctrlPr>
                                  </m:dPr>
                                  <m:e>
                                    <m:r>
                                      <a:rPr lang="en-US" sz="2200" b="1" i="1">
                                        <a:latin typeface="Cambria Math" panose="02040503050406030204" pitchFamily="18" charset="0"/>
                                      </a:rPr>
                                      <m:t>𝒙</m:t>
                                    </m:r>
                                  </m:e>
                                  <m:e>
                                    <m:r>
                                      <a:rPr lang="en-US" sz="2200" b="1" i="1">
                                        <a:latin typeface="Cambria Math" panose="02040503050406030204" pitchFamily="18" charset="0"/>
                                      </a:rPr>
                                      <m:t>𝑾</m:t>
                                    </m:r>
                                    <m:r>
                                      <a:rPr lang="en-US" sz="2200" i="1">
                                        <a:latin typeface="Cambria Math" panose="02040503050406030204" pitchFamily="18" charset="0"/>
                                      </a:rPr>
                                      <m:t>,</m:t>
                                    </m:r>
                                    <m:r>
                                      <a:rPr lang="en-US" sz="2200" b="1" i="1">
                                        <a:latin typeface="Cambria Math" panose="02040503050406030204" pitchFamily="18" charset="0"/>
                                      </a:rPr>
                                      <m:t>𝒃</m:t>
                                    </m:r>
                                  </m:e>
                                </m:d>
                              </m:e>
                            </m:func>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𝑏</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𝛾</m:t>
                            </m:r>
                            <m:f>
                              <m:fPr>
                                <m:ctrlPr>
                                  <a:rPr lang="en-US" sz="2200" i="1">
                                    <a:latin typeface="Cambria Math" panose="02040503050406030204" pitchFamily="18" charset="0"/>
                                  </a:rPr>
                                </m:ctrlPr>
                              </m:fPr>
                              <m:num>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num>
                              <m:den>
                                <m:r>
                                  <a:rPr lang="en-US" sz="2200" i="1">
                                    <a:latin typeface="Cambria Math" panose="02040503050406030204" pitchFamily="18" charset="0"/>
                                  </a:rPr>
                                  <m:t>𝜅</m:t>
                                </m:r>
                                <m:r>
                                  <a:rPr lang="en-US" sz="2200" i="1">
                                    <a:latin typeface="Cambria Math" panose="02040503050406030204" pitchFamily="18" charset="0"/>
                                  </a:rPr>
                                  <m:t>𝑇</m:t>
                                </m:r>
                              </m:den>
                            </m:f>
                          </m:e>
                        </m:mr>
                      </m:m>
                      <m:r>
                        <a:rPr lang="en-US" sz="2200" b="0" i="1" smtClean="0">
                          <a:latin typeface="Cambria Math" panose="02040503050406030204" pitchFamily="18" charset="0"/>
                        </a:rPr>
                        <m:t>    </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3.18</m:t>
                          </m:r>
                        </m:e>
                      </m:d>
                    </m:oMath>
                  </m:oMathPara>
                </a14:m>
                <a:endParaRPr lang="en-US" sz="2200" dirty="0" smtClean="0"/>
              </a:p>
              <a:p>
                <a:pPr marL="0" indent="0">
                  <a:buNone/>
                </a:pPr>
                <a:r>
                  <a:rPr lang="en-US" sz="2200" dirty="0"/>
                  <a:t>Where 0 &lt; γ ≤ 1 is learning rate. It is easy to recognize that the estimation equations above confirm </a:t>
                </a:r>
                <a:r>
                  <a:rPr lang="en-US" sz="2200" dirty="0" err="1"/>
                  <a:t>Hebbian</a:t>
                </a:r>
                <a:r>
                  <a:rPr lang="en-US" sz="2200" dirty="0"/>
                  <a:t> learning rule in which the strength of connection represented by weight is consolidated by agreement of two nodes to which the connection is attached. As a result, Boltzmann machine trained with SGD is specified as follows: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78640" cy="5176066"/>
              </a:xfrm>
              <a:blipFill>
                <a:blip r:embed="rId2"/>
                <a:stretch>
                  <a:fillRect l="-662" t="-824" r="-662"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99</a:t>
            </a:fld>
            <a:endParaRPr lang="en-US"/>
          </a:p>
        </p:txBody>
      </p:sp>
    </p:spTree>
    <p:extLst>
      <p:ext uri="{BB962C8B-B14F-4D97-AF65-F5344CB8AC3E}">
        <p14:creationId xmlns:p14="http://schemas.microsoft.com/office/powerpoint/2010/main" val="1239386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1941</TotalTime>
  <Words>12438</Words>
  <Application>Microsoft Office PowerPoint</Application>
  <PresentationFormat>Widescreen</PresentationFormat>
  <Paragraphs>1339</Paragraphs>
  <Slides>141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141</vt:i4>
      </vt:variant>
    </vt:vector>
  </HeadingPairs>
  <TitlesOfParts>
    <vt:vector size="147" baseType="lpstr">
      <vt:lpstr>SimSun</vt:lpstr>
      <vt:lpstr>Arial</vt:lpstr>
      <vt:lpstr>Calibri</vt:lpstr>
      <vt:lpstr>Cambria Math</vt:lpstr>
      <vt:lpstr>Times New Roman</vt:lpstr>
      <vt:lpstr>Office Theme</vt:lpstr>
      <vt:lpstr>Tutorial on deep generative model</vt:lpstr>
      <vt:lpstr>Abstract</vt:lpstr>
      <vt:lpstr>Abstract</vt:lpstr>
      <vt:lpstr>Table of contents</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1. Introduction to deep generative model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2. Tractable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3. Approximate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4. Implicit density DGM</vt:lpstr>
      <vt:lpstr>5. Conclusions</vt:lpstr>
      <vt:lpstr>5. Conclusions</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A1. Backpropagation algorithm</vt:lpstr>
      <vt:lpstr>Appendix A2. Kullback-Leibler divergence</vt:lpstr>
      <vt:lpstr>Appendix A2. Kullback-Leibler divergence</vt:lpstr>
      <vt:lpstr>Appendix A2. Kullback-Leibler divergence</vt:lpstr>
      <vt:lpstr>Appendix A2. Kullback-Leibler divergence</vt:lpstr>
      <vt:lpstr>Appendix A2. Kullback-Leibler divergence</vt:lpstr>
      <vt:lpstr>References</vt:lpstr>
      <vt:lpstr>References</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414</cp:revision>
  <dcterms:created xsi:type="dcterms:W3CDTF">2017-06-28T03:43:04Z</dcterms:created>
  <dcterms:modified xsi:type="dcterms:W3CDTF">2024-05-27T06:56:57Z</dcterms:modified>
</cp:coreProperties>
</file>